
<file path=[Content_Types].xml><?xml version="1.0" encoding="utf-8"?>
<Types xmlns="http://schemas.openxmlformats.org/package/2006/content-types">
  <Default Extension="jpeg" ContentType="image/jpeg"/>
  <Default Extension="pdf" ContentType="application/pd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4"/>
    <p:sldMasterId id="2147483648" r:id="rId5"/>
    <p:sldMasterId id="2147483677" r:id="rId6"/>
    <p:sldMasterId id="2147483690" r:id="rId7"/>
    <p:sldMasterId id="2147483705" r:id="rId8"/>
    <p:sldMasterId id="2147483720" r:id="rId9"/>
    <p:sldMasterId id="2147483738" r:id="rId10"/>
  </p:sldMasterIdLst>
  <p:notesMasterIdLst>
    <p:notesMasterId r:id="rId164"/>
  </p:notesMasterIdLst>
  <p:sldIdLst>
    <p:sldId id="1058" r:id="rId11"/>
    <p:sldId id="1045" r:id="rId12"/>
    <p:sldId id="915" r:id="rId13"/>
    <p:sldId id="3069" r:id="rId14"/>
    <p:sldId id="917" r:id="rId15"/>
    <p:sldId id="973" r:id="rId16"/>
    <p:sldId id="262" r:id="rId17"/>
    <p:sldId id="259" r:id="rId18"/>
    <p:sldId id="976" r:id="rId19"/>
    <p:sldId id="977" r:id="rId20"/>
    <p:sldId id="983" r:id="rId21"/>
    <p:sldId id="963" r:id="rId22"/>
    <p:sldId id="932" r:id="rId23"/>
    <p:sldId id="916" r:id="rId24"/>
    <p:sldId id="974" r:id="rId25"/>
    <p:sldId id="960" r:id="rId26"/>
    <p:sldId id="988" r:id="rId27"/>
    <p:sldId id="989" r:id="rId28"/>
    <p:sldId id="1019" r:id="rId29"/>
    <p:sldId id="918" r:id="rId30"/>
    <p:sldId id="946" r:id="rId31"/>
    <p:sldId id="992" r:id="rId32"/>
    <p:sldId id="933" r:id="rId33"/>
    <p:sldId id="859" r:id="rId34"/>
    <p:sldId id="1056" r:id="rId35"/>
    <p:sldId id="997" r:id="rId36"/>
    <p:sldId id="1046" r:id="rId37"/>
    <p:sldId id="1048" r:id="rId38"/>
    <p:sldId id="1047" r:id="rId39"/>
    <p:sldId id="995" r:id="rId40"/>
    <p:sldId id="945" r:id="rId41"/>
    <p:sldId id="947" r:id="rId42"/>
    <p:sldId id="592" r:id="rId43"/>
    <p:sldId id="1041" r:id="rId44"/>
    <p:sldId id="597" r:id="rId45"/>
    <p:sldId id="704" r:id="rId46"/>
    <p:sldId id="598" r:id="rId47"/>
    <p:sldId id="705" r:id="rId48"/>
    <p:sldId id="599" r:id="rId49"/>
    <p:sldId id="958" r:id="rId50"/>
    <p:sldId id="1025" r:id="rId51"/>
    <p:sldId id="922" r:id="rId52"/>
    <p:sldId id="949" r:id="rId53"/>
    <p:sldId id="924" r:id="rId54"/>
    <p:sldId id="1026" r:id="rId55"/>
    <p:sldId id="1027" r:id="rId56"/>
    <p:sldId id="887" r:id="rId57"/>
    <p:sldId id="944" r:id="rId58"/>
    <p:sldId id="936" r:id="rId59"/>
    <p:sldId id="938" r:id="rId60"/>
    <p:sldId id="959" r:id="rId61"/>
    <p:sldId id="1028" r:id="rId62"/>
    <p:sldId id="890" r:id="rId63"/>
    <p:sldId id="975" r:id="rId64"/>
    <p:sldId id="1043" r:id="rId65"/>
    <p:sldId id="1044" r:id="rId66"/>
    <p:sldId id="1013" r:id="rId67"/>
    <p:sldId id="971" r:id="rId68"/>
    <p:sldId id="1057" r:id="rId69"/>
    <p:sldId id="1015" r:id="rId70"/>
    <p:sldId id="1030" r:id="rId71"/>
    <p:sldId id="1031" r:id="rId72"/>
    <p:sldId id="926" r:id="rId73"/>
    <p:sldId id="1032" r:id="rId74"/>
    <p:sldId id="1051" r:id="rId75"/>
    <p:sldId id="1034" r:id="rId76"/>
    <p:sldId id="939" r:id="rId77"/>
    <p:sldId id="1035" r:id="rId78"/>
    <p:sldId id="1001" r:id="rId79"/>
    <p:sldId id="3037" r:id="rId80"/>
    <p:sldId id="3068" r:id="rId81"/>
    <p:sldId id="3066" r:id="rId82"/>
    <p:sldId id="3057" r:id="rId83"/>
    <p:sldId id="3038" r:id="rId84"/>
    <p:sldId id="444" r:id="rId85"/>
    <p:sldId id="510" r:id="rId86"/>
    <p:sldId id="363" r:id="rId87"/>
    <p:sldId id="3041" r:id="rId88"/>
    <p:sldId id="2910" r:id="rId89"/>
    <p:sldId id="2915" r:id="rId90"/>
    <p:sldId id="632" r:id="rId91"/>
    <p:sldId id="633" r:id="rId92"/>
    <p:sldId id="3053" r:id="rId93"/>
    <p:sldId id="3054" r:id="rId94"/>
    <p:sldId id="391" r:id="rId95"/>
    <p:sldId id="3065" r:id="rId96"/>
    <p:sldId id="381" r:id="rId97"/>
    <p:sldId id="384" r:id="rId98"/>
    <p:sldId id="512" r:id="rId99"/>
    <p:sldId id="576" r:id="rId100"/>
    <p:sldId id="604" r:id="rId101"/>
    <p:sldId id="3067" r:id="rId102"/>
    <p:sldId id="2987" r:id="rId103"/>
    <p:sldId id="2992" r:id="rId104"/>
    <p:sldId id="2988" r:id="rId105"/>
    <p:sldId id="3043" r:id="rId106"/>
    <p:sldId id="3045" r:id="rId107"/>
    <p:sldId id="2993" r:id="rId108"/>
    <p:sldId id="2994" r:id="rId109"/>
    <p:sldId id="2995" r:id="rId110"/>
    <p:sldId id="2996" r:id="rId111"/>
    <p:sldId id="2997" r:id="rId112"/>
    <p:sldId id="2999" r:id="rId113"/>
    <p:sldId id="3036" r:id="rId114"/>
    <p:sldId id="3000" r:id="rId115"/>
    <p:sldId id="3001" r:id="rId116"/>
    <p:sldId id="3002" r:id="rId117"/>
    <p:sldId id="3003" r:id="rId118"/>
    <p:sldId id="3004" r:id="rId119"/>
    <p:sldId id="3005" r:id="rId120"/>
    <p:sldId id="3006" r:id="rId121"/>
    <p:sldId id="3007" r:id="rId122"/>
    <p:sldId id="3008" r:id="rId123"/>
    <p:sldId id="3009" r:id="rId124"/>
    <p:sldId id="3012" r:id="rId125"/>
    <p:sldId id="3010" r:id="rId126"/>
    <p:sldId id="3011" r:id="rId127"/>
    <p:sldId id="3013" r:id="rId128"/>
    <p:sldId id="3014" r:id="rId129"/>
    <p:sldId id="256" r:id="rId130"/>
    <p:sldId id="3016" r:id="rId131"/>
    <p:sldId id="3017" r:id="rId132"/>
    <p:sldId id="3083" r:id="rId133"/>
    <p:sldId id="3084" r:id="rId134"/>
    <p:sldId id="3039" r:id="rId135"/>
    <p:sldId id="3071" r:id="rId136"/>
    <p:sldId id="3077" r:id="rId137"/>
    <p:sldId id="3072" r:id="rId138"/>
    <p:sldId id="3078" r:id="rId139"/>
    <p:sldId id="3074" r:id="rId140"/>
    <p:sldId id="3079" r:id="rId141"/>
    <p:sldId id="3080" r:id="rId142"/>
    <p:sldId id="3020" r:id="rId143"/>
    <p:sldId id="3021" r:id="rId144"/>
    <p:sldId id="3085" r:id="rId145"/>
    <p:sldId id="3086" r:id="rId146"/>
    <p:sldId id="3087" r:id="rId147"/>
    <p:sldId id="3058" r:id="rId148"/>
    <p:sldId id="3082" r:id="rId149"/>
    <p:sldId id="3059" r:id="rId150"/>
    <p:sldId id="3070" r:id="rId151"/>
    <p:sldId id="3061" r:id="rId152"/>
    <p:sldId id="3064" r:id="rId153"/>
    <p:sldId id="3062" r:id="rId154"/>
    <p:sldId id="437" r:id="rId155"/>
    <p:sldId id="436" r:id="rId156"/>
    <p:sldId id="435" r:id="rId157"/>
    <p:sldId id="3030" r:id="rId158"/>
    <p:sldId id="1036" r:id="rId159"/>
    <p:sldId id="1037" r:id="rId160"/>
    <p:sldId id="1038" r:id="rId161"/>
    <p:sldId id="1054" r:id="rId162"/>
    <p:sldId id="1055" r:id="rId163"/>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793F887D-3513-45D5-926B-4C8ED8FAA006}">
          <p14:sldIdLst>
            <p14:sldId id="1058"/>
            <p14:sldId id="1045"/>
            <p14:sldId id="915"/>
            <p14:sldId id="3069"/>
            <p14:sldId id="917"/>
            <p14:sldId id="973"/>
            <p14:sldId id="262"/>
            <p14:sldId id="259"/>
            <p14:sldId id="976"/>
            <p14:sldId id="977"/>
            <p14:sldId id="983"/>
            <p14:sldId id="963"/>
            <p14:sldId id="932"/>
            <p14:sldId id="916"/>
            <p14:sldId id="974"/>
            <p14:sldId id="960"/>
            <p14:sldId id="988"/>
            <p14:sldId id="989"/>
            <p14:sldId id="1019"/>
          </p14:sldIdLst>
        </p14:section>
        <p14:section name="II. Clarification des concepts" id="{0AEF42A3-140B-4F14-8993-375B65E0521C}">
          <p14:sldIdLst>
            <p14:sldId id="918"/>
            <p14:sldId id="946"/>
            <p14:sldId id="992"/>
            <p14:sldId id="933"/>
            <p14:sldId id="859"/>
            <p14:sldId id="1056"/>
            <p14:sldId id="997"/>
            <p14:sldId id="1046"/>
            <p14:sldId id="1048"/>
            <p14:sldId id="1047"/>
            <p14:sldId id="995"/>
            <p14:sldId id="945"/>
            <p14:sldId id="947"/>
            <p14:sldId id="592"/>
            <p14:sldId id="1041"/>
            <p14:sldId id="597"/>
            <p14:sldId id="704"/>
            <p14:sldId id="598"/>
            <p14:sldId id="705"/>
            <p14:sldId id="599"/>
            <p14:sldId id="958"/>
            <p14:sldId id="1025"/>
          </p14:sldIdLst>
        </p14:section>
        <p14:section name="III. Comment appréhender les problèmes de santé mentale liés au travail ?" id="{23A005A8-AB56-493C-9320-611DE9069EB9}">
          <p14:sldIdLst>
            <p14:sldId id="922"/>
            <p14:sldId id="949"/>
            <p14:sldId id="924"/>
            <p14:sldId id="1026"/>
            <p14:sldId id="1027"/>
            <p14:sldId id="887"/>
            <p14:sldId id="944"/>
            <p14:sldId id="936"/>
            <p14:sldId id="938"/>
            <p14:sldId id="959"/>
            <p14:sldId id="1028"/>
            <p14:sldId id="890"/>
            <p14:sldId id="975"/>
            <p14:sldId id="1043"/>
            <p14:sldId id="1044"/>
            <p14:sldId id="1013"/>
            <p14:sldId id="971"/>
            <p14:sldId id="1057"/>
            <p14:sldId id="1015"/>
            <p14:sldId id="1030"/>
            <p14:sldId id="1031"/>
            <p14:sldId id="926"/>
            <p14:sldId id="1032"/>
            <p14:sldId id="1051"/>
            <p14:sldId id="1034"/>
            <p14:sldId id="939"/>
            <p14:sldId id="1035"/>
            <p14:sldId id="1001"/>
            <p14:sldId id="3037"/>
            <p14:sldId id="3068"/>
            <p14:sldId id="3066"/>
            <p14:sldId id="3057"/>
            <p14:sldId id="3038"/>
            <p14:sldId id="444"/>
            <p14:sldId id="510"/>
            <p14:sldId id="363"/>
            <p14:sldId id="3041"/>
            <p14:sldId id="2910"/>
            <p14:sldId id="2915"/>
            <p14:sldId id="632"/>
            <p14:sldId id="633"/>
            <p14:sldId id="3053"/>
            <p14:sldId id="3054"/>
            <p14:sldId id="391"/>
            <p14:sldId id="3065"/>
            <p14:sldId id="381"/>
            <p14:sldId id="384"/>
            <p14:sldId id="512"/>
            <p14:sldId id="576"/>
            <p14:sldId id="604"/>
            <p14:sldId id="3067"/>
            <p14:sldId id="2987"/>
            <p14:sldId id="2992"/>
            <p14:sldId id="2988"/>
            <p14:sldId id="3043"/>
            <p14:sldId id="3045"/>
            <p14:sldId id="2993"/>
            <p14:sldId id="2994"/>
            <p14:sldId id="2995"/>
            <p14:sldId id="2996"/>
            <p14:sldId id="2997"/>
            <p14:sldId id="2999"/>
            <p14:sldId id="3036"/>
            <p14:sldId id="3000"/>
            <p14:sldId id="3001"/>
            <p14:sldId id="3002"/>
            <p14:sldId id="3003"/>
            <p14:sldId id="3004"/>
            <p14:sldId id="3005"/>
            <p14:sldId id="3006"/>
            <p14:sldId id="3007"/>
            <p14:sldId id="3008"/>
            <p14:sldId id="3009"/>
            <p14:sldId id="3012"/>
            <p14:sldId id="3010"/>
            <p14:sldId id="3011"/>
            <p14:sldId id="3013"/>
            <p14:sldId id="3014"/>
            <p14:sldId id="256"/>
            <p14:sldId id="3016"/>
            <p14:sldId id="3017"/>
            <p14:sldId id="3083"/>
            <p14:sldId id="3084"/>
            <p14:sldId id="3039"/>
            <p14:sldId id="3071"/>
            <p14:sldId id="3077"/>
            <p14:sldId id="3072"/>
            <p14:sldId id="3078"/>
            <p14:sldId id="3074"/>
            <p14:sldId id="3079"/>
            <p14:sldId id="3080"/>
            <p14:sldId id="3020"/>
            <p14:sldId id="3021"/>
            <p14:sldId id="3085"/>
            <p14:sldId id="3086"/>
            <p14:sldId id="3087"/>
            <p14:sldId id="3058"/>
            <p14:sldId id="3082"/>
            <p14:sldId id="3059"/>
            <p14:sldId id="3070"/>
            <p14:sldId id="3061"/>
            <p14:sldId id="3064"/>
            <p14:sldId id="3062"/>
            <p14:sldId id="437"/>
            <p14:sldId id="436"/>
            <p14:sldId id="435"/>
            <p14:sldId id="3030"/>
            <p14:sldId id="1036"/>
            <p14:sldId id="1037"/>
            <p14:sldId id="1038"/>
            <p14:sldId id="1054"/>
            <p14:sldId id="1055"/>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ine Morin" initials="CM" lastIdx="69" clrIdx="0">
    <p:extLst>
      <p:ext uri="{19B8F6BF-5375-455C-9EA6-DF929625EA0E}">
        <p15:presenceInfo xmlns:p15="http://schemas.microsoft.com/office/powerpoint/2012/main" userId="S-1-5-21-3501084634-141518683-1510360748-12133" providerId="AD"/>
      </p:ext>
    </p:extLst>
  </p:cmAuthor>
  <p:cmAuthor id="2" name="Julie Fichefet (RIZIV-INAMI)" initials="J(" lastIdx="246" clrIdx="1">
    <p:extLst>
      <p:ext uri="{19B8F6BF-5375-455C-9EA6-DF929625EA0E}">
        <p15:presenceInfo xmlns:p15="http://schemas.microsoft.com/office/powerpoint/2012/main" userId="S::julie.fichefet@riziv-inami.fgov.be::151a533f-fee5-4886-9ce9-a1cd4a4be685" providerId="AD"/>
      </p:ext>
    </p:extLst>
  </p:cmAuthor>
  <p:cmAuthor id="3" name="Lanah Verbraeken (RIZIV-INAMI)" initials="LV" lastIdx="405" clrIdx="2">
    <p:extLst>
      <p:ext uri="{19B8F6BF-5375-455C-9EA6-DF929625EA0E}">
        <p15:presenceInfo xmlns:p15="http://schemas.microsoft.com/office/powerpoint/2012/main" userId="S::lanah.verbraeken@riziv-inami.fgov.be::de611590-d0d9-4f76-b782-1fdbe4cc7057" providerId="AD"/>
      </p:ext>
    </p:extLst>
  </p:cmAuthor>
  <p:cmAuthor id="4" name="Shobha Collin" initials="SC" lastIdx="115" clrIdx="3">
    <p:extLst>
      <p:ext uri="{19B8F6BF-5375-455C-9EA6-DF929625EA0E}">
        <p15:presenceInfo xmlns:p15="http://schemas.microsoft.com/office/powerpoint/2012/main" userId="S::info_minderstressmeerrust.be#ext#@gcloudbelgium.onmicrosoft.com::060ae7f7-6dce-4a7b-97a4-176f7cfc5d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699D"/>
    <a:srgbClr val="2093C6"/>
    <a:srgbClr val="FBE9E5"/>
    <a:srgbClr val="1E8BBC"/>
    <a:srgbClr val="9BD5EF"/>
    <a:srgbClr val="E88018"/>
    <a:srgbClr val="EACC16"/>
    <a:srgbClr val="008B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322FFA-907B-FBEF-DC31-014F194EF746}" v="5" dt="2026-05-11T09:17:41.10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slide" Target="slides/slide128.xml"/><Relationship Id="rId159" Type="http://schemas.openxmlformats.org/officeDocument/2006/relationships/slide" Target="slides/slide149.xml"/><Relationship Id="rId170" Type="http://schemas.microsoft.com/office/2016/11/relationships/changesInfo" Target="changesInfos/changesInfo1.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53" Type="http://schemas.openxmlformats.org/officeDocument/2006/relationships/slide" Target="slides/slide43.xml"/><Relationship Id="rId74" Type="http://schemas.openxmlformats.org/officeDocument/2006/relationships/slide" Target="slides/slide64.xml"/><Relationship Id="rId128" Type="http://schemas.openxmlformats.org/officeDocument/2006/relationships/slide" Target="slides/slide118.xml"/><Relationship Id="rId149" Type="http://schemas.openxmlformats.org/officeDocument/2006/relationships/slide" Target="slides/slide139.xml"/><Relationship Id="rId5" Type="http://schemas.openxmlformats.org/officeDocument/2006/relationships/slideMaster" Target="slideMasters/slideMaster2.xml"/><Relationship Id="rId95" Type="http://schemas.openxmlformats.org/officeDocument/2006/relationships/slide" Target="slides/slide85.xml"/><Relationship Id="rId160" Type="http://schemas.openxmlformats.org/officeDocument/2006/relationships/slide" Target="slides/slide150.xml"/><Relationship Id="rId22" Type="http://schemas.openxmlformats.org/officeDocument/2006/relationships/slide" Target="slides/slide12.xml"/><Relationship Id="rId43" Type="http://schemas.openxmlformats.org/officeDocument/2006/relationships/slide" Target="slides/slide33.xml"/><Relationship Id="rId64" Type="http://schemas.openxmlformats.org/officeDocument/2006/relationships/slide" Target="slides/slide54.xml"/><Relationship Id="rId118" Type="http://schemas.openxmlformats.org/officeDocument/2006/relationships/slide" Target="slides/slide108.xml"/><Relationship Id="rId139" Type="http://schemas.openxmlformats.org/officeDocument/2006/relationships/slide" Target="slides/slide129.xml"/><Relationship Id="rId85" Type="http://schemas.openxmlformats.org/officeDocument/2006/relationships/slide" Target="slides/slide75.xml"/><Relationship Id="rId150" Type="http://schemas.openxmlformats.org/officeDocument/2006/relationships/slide" Target="slides/slide140.xml"/><Relationship Id="rId171" Type="http://schemas.microsoft.com/office/2015/10/relationships/revisionInfo" Target="revisionInfo.xml"/><Relationship Id="rId12" Type="http://schemas.openxmlformats.org/officeDocument/2006/relationships/slide" Target="slides/slide2.xml"/><Relationship Id="rId33" Type="http://schemas.openxmlformats.org/officeDocument/2006/relationships/slide" Target="slides/slide23.xml"/><Relationship Id="rId108" Type="http://schemas.openxmlformats.org/officeDocument/2006/relationships/slide" Target="slides/slide98.xml"/><Relationship Id="rId129" Type="http://schemas.openxmlformats.org/officeDocument/2006/relationships/slide" Target="slides/slide119.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slide" Target="slides/slide130.xml"/><Relationship Id="rId145" Type="http://schemas.openxmlformats.org/officeDocument/2006/relationships/slide" Target="slides/slide135.xml"/><Relationship Id="rId161" Type="http://schemas.openxmlformats.org/officeDocument/2006/relationships/slide" Target="slides/slide151.xml"/><Relationship Id="rId16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slide" Target="slides/slide120.xml"/><Relationship Id="rId135" Type="http://schemas.openxmlformats.org/officeDocument/2006/relationships/slide" Target="slides/slide125.xml"/><Relationship Id="rId151" Type="http://schemas.openxmlformats.org/officeDocument/2006/relationships/slide" Target="slides/slide141.xml"/><Relationship Id="rId156" Type="http://schemas.openxmlformats.org/officeDocument/2006/relationships/slide" Target="slides/slide14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167" Type="http://schemas.openxmlformats.org/officeDocument/2006/relationships/viewProps" Target="viewProps.xml"/><Relationship Id="rId7" Type="http://schemas.openxmlformats.org/officeDocument/2006/relationships/slideMaster" Target="slideMasters/slideMaster4.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slide" Target="slides/slide152.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3" Type="http://schemas.openxmlformats.org/officeDocument/2006/relationships/customXml" Target="../customXml/item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7.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notesMaster" Target="notesMasters/notesMaster1.xml"/><Relationship Id="rId16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slide" Target="slides/slide144.xml"/><Relationship Id="rId16" Type="http://schemas.openxmlformats.org/officeDocument/2006/relationships/slide" Target="slides/slide6.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44" Type="http://schemas.openxmlformats.org/officeDocument/2006/relationships/slide" Target="slides/slide134.xml"/><Relationship Id="rId90" Type="http://schemas.openxmlformats.org/officeDocument/2006/relationships/slide" Target="slides/slide80.xml"/><Relationship Id="rId165" Type="http://schemas.openxmlformats.org/officeDocument/2006/relationships/commentAuthors" Target="commentAuthors.xml"/><Relationship Id="rId27" Type="http://schemas.openxmlformats.org/officeDocument/2006/relationships/slide" Target="slides/slide17.xml"/><Relationship Id="rId48" Type="http://schemas.openxmlformats.org/officeDocument/2006/relationships/slide" Target="slides/slide38.xml"/><Relationship Id="rId69" Type="http://schemas.openxmlformats.org/officeDocument/2006/relationships/slide" Target="slides/slide59.xml"/><Relationship Id="rId113" Type="http://schemas.openxmlformats.org/officeDocument/2006/relationships/slide" Target="slides/slide103.xml"/><Relationship Id="rId134" Type="http://schemas.openxmlformats.org/officeDocument/2006/relationships/slide" Target="slides/slide124.xml"/><Relationship Id="rId80" Type="http://schemas.openxmlformats.org/officeDocument/2006/relationships/slide" Target="slides/slide70.xml"/><Relationship Id="rId155" Type="http://schemas.openxmlformats.org/officeDocument/2006/relationships/slide" Target="slides/slide145.xml"/><Relationship Id="rId17" Type="http://schemas.openxmlformats.org/officeDocument/2006/relationships/slide" Target="slides/slide7.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24" Type="http://schemas.openxmlformats.org/officeDocument/2006/relationships/slide" Target="slides/slide1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Fichefet (RIZIV-INAMI)" userId="S::julie.fichefet@riziv-inami.fgov.be::151a533f-fee5-4886-9ce9-a1cd4a4be685" providerId="AD" clId="Web-{6F322FFA-907B-FBEF-DC31-014F194EF746}"/>
    <pc:docChg chg="modSld">
      <pc:chgData name="Julie Fichefet (RIZIV-INAMI)" userId="S::julie.fichefet@riziv-inami.fgov.be::151a533f-fee5-4886-9ce9-a1cd4a4be685" providerId="AD" clId="Web-{6F322FFA-907B-FBEF-DC31-014F194EF746}" dt="2026-05-11T09:17:41.104" v="2" actId="14100"/>
      <pc:docMkLst>
        <pc:docMk/>
      </pc:docMkLst>
      <pc:sldChg chg="modSp">
        <pc:chgData name="Julie Fichefet (RIZIV-INAMI)" userId="S::julie.fichefet@riziv-inami.fgov.be::151a533f-fee5-4886-9ce9-a1cd4a4be685" providerId="AD" clId="Web-{6F322FFA-907B-FBEF-DC31-014F194EF746}" dt="2026-05-11T08:49:13.099" v="0" actId="20577"/>
        <pc:sldMkLst>
          <pc:docMk/>
          <pc:sldMk cId="3079776257" sldId="1043"/>
        </pc:sldMkLst>
        <pc:spChg chg="mod">
          <ac:chgData name="Julie Fichefet (RIZIV-INAMI)" userId="S::julie.fichefet@riziv-inami.fgov.be::151a533f-fee5-4886-9ce9-a1cd4a4be685" providerId="AD" clId="Web-{6F322FFA-907B-FBEF-DC31-014F194EF746}" dt="2026-05-11T08:49:13.099" v="0" actId="20577"/>
          <ac:spMkLst>
            <pc:docMk/>
            <pc:sldMk cId="3079776257" sldId="1043"/>
            <ac:spMk id="3" creationId="{AA085488-0497-ED1A-7807-03E017FD2FF8}"/>
          </ac:spMkLst>
        </pc:spChg>
      </pc:sldChg>
      <pc:sldChg chg="modSp">
        <pc:chgData name="Julie Fichefet (RIZIV-INAMI)" userId="S::julie.fichefet@riziv-inami.fgov.be::151a533f-fee5-4886-9ce9-a1cd4a4be685" providerId="AD" clId="Web-{6F322FFA-907B-FBEF-DC31-014F194EF746}" dt="2026-05-11T09:17:41.104" v="2" actId="14100"/>
        <pc:sldMkLst>
          <pc:docMk/>
          <pc:sldMk cId="3078634590" sldId="3077"/>
        </pc:sldMkLst>
        <pc:spChg chg="mod">
          <ac:chgData name="Julie Fichefet (RIZIV-INAMI)" userId="S::julie.fichefet@riziv-inami.fgov.be::151a533f-fee5-4886-9ce9-a1cd4a4be685" providerId="AD" clId="Web-{6F322FFA-907B-FBEF-DC31-014F194EF746}" dt="2026-05-11T09:17:41.104" v="2" actId="14100"/>
          <ac:spMkLst>
            <pc:docMk/>
            <pc:sldMk cId="3078634590" sldId="3077"/>
            <ac:spMk id="32" creationId="{00000000-0000-0000-0000-000000000000}"/>
          </ac:spMkLst>
        </pc:spChg>
      </pc:sldChg>
    </pc:docChg>
  </pc:docChgLst>
</pc:chgInfo>
</file>

<file path=ppt/diagrams/_rels/data11.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image" Target="../media/image58.svg"/></Relationships>
</file>

<file path=ppt/diagrams/_rels/data1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image" Target="../media/image100.png"/></Relationships>
</file>

<file path=ppt/diagrams/_rels/data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5" Type="http://schemas.openxmlformats.org/officeDocument/2006/relationships/image" Target="../media/image31.svg"/><Relationship Id="rId4" Type="http://schemas.openxmlformats.org/officeDocument/2006/relationships/image" Target="../media/image30.svg"/></Relationships>
</file>

<file path=ppt/diagrams/_rels/data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svg"/><Relationship Id="rId1" Type="http://schemas.openxmlformats.org/officeDocument/2006/relationships/image" Target="../media/image58.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image" Target="../media/image100.png"/></Relationships>
</file>

<file path=ppt/diagrams/_rels/drawing3.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svg"/><Relationship Id="rId1" Type="http://schemas.openxmlformats.org/officeDocument/2006/relationships/image" Target="../media/image27.svg"/><Relationship Id="rId5" Type="http://schemas.openxmlformats.org/officeDocument/2006/relationships/image" Target="../media/image31.svg"/><Relationship Id="rId4" Type="http://schemas.openxmlformats.org/officeDocument/2006/relationships/image" Target="../media/image30.svg"/></Relationships>
</file>

<file path=ppt/diagrams/_rels/drawing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svg"/><Relationship Id="rId1"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937529-8490-4221-9D7D-D3A18DFB19B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C06815F-7F56-4FD1-B30F-DDBF1424C27A}">
      <dgm:prSet/>
      <dgm:spPr>
        <a:xfrm>
          <a:off x="0" y="845"/>
          <a:ext cx="3785616" cy="1034829"/>
        </a:xfr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fr-FR" noProof="0">
              <a:latin typeface="Aptos" panose="020B0004020202020204"/>
              <a:ea typeface="+mn-ea"/>
              <a:cs typeface="+mn-cs"/>
            </a:rPr>
            <a:t>Transformations économiques et organisationnelles :</a:t>
          </a:r>
        </a:p>
      </dgm:t>
    </dgm:pt>
    <dgm:pt modelId="{14B5DA9D-6E32-44FA-B021-E5655BF1BA13}" type="parTrans" cxnId="{0DEE9760-0DEE-4890-9491-56D9D108E075}">
      <dgm:prSet/>
      <dgm:spPr/>
      <dgm:t>
        <a:bodyPr/>
        <a:lstStyle/>
        <a:p>
          <a:endParaRPr lang="en-US"/>
        </a:p>
      </dgm:t>
    </dgm:pt>
    <dgm:pt modelId="{74B4D293-EB77-420E-BA86-F27F9A0F56E1}" type="sibTrans" cxnId="{0DEE9760-0DEE-4890-9491-56D9D108E075}">
      <dgm:prSet/>
      <dgm:spPr/>
      <dgm:t>
        <a:bodyPr/>
        <a:lstStyle/>
        <a:p>
          <a:endParaRPr lang="en-US"/>
        </a:p>
      </dgm:t>
    </dgm:pt>
    <dgm:pt modelId="{30634D3D-A30C-48C9-90B6-A36629BC3050}">
      <dgm:prSet custT="1"/>
      <dgm:spPr>
        <a:xfrm rot="5400000">
          <a:off x="6736676" y="-2846732"/>
          <a:ext cx="827863" cy="6729984"/>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200" noProof="0">
              <a:solidFill>
                <a:srgbClr val="1E699D"/>
              </a:solidFill>
              <a:latin typeface="Calibri"/>
              <a:ea typeface="Calibri"/>
              <a:cs typeface="Segoe UI"/>
            </a:rPr>
            <a:t>Mondialisation, digitalisation, flexibilité excessive</a:t>
          </a:r>
        </a:p>
      </dgm:t>
    </dgm:pt>
    <dgm:pt modelId="{90409560-2F1B-4469-A50C-4CC60796C94C}" type="parTrans" cxnId="{9D4CB8CD-61EE-4FBE-9FB2-8135048600D1}">
      <dgm:prSet/>
      <dgm:spPr/>
      <dgm:t>
        <a:bodyPr/>
        <a:lstStyle/>
        <a:p>
          <a:endParaRPr lang="en-US"/>
        </a:p>
      </dgm:t>
    </dgm:pt>
    <dgm:pt modelId="{44B9DDAE-605F-42B6-9F39-59D5989F6A49}" type="sibTrans" cxnId="{9D4CB8CD-61EE-4FBE-9FB2-8135048600D1}">
      <dgm:prSet/>
      <dgm:spPr/>
      <dgm:t>
        <a:bodyPr/>
        <a:lstStyle/>
        <a:p>
          <a:endParaRPr lang="en-US"/>
        </a:p>
      </dgm:t>
    </dgm:pt>
    <dgm:pt modelId="{0C1CC7B4-870F-4FB9-ACBF-52F6D93DBA40}">
      <dgm:prSet/>
      <dgm:spPr>
        <a:xfrm>
          <a:off x="0" y="1087415"/>
          <a:ext cx="3785616" cy="1034829"/>
        </a:xfr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fr-FR" noProof="0">
              <a:latin typeface="Aptos" panose="020B0004020202020204"/>
              <a:ea typeface="+mn-ea"/>
              <a:cs typeface="+mn-cs"/>
            </a:rPr>
            <a:t>Exaltation de la performance individuelle-management par objectifs</a:t>
          </a:r>
        </a:p>
      </dgm:t>
    </dgm:pt>
    <dgm:pt modelId="{111F19BB-78B2-4D7F-ACA2-B97C2F6C7D98}" type="parTrans" cxnId="{E39685DB-F994-4832-A741-1BE1DA0E025D}">
      <dgm:prSet/>
      <dgm:spPr/>
      <dgm:t>
        <a:bodyPr/>
        <a:lstStyle/>
        <a:p>
          <a:endParaRPr lang="en-US"/>
        </a:p>
      </dgm:t>
    </dgm:pt>
    <dgm:pt modelId="{74AF1825-BC03-4A6B-A276-2AB4BF6FBFB0}" type="sibTrans" cxnId="{E39685DB-F994-4832-A741-1BE1DA0E025D}">
      <dgm:prSet/>
      <dgm:spPr/>
      <dgm:t>
        <a:bodyPr/>
        <a:lstStyle/>
        <a:p>
          <a:endParaRPr lang="en-US"/>
        </a:p>
      </dgm:t>
    </dgm:pt>
    <dgm:pt modelId="{5DB2BB2E-53CA-42FF-8F3B-08F4F39B458E}">
      <dgm:prSet custT="1"/>
      <dgm:spPr>
        <a:xfrm rot="5400000">
          <a:off x="6736676" y="-1760161"/>
          <a:ext cx="827863" cy="6729984"/>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200" noProof="0">
              <a:solidFill>
                <a:srgbClr val="1E699D"/>
              </a:solidFill>
              <a:latin typeface="Calibri"/>
              <a:ea typeface="Calibri"/>
              <a:cs typeface="Segoe UI"/>
            </a:rPr>
            <a:t>Pression de la performance: concurrence accrue entre entreprises, entre les départements d'une même entreprise et même au sein des équipes.  </a:t>
          </a:r>
          <a:endParaRPr lang="fr-FR" sz="1600" noProof="0">
            <a:solidFill>
              <a:srgbClr val="1E699D"/>
            </a:solidFill>
            <a:latin typeface="Calibri"/>
            <a:ea typeface="Calibri"/>
            <a:cs typeface="Segoe UI"/>
          </a:endParaRPr>
        </a:p>
      </dgm:t>
    </dgm:pt>
    <dgm:pt modelId="{41F01B2C-13F6-438A-8E8A-A1F2EF825EF8}" type="parTrans" cxnId="{B92943E7-AE59-4D87-8AE9-C67F700C37DA}">
      <dgm:prSet/>
      <dgm:spPr/>
      <dgm:t>
        <a:bodyPr/>
        <a:lstStyle/>
        <a:p>
          <a:endParaRPr lang="en-US"/>
        </a:p>
      </dgm:t>
    </dgm:pt>
    <dgm:pt modelId="{5824DB5B-4073-4BC2-9FF2-85A8942ED496}" type="sibTrans" cxnId="{B92943E7-AE59-4D87-8AE9-C67F700C37DA}">
      <dgm:prSet/>
      <dgm:spPr/>
      <dgm:t>
        <a:bodyPr/>
        <a:lstStyle/>
        <a:p>
          <a:endParaRPr lang="en-US"/>
        </a:p>
      </dgm:t>
    </dgm:pt>
    <dgm:pt modelId="{41906BB2-EB6B-462F-86CF-081C564E7C02}">
      <dgm:prSet/>
      <dgm:spPr>
        <a:xfrm>
          <a:off x="0" y="2173986"/>
          <a:ext cx="3785616" cy="1034829"/>
        </a:xfr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r>
            <a:rPr lang="fr-FR" noProof="0">
              <a:solidFill>
                <a:schemeClr val="bg1"/>
              </a:solidFill>
              <a:latin typeface="Aptos" panose="020B0004020202020204"/>
              <a:ea typeface="+mn-ea"/>
              <a:cs typeface="+mn-cs"/>
            </a:rPr>
            <a:t>Diminution de la collaboration</a:t>
          </a:r>
        </a:p>
      </dgm:t>
    </dgm:pt>
    <dgm:pt modelId="{460BA341-B89C-4C50-A994-63132EE4E417}" type="parTrans" cxnId="{524683EF-5FE7-4EB0-B554-B63FEFB0C4F1}">
      <dgm:prSet/>
      <dgm:spPr/>
      <dgm:t>
        <a:bodyPr/>
        <a:lstStyle/>
        <a:p>
          <a:endParaRPr lang="en-US"/>
        </a:p>
      </dgm:t>
    </dgm:pt>
    <dgm:pt modelId="{F9BDF3A6-341B-491F-8C96-9691912AE1BF}" type="sibTrans" cxnId="{524683EF-5FE7-4EB0-B554-B63FEFB0C4F1}">
      <dgm:prSet/>
      <dgm:spPr/>
      <dgm:t>
        <a:bodyPr/>
        <a:lstStyle/>
        <a:p>
          <a:endParaRPr lang="en-US"/>
        </a:p>
      </dgm:t>
    </dgm:pt>
    <dgm:pt modelId="{396E52D7-D4A1-493C-A936-137FC2DEE164}">
      <dgm:prSet custT="1"/>
      <dgm:spPr>
        <a:xfrm rot="5400000">
          <a:off x="6736676" y="-673591"/>
          <a:ext cx="827863" cy="6729984"/>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200" noProof="0">
              <a:solidFill>
                <a:srgbClr val="1E699D"/>
              </a:solidFill>
              <a:latin typeface="Calibri"/>
              <a:ea typeface="Calibri"/>
              <a:cs typeface="Segoe UI"/>
            </a:rPr>
            <a:t>Perte de solidarité avec moins de possibilités de moments informels</a:t>
          </a:r>
        </a:p>
      </dgm:t>
    </dgm:pt>
    <dgm:pt modelId="{9E386456-435E-4F4E-B515-69C5C95BFC92}" type="parTrans" cxnId="{38EFDDA7-721B-4FE1-8615-4E80300C6666}">
      <dgm:prSet/>
      <dgm:spPr/>
      <dgm:t>
        <a:bodyPr/>
        <a:lstStyle/>
        <a:p>
          <a:endParaRPr lang="en-US"/>
        </a:p>
      </dgm:t>
    </dgm:pt>
    <dgm:pt modelId="{AA5CD3BB-7649-492E-9C8A-9941E4C24102}" type="sibTrans" cxnId="{38EFDDA7-721B-4FE1-8615-4E80300C6666}">
      <dgm:prSet/>
      <dgm:spPr/>
      <dgm:t>
        <a:bodyPr/>
        <a:lstStyle/>
        <a:p>
          <a:endParaRPr lang="en-US"/>
        </a:p>
      </dgm:t>
    </dgm:pt>
    <dgm:pt modelId="{BA14DDE5-C83F-4660-BD2D-C89D624BD78D}">
      <dgm:prSet custT="1"/>
      <dgm:spPr>
        <a:xfrm rot="5400000">
          <a:off x="6736676" y="-673591"/>
          <a:ext cx="827863" cy="6729984"/>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200" noProof="0">
              <a:solidFill>
                <a:srgbClr val="1E699D"/>
              </a:solidFill>
              <a:latin typeface="Calibri"/>
              <a:ea typeface="Calibri"/>
              <a:cs typeface="Segoe UI"/>
            </a:rPr>
            <a:t>Vague de démissions</a:t>
          </a:r>
        </a:p>
      </dgm:t>
    </dgm:pt>
    <dgm:pt modelId="{9BF1BE9F-198F-45F7-AF3D-1FF50A56B555}" type="parTrans" cxnId="{A8193CA6-A177-4731-A274-93E149006374}">
      <dgm:prSet/>
      <dgm:spPr/>
      <dgm:t>
        <a:bodyPr/>
        <a:lstStyle/>
        <a:p>
          <a:endParaRPr lang="en-US"/>
        </a:p>
      </dgm:t>
    </dgm:pt>
    <dgm:pt modelId="{04B8EF3A-129A-457F-B288-97B944072C86}" type="sibTrans" cxnId="{A8193CA6-A177-4731-A274-93E149006374}">
      <dgm:prSet/>
      <dgm:spPr/>
      <dgm:t>
        <a:bodyPr/>
        <a:lstStyle/>
        <a:p>
          <a:endParaRPr lang="en-US"/>
        </a:p>
      </dgm:t>
    </dgm:pt>
    <dgm:pt modelId="{20EABAB9-4C47-49D7-8E31-A55563FA08C0}">
      <dgm:prSet/>
      <dgm:spPr>
        <a:xfrm>
          <a:off x="0" y="3260556"/>
          <a:ext cx="3785616" cy="1034829"/>
        </a:xfr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fr-FR" noProof="0">
              <a:latin typeface="Aptos" panose="020B0004020202020204"/>
              <a:ea typeface="+mn-ea"/>
              <a:cs typeface="+mn-cs"/>
            </a:rPr>
            <a:t>Confrontation au réel</a:t>
          </a:r>
        </a:p>
      </dgm:t>
    </dgm:pt>
    <dgm:pt modelId="{253BA5D5-2EFC-45F6-9165-0956803D10E1}" type="parTrans" cxnId="{CB627854-A5D2-4022-894D-B4F9514D0856}">
      <dgm:prSet/>
      <dgm:spPr/>
      <dgm:t>
        <a:bodyPr/>
        <a:lstStyle/>
        <a:p>
          <a:endParaRPr lang="en-US"/>
        </a:p>
      </dgm:t>
    </dgm:pt>
    <dgm:pt modelId="{37D22BFD-2317-4812-B773-896DD5F042AD}" type="sibTrans" cxnId="{CB627854-A5D2-4022-894D-B4F9514D0856}">
      <dgm:prSet/>
      <dgm:spPr/>
      <dgm:t>
        <a:bodyPr/>
        <a:lstStyle/>
        <a:p>
          <a:endParaRPr lang="en-US"/>
        </a:p>
      </dgm:t>
    </dgm:pt>
    <dgm:pt modelId="{95BB7779-377C-447D-8E33-9698DEC611ED}">
      <dgm:prSet custT="1"/>
      <dgm:spPr>
        <a:xfrm rot="5400000">
          <a:off x="6736676" y="412979"/>
          <a:ext cx="827863" cy="6729984"/>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200" noProof="0">
              <a:solidFill>
                <a:srgbClr val="1E699D"/>
              </a:solidFill>
              <a:latin typeface="Calibri"/>
              <a:ea typeface="Calibri"/>
              <a:cs typeface="Segoe UI"/>
            </a:rPr>
            <a:t>Ecart entre travail prescrit et travail réel </a:t>
          </a:r>
        </a:p>
      </dgm:t>
    </dgm:pt>
    <dgm:pt modelId="{995430C2-20EC-49C4-94F7-51B57857FCB4}" type="parTrans" cxnId="{903AE6A9-6987-4454-BB8A-F02784CD303E}">
      <dgm:prSet/>
      <dgm:spPr/>
      <dgm:t>
        <a:bodyPr/>
        <a:lstStyle/>
        <a:p>
          <a:endParaRPr lang="en-US"/>
        </a:p>
      </dgm:t>
    </dgm:pt>
    <dgm:pt modelId="{96817847-F61E-452D-8597-0D7B731DDBDC}" type="sibTrans" cxnId="{903AE6A9-6987-4454-BB8A-F02784CD303E}">
      <dgm:prSet/>
      <dgm:spPr/>
      <dgm:t>
        <a:bodyPr/>
        <a:lstStyle/>
        <a:p>
          <a:endParaRPr lang="en-US"/>
        </a:p>
      </dgm:t>
    </dgm:pt>
    <dgm:pt modelId="{37C6251B-A1E6-4E70-98E1-9A2746A60E12}">
      <dgm:prSet/>
      <dgm:spPr>
        <a:xfrm>
          <a:off x="0" y="4372815"/>
          <a:ext cx="3770828" cy="1034829"/>
        </a:xfr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rtl="0"/>
          <a:r>
            <a:rPr lang="fr-FR" noProof="0">
              <a:solidFill>
                <a:schemeClr val="bg1"/>
              </a:solidFill>
              <a:latin typeface="Aptos" panose="020B0004020202020204"/>
              <a:ea typeface="+mn-ea"/>
              <a:cs typeface="+mn-cs"/>
            </a:rPr>
            <a:t>Pression liée à l'organisation</a:t>
          </a:r>
        </a:p>
      </dgm:t>
    </dgm:pt>
    <dgm:pt modelId="{8579D938-BC2A-441F-8018-2A2A0BC85A2F}" type="parTrans" cxnId="{CF6A0FC9-3218-49EA-9FBD-BFB637E12DCF}">
      <dgm:prSet/>
      <dgm:spPr/>
      <dgm:t>
        <a:bodyPr/>
        <a:lstStyle/>
        <a:p>
          <a:endParaRPr lang="en-US"/>
        </a:p>
      </dgm:t>
    </dgm:pt>
    <dgm:pt modelId="{30B54A9C-E0C9-4271-BC0C-374A802829D4}" type="sibTrans" cxnId="{CF6A0FC9-3218-49EA-9FBD-BFB637E12DCF}">
      <dgm:prSet/>
      <dgm:spPr/>
      <dgm:t>
        <a:bodyPr/>
        <a:lstStyle/>
        <a:p>
          <a:endParaRPr lang="en-US"/>
        </a:p>
      </dgm:t>
    </dgm:pt>
    <dgm:pt modelId="{E7CB80E6-BED5-46E6-93CC-5BAD6D334DE1}">
      <dgm:prSet custT="1"/>
      <dgm:spPr>
        <a:xfrm rot="5400000">
          <a:off x="6598343" y="1519612"/>
          <a:ext cx="1086206" cy="6741235"/>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fr-FR" sz="1100" noProof="0">
              <a:solidFill>
                <a:srgbClr val="1E699D"/>
              </a:solidFill>
              <a:latin typeface="Calibri"/>
              <a:ea typeface="Calibri"/>
              <a:cs typeface="Segoe UI"/>
            </a:rPr>
            <a:t>Procédures et contraintes: normes de qualité, traçabilité</a:t>
          </a:r>
        </a:p>
      </dgm:t>
    </dgm:pt>
    <dgm:pt modelId="{639C2296-959B-4540-943F-D3307A2CADA7}" type="parTrans" cxnId="{2CA8A442-97AA-4AB6-B40A-82613858FAD5}">
      <dgm:prSet/>
      <dgm:spPr/>
      <dgm:t>
        <a:bodyPr/>
        <a:lstStyle/>
        <a:p>
          <a:endParaRPr lang="en-US"/>
        </a:p>
      </dgm:t>
    </dgm:pt>
    <dgm:pt modelId="{A3EE6413-5FA0-4FF9-AC88-7242239EF262}" type="sibTrans" cxnId="{2CA8A442-97AA-4AB6-B40A-82613858FAD5}">
      <dgm:prSet/>
      <dgm:spPr/>
      <dgm:t>
        <a:bodyPr/>
        <a:lstStyle/>
        <a:p>
          <a:endParaRPr lang="en-US"/>
        </a:p>
      </dgm:t>
    </dgm:pt>
    <dgm:pt modelId="{155F386C-5F77-45D6-B2BF-131EED8DD4D9}">
      <dgm:prSet custT="1"/>
      <dgm:spPr>
        <a:xfrm rot="5400000">
          <a:off x="6598343" y="1519612"/>
          <a:ext cx="1086206" cy="6741235"/>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100" noProof="0">
              <a:solidFill>
                <a:srgbClr val="1E699D"/>
              </a:solidFill>
              <a:latin typeface="Calibri"/>
              <a:ea typeface="Calibri"/>
              <a:cs typeface="Segoe UI"/>
            </a:rPr>
            <a:t>Recherche du coupable au lieu d'une véritable démarche d'amélioration</a:t>
          </a:r>
        </a:p>
      </dgm:t>
    </dgm:pt>
    <dgm:pt modelId="{1BFD7B72-B91B-4D3F-B7CD-BF1B7462E53B}" type="parTrans" cxnId="{E20F3A09-79C1-4B05-B8DD-2A14FBE797E8}">
      <dgm:prSet/>
      <dgm:spPr/>
      <dgm:t>
        <a:bodyPr/>
        <a:lstStyle/>
        <a:p>
          <a:endParaRPr lang="en-US"/>
        </a:p>
      </dgm:t>
    </dgm:pt>
    <dgm:pt modelId="{17432BDC-7F3E-46E6-B44E-55D98B74506F}" type="sibTrans" cxnId="{E20F3A09-79C1-4B05-B8DD-2A14FBE797E8}">
      <dgm:prSet/>
      <dgm:spPr/>
      <dgm:t>
        <a:bodyPr/>
        <a:lstStyle/>
        <a:p>
          <a:endParaRPr lang="en-US"/>
        </a:p>
      </dgm:t>
    </dgm:pt>
    <dgm:pt modelId="{8FC1111D-D3E1-4FB9-A974-68AC3CF101EB}">
      <dgm:prSet custT="1"/>
      <dgm:spPr>
        <a:xfrm rot="5400000">
          <a:off x="6598343" y="1519612"/>
          <a:ext cx="1086206" cy="6741235"/>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100" noProof="0">
              <a:solidFill>
                <a:srgbClr val="1E699D"/>
              </a:solidFill>
              <a:latin typeface="Calibri"/>
              <a:ea typeface="Calibri"/>
              <a:cs typeface="Segoe UI"/>
            </a:rPr>
            <a:t>Manque de reconnaissance par la hiérarchie </a:t>
          </a:r>
        </a:p>
      </dgm:t>
    </dgm:pt>
    <dgm:pt modelId="{0FA08548-5DB9-401D-BC8A-BE4464CDF2EA}" type="parTrans" cxnId="{55918CBA-E8AA-4877-845E-128D077D1122}">
      <dgm:prSet/>
      <dgm:spPr/>
      <dgm:t>
        <a:bodyPr/>
        <a:lstStyle/>
        <a:p>
          <a:endParaRPr lang="en-US"/>
        </a:p>
      </dgm:t>
    </dgm:pt>
    <dgm:pt modelId="{5AAB6DE9-71E1-489B-947D-C0DE63D28AD2}" type="sibTrans" cxnId="{55918CBA-E8AA-4877-845E-128D077D1122}">
      <dgm:prSet/>
      <dgm:spPr/>
      <dgm:t>
        <a:bodyPr/>
        <a:lstStyle/>
        <a:p>
          <a:endParaRPr lang="en-US"/>
        </a:p>
      </dgm:t>
    </dgm:pt>
    <dgm:pt modelId="{7461FFF6-A0B9-483C-BFFB-4168544627AF}">
      <dgm:prSet custT="1"/>
      <dgm:spPr>
        <a:xfrm rot="5400000">
          <a:off x="6598343" y="1519612"/>
          <a:ext cx="1086206" cy="6741235"/>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100" noProof="0">
              <a:solidFill>
                <a:srgbClr val="1E699D"/>
              </a:solidFill>
              <a:latin typeface="Calibri"/>
              <a:ea typeface="Calibri"/>
              <a:cs typeface="Segoe UI"/>
            </a:rPr>
            <a:t>Confrontation à des tâches artificielles et stressantes</a:t>
          </a:r>
        </a:p>
      </dgm:t>
    </dgm:pt>
    <dgm:pt modelId="{BC00AEEE-C28D-4B81-B7CD-0CAD79A98D61}" type="parTrans" cxnId="{8F3D2DA6-CAEC-4B90-9959-D291A0046F3E}">
      <dgm:prSet/>
      <dgm:spPr/>
      <dgm:t>
        <a:bodyPr/>
        <a:lstStyle/>
        <a:p>
          <a:endParaRPr lang="en-US"/>
        </a:p>
      </dgm:t>
    </dgm:pt>
    <dgm:pt modelId="{08A00D02-0C3B-43BF-8E61-C9A5627AE081}" type="sibTrans" cxnId="{8F3D2DA6-CAEC-4B90-9959-D291A0046F3E}">
      <dgm:prSet/>
      <dgm:spPr/>
      <dgm:t>
        <a:bodyPr/>
        <a:lstStyle/>
        <a:p>
          <a:endParaRPr lang="en-US"/>
        </a:p>
      </dgm:t>
    </dgm:pt>
    <dgm:pt modelId="{D4608229-BF8B-4181-A101-7139ADCE3DCE}">
      <dgm:prSet custT="1"/>
      <dgm:spPr>
        <a:xfrm rot="5400000">
          <a:off x="6598343" y="1519612"/>
          <a:ext cx="1086206" cy="6741235"/>
        </a:xfr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fr-FR" sz="1100" noProof="0">
              <a:solidFill>
                <a:srgbClr val="1E699D"/>
              </a:solidFill>
              <a:latin typeface="Calibri"/>
              <a:ea typeface="Calibri"/>
              <a:cs typeface="Segoe UI"/>
            </a:rPr>
            <a:t>Perte de sens au travail</a:t>
          </a:r>
        </a:p>
      </dgm:t>
    </dgm:pt>
    <dgm:pt modelId="{2212E1E1-E184-47A3-8EFE-08CDF062F9A5}" type="parTrans" cxnId="{BC7071A7-FE51-4B9E-9E11-ED1F88BA6A6F}">
      <dgm:prSet/>
      <dgm:spPr/>
      <dgm:t>
        <a:bodyPr/>
        <a:lstStyle/>
        <a:p>
          <a:endParaRPr lang="en-US"/>
        </a:p>
      </dgm:t>
    </dgm:pt>
    <dgm:pt modelId="{250F486D-73DE-4149-94C5-29E86B2D0212}" type="sibTrans" cxnId="{BC7071A7-FE51-4B9E-9E11-ED1F88BA6A6F}">
      <dgm:prSet/>
      <dgm:spPr/>
      <dgm:t>
        <a:bodyPr/>
        <a:lstStyle/>
        <a:p>
          <a:endParaRPr lang="en-US"/>
        </a:p>
      </dgm:t>
    </dgm:pt>
    <dgm:pt modelId="{7F419EBD-94A4-4A37-8265-20C9FF770FBF}">
      <dgm:prSet phldr="0"/>
      <dgm:spPr/>
      <dgm:t>
        <a:bodyPr/>
        <a:lstStyle/>
        <a:p>
          <a:pPr rtl="0"/>
          <a:r>
            <a:rPr lang="fr-FR" sz="1200" noProof="0">
              <a:solidFill>
                <a:srgbClr val="1E699D"/>
              </a:solidFill>
              <a:latin typeface="Calibri"/>
              <a:ea typeface="Calibri"/>
              <a:cs typeface="Segoe UI"/>
            </a:rPr>
            <a:t>Adaptations nécessaires face aux incidents et dysfonctionnements</a:t>
          </a:r>
          <a:endParaRPr lang="fr-FR" noProof="0">
            <a:solidFill>
              <a:srgbClr val="1E699D"/>
            </a:solidFill>
          </a:endParaRPr>
        </a:p>
      </dgm:t>
    </dgm:pt>
    <dgm:pt modelId="{DB769601-DA8A-4061-BF95-33F2BF0F75E5}" type="parTrans" cxnId="{A5835CCC-4ADA-4161-B691-8668DBE1BB7E}">
      <dgm:prSet/>
      <dgm:spPr/>
      <dgm:t>
        <a:bodyPr/>
        <a:lstStyle/>
        <a:p>
          <a:endParaRPr lang="en-GB"/>
        </a:p>
      </dgm:t>
    </dgm:pt>
    <dgm:pt modelId="{208235AC-F994-47AB-BA80-AADE1B49A518}" type="sibTrans" cxnId="{A5835CCC-4ADA-4161-B691-8668DBE1BB7E}">
      <dgm:prSet/>
      <dgm:spPr/>
      <dgm:t>
        <a:bodyPr/>
        <a:lstStyle/>
        <a:p>
          <a:endParaRPr lang="en-GB"/>
        </a:p>
      </dgm:t>
    </dgm:pt>
    <dgm:pt modelId="{F95F850C-5CB7-474F-8FEB-14CBE6FAF71F}" type="pres">
      <dgm:prSet presAssocID="{D6937529-8490-4221-9D7D-D3A18DFB19B8}" presName="Name0" presStyleCnt="0">
        <dgm:presLayoutVars>
          <dgm:dir/>
          <dgm:animLvl val="lvl"/>
          <dgm:resizeHandles val="exact"/>
        </dgm:presLayoutVars>
      </dgm:prSet>
      <dgm:spPr/>
    </dgm:pt>
    <dgm:pt modelId="{E70EF5E7-4891-40AC-A9C0-D98739543AD5}" type="pres">
      <dgm:prSet presAssocID="{FC06815F-7F56-4FD1-B30F-DDBF1424C27A}" presName="linNode" presStyleCnt="0"/>
      <dgm:spPr/>
    </dgm:pt>
    <dgm:pt modelId="{FBBB7BD6-E129-4D77-9574-BB9484E6CA06}" type="pres">
      <dgm:prSet presAssocID="{FC06815F-7F56-4FD1-B30F-DDBF1424C27A}" presName="parentText" presStyleLbl="node1" presStyleIdx="0" presStyleCnt="5">
        <dgm:presLayoutVars>
          <dgm:chMax val="1"/>
          <dgm:bulletEnabled val="1"/>
        </dgm:presLayoutVars>
      </dgm:prSet>
      <dgm:spPr>
        <a:prstGeom prst="roundRect">
          <a:avLst/>
        </a:prstGeom>
      </dgm:spPr>
    </dgm:pt>
    <dgm:pt modelId="{D097323B-1CE9-4507-ABAA-9644E091C9D2}" type="pres">
      <dgm:prSet presAssocID="{FC06815F-7F56-4FD1-B30F-DDBF1424C27A}" presName="descendantText" presStyleLbl="alignAccFollowNode1" presStyleIdx="0" presStyleCnt="5">
        <dgm:presLayoutVars>
          <dgm:bulletEnabled val="1"/>
        </dgm:presLayoutVars>
      </dgm:prSet>
      <dgm:spPr>
        <a:prstGeom prst="round2SameRect">
          <a:avLst/>
        </a:prstGeom>
      </dgm:spPr>
    </dgm:pt>
    <dgm:pt modelId="{658A0678-6D46-44EC-B7EB-429FAACE8CCA}" type="pres">
      <dgm:prSet presAssocID="{74B4D293-EB77-420E-BA86-F27F9A0F56E1}" presName="sp" presStyleCnt="0"/>
      <dgm:spPr/>
    </dgm:pt>
    <dgm:pt modelId="{B75AFFAD-2CAC-4825-9D17-212E98BAC5BD}" type="pres">
      <dgm:prSet presAssocID="{0C1CC7B4-870F-4FB9-ACBF-52F6D93DBA40}" presName="linNode" presStyleCnt="0"/>
      <dgm:spPr/>
    </dgm:pt>
    <dgm:pt modelId="{5E71DCC0-8842-4CE5-B734-B03367804CD0}" type="pres">
      <dgm:prSet presAssocID="{0C1CC7B4-870F-4FB9-ACBF-52F6D93DBA40}" presName="parentText" presStyleLbl="node1" presStyleIdx="1" presStyleCnt="5">
        <dgm:presLayoutVars>
          <dgm:chMax val="1"/>
          <dgm:bulletEnabled val="1"/>
        </dgm:presLayoutVars>
      </dgm:prSet>
      <dgm:spPr>
        <a:prstGeom prst="roundRect">
          <a:avLst/>
        </a:prstGeom>
      </dgm:spPr>
    </dgm:pt>
    <dgm:pt modelId="{F4ED604F-FE60-4522-B601-7A944F943379}" type="pres">
      <dgm:prSet presAssocID="{0C1CC7B4-870F-4FB9-ACBF-52F6D93DBA40}" presName="descendantText" presStyleLbl="alignAccFollowNode1" presStyleIdx="1" presStyleCnt="5">
        <dgm:presLayoutVars>
          <dgm:bulletEnabled val="1"/>
        </dgm:presLayoutVars>
      </dgm:prSet>
      <dgm:spPr>
        <a:prstGeom prst="round2SameRect">
          <a:avLst/>
        </a:prstGeom>
      </dgm:spPr>
    </dgm:pt>
    <dgm:pt modelId="{A8FDCEEC-313D-4869-A1BB-072EBB75B68D}" type="pres">
      <dgm:prSet presAssocID="{74AF1825-BC03-4A6B-A276-2AB4BF6FBFB0}" presName="sp" presStyleCnt="0"/>
      <dgm:spPr/>
    </dgm:pt>
    <dgm:pt modelId="{53316586-7CC7-43FA-956B-E16826EB2AF1}" type="pres">
      <dgm:prSet presAssocID="{41906BB2-EB6B-462F-86CF-081C564E7C02}" presName="linNode" presStyleCnt="0"/>
      <dgm:spPr/>
    </dgm:pt>
    <dgm:pt modelId="{6CDA7F16-7E62-4656-B350-68983164D20D}" type="pres">
      <dgm:prSet presAssocID="{41906BB2-EB6B-462F-86CF-081C564E7C02}" presName="parentText" presStyleLbl="node1" presStyleIdx="2" presStyleCnt="5">
        <dgm:presLayoutVars>
          <dgm:chMax val="1"/>
          <dgm:bulletEnabled val="1"/>
        </dgm:presLayoutVars>
      </dgm:prSet>
      <dgm:spPr>
        <a:prstGeom prst="roundRect">
          <a:avLst/>
        </a:prstGeom>
      </dgm:spPr>
    </dgm:pt>
    <dgm:pt modelId="{7869E40B-0544-40F9-8E60-5DD23C5F0585}" type="pres">
      <dgm:prSet presAssocID="{41906BB2-EB6B-462F-86CF-081C564E7C02}" presName="descendantText" presStyleLbl="alignAccFollowNode1" presStyleIdx="2" presStyleCnt="5">
        <dgm:presLayoutVars>
          <dgm:bulletEnabled val="1"/>
        </dgm:presLayoutVars>
      </dgm:prSet>
      <dgm:spPr>
        <a:prstGeom prst="round2SameRect">
          <a:avLst/>
        </a:prstGeom>
      </dgm:spPr>
    </dgm:pt>
    <dgm:pt modelId="{429B16E1-5B24-4681-AF4D-0B95C423E3F6}" type="pres">
      <dgm:prSet presAssocID="{F9BDF3A6-341B-491F-8C96-9691912AE1BF}" presName="sp" presStyleCnt="0"/>
      <dgm:spPr/>
    </dgm:pt>
    <dgm:pt modelId="{43265E66-6135-403A-89B8-20C2F532D9E2}" type="pres">
      <dgm:prSet presAssocID="{20EABAB9-4C47-49D7-8E31-A55563FA08C0}" presName="linNode" presStyleCnt="0"/>
      <dgm:spPr/>
    </dgm:pt>
    <dgm:pt modelId="{654046E9-47B7-4725-8172-68DDCB8A2E81}" type="pres">
      <dgm:prSet presAssocID="{20EABAB9-4C47-49D7-8E31-A55563FA08C0}" presName="parentText" presStyleLbl="node1" presStyleIdx="3" presStyleCnt="5">
        <dgm:presLayoutVars>
          <dgm:chMax val="1"/>
          <dgm:bulletEnabled val="1"/>
        </dgm:presLayoutVars>
      </dgm:prSet>
      <dgm:spPr>
        <a:prstGeom prst="roundRect">
          <a:avLst/>
        </a:prstGeom>
      </dgm:spPr>
    </dgm:pt>
    <dgm:pt modelId="{42CAA6E5-D558-4881-91BF-AC8E8EE86A41}" type="pres">
      <dgm:prSet presAssocID="{20EABAB9-4C47-49D7-8E31-A55563FA08C0}" presName="descendantText" presStyleLbl="alignAccFollowNode1" presStyleIdx="3" presStyleCnt="5">
        <dgm:presLayoutVars>
          <dgm:bulletEnabled val="1"/>
        </dgm:presLayoutVars>
      </dgm:prSet>
      <dgm:spPr>
        <a:prstGeom prst="round2SameRect">
          <a:avLst/>
        </a:prstGeom>
      </dgm:spPr>
    </dgm:pt>
    <dgm:pt modelId="{DD2C1F5F-D872-4177-B301-36089851484C}" type="pres">
      <dgm:prSet presAssocID="{37D22BFD-2317-4812-B773-896DD5F042AD}" presName="sp" presStyleCnt="0"/>
      <dgm:spPr/>
    </dgm:pt>
    <dgm:pt modelId="{E549EA57-010B-4E2E-A5ED-880ED3EB5147}" type="pres">
      <dgm:prSet presAssocID="{37C6251B-A1E6-4E70-98E1-9A2746A60E12}" presName="linNode" presStyleCnt="0"/>
      <dgm:spPr/>
    </dgm:pt>
    <dgm:pt modelId="{7658E300-D46D-46A3-9713-0CF2E993BF47}" type="pres">
      <dgm:prSet presAssocID="{37C6251B-A1E6-4E70-98E1-9A2746A60E12}" presName="parentText" presStyleLbl="node1" presStyleIdx="4" presStyleCnt="5">
        <dgm:presLayoutVars>
          <dgm:chMax val="1"/>
          <dgm:bulletEnabled val="1"/>
        </dgm:presLayoutVars>
      </dgm:prSet>
      <dgm:spPr>
        <a:prstGeom prst="roundRect">
          <a:avLst/>
        </a:prstGeom>
      </dgm:spPr>
    </dgm:pt>
    <dgm:pt modelId="{4AAEC77E-3A33-41C3-9B36-F3B86B3AEE75}" type="pres">
      <dgm:prSet presAssocID="{37C6251B-A1E6-4E70-98E1-9A2746A60E12}" presName="descendantText" presStyleLbl="alignAccFollowNode1" presStyleIdx="4" presStyleCnt="5" custScaleX="100272" custScaleY="164932">
        <dgm:presLayoutVars>
          <dgm:bulletEnabled val="1"/>
        </dgm:presLayoutVars>
      </dgm:prSet>
      <dgm:spPr>
        <a:prstGeom prst="round2SameRect">
          <a:avLst/>
        </a:prstGeom>
      </dgm:spPr>
    </dgm:pt>
  </dgm:ptLst>
  <dgm:cxnLst>
    <dgm:cxn modelId="{E20F3A09-79C1-4B05-B8DD-2A14FBE797E8}" srcId="{37C6251B-A1E6-4E70-98E1-9A2746A60E12}" destId="{155F386C-5F77-45D6-B2BF-131EED8DD4D9}" srcOrd="1" destOrd="0" parTransId="{1BFD7B72-B91B-4D3F-B7CD-BF1B7462E53B}" sibTransId="{17432BDC-7F3E-46E6-B44E-55D98B74506F}"/>
    <dgm:cxn modelId="{27385F13-5EA4-444C-A5E0-21C4F31AB5E2}" type="presOf" srcId="{FC06815F-7F56-4FD1-B30F-DDBF1424C27A}" destId="{FBBB7BD6-E129-4D77-9574-BB9484E6CA06}" srcOrd="0" destOrd="0" presId="urn:microsoft.com/office/officeart/2005/8/layout/vList5"/>
    <dgm:cxn modelId="{0DEE9760-0DEE-4890-9491-56D9D108E075}" srcId="{D6937529-8490-4221-9D7D-D3A18DFB19B8}" destId="{FC06815F-7F56-4FD1-B30F-DDBF1424C27A}" srcOrd="0" destOrd="0" parTransId="{14B5DA9D-6E32-44FA-B021-E5655BF1BA13}" sibTransId="{74B4D293-EB77-420E-BA86-F27F9A0F56E1}"/>
    <dgm:cxn modelId="{2CA8A442-97AA-4AB6-B40A-82613858FAD5}" srcId="{37C6251B-A1E6-4E70-98E1-9A2746A60E12}" destId="{E7CB80E6-BED5-46E6-93CC-5BAD6D334DE1}" srcOrd="0" destOrd="0" parTransId="{639C2296-959B-4540-943F-D3307A2CADA7}" sibTransId="{A3EE6413-5FA0-4FF9-AC88-7242239EF262}"/>
    <dgm:cxn modelId="{B2160466-7189-466F-82D8-F1378FB19CB3}" type="presOf" srcId="{D4608229-BF8B-4181-A101-7139ADCE3DCE}" destId="{4AAEC77E-3A33-41C3-9B36-F3B86B3AEE75}" srcOrd="0" destOrd="4" presId="urn:microsoft.com/office/officeart/2005/8/layout/vList5"/>
    <dgm:cxn modelId="{FD566B67-B0FF-4464-B7A2-C0C55FFCAE4F}" type="presOf" srcId="{7461FFF6-A0B9-483C-BFFB-4168544627AF}" destId="{4AAEC77E-3A33-41C3-9B36-F3B86B3AEE75}" srcOrd="0" destOrd="3" presId="urn:microsoft.com/office/officeart/2005/8/layout/vList5"/>
    <dgm:cxn modelId="{153BB949-8741-4919-9731-6F9B1DF1CF16}" type="presOf" srcId="{7F419EBD-94A4-4A37-8265-20C9FF770FBF}" destId="{42CAA6E5-D558-4881-91BF-AC8E8EE86A41}" srcOrd="0" destOrd="1" presId="urn:microsoft.com/office/officeart/2005/8/layout/vList5"/>
    <dgm:cxn modelId="{CB627854-A5D2-4022-894D-B4F9514D0856}" srcId="{D6937529-8490-4221-9D7D-D3A18DFB19B8}" destId="{20EABAB9-4C47-49D7-8E31-A55563FA08C0}" srcOrd="3" destOrd="0" parTransId="{253BA5D5-2EFC-45F6-9165-0956803D10E1}" sibTransId="{37D22BFD-2317-4812-B773-896DD5F042AD}"/>
    <dgm:cxn modelId="{46446081-BE81-4B78-BCCE-AA15683F4FB3}" type="presOf" srcId="{0C1CC7B4-870F-4FB9-ACBF-52F6D93DBA40}" destId="{5E71DCC0-8842-4CE5-B734-B03367804CD0}" srcOrd="0" destOrd="0" presId="urn:microsoft.com/office/officeart/2005/8/layout/vList5"/>
    <dgm:cxn modelId="{667B8394-FD51-400C-8561-7B0D5F11EDBB}" type="presOf" srcId="{20EABAB9-4C47-49D7-8E31-A55563FA08C0}" destId="{654046E9-47B7-4725-8172-68DDCB8A2E81}" srcOrd="0" destOrd="0" presId="urn:microsoft.com/office/officeart/2005/8/layout/vList5"/>
    <dgm:cxn modelId="{3A409394-F294-456B-99AE-8E58FBEE0409}" type="presOf" srcId="{95BB7779-377C-447D-8E33-9698DEC611ED}" destId="{42CAA6E5-D558-4881-91BF-AC8E8EE86A41}" srcOrd="0" destOrd="0" presId="urn:microsoft.com/office/officeart/2005/8/layout/vList5"/>
    <dgm:cxn modelId="{8C00A0A0-6507-4C52-A90C-9E4EBFF78397}" type="presOf" srcId="{8FC1111D-D3E1-4FB9-A974-68AC3CF101EB}" destId="{4AAEC77E-3A33-41C3-9B36-F3B86B3AEE75}" srcOrd="0" destOrd="2" presId="urn:microsoft.com/office/officeart/2005/8/layout/vList5"/>
    <dgm:cxn modelId="{A29D1AA5-205A-4C69-AD85-5263B5AD5903}" type="presOf" srcId="{41906BB2-EB6B-462F-86CF-081C564E7C02}" destId="{6CDA7F16-7E62-4656-B350-68983164D20D}" srcOrd="0" destOrd="0" presId="urn:microsoft.com/office/officeart/2005/8/layout/vList5"/>
    <dgm:cxn modelId="{8F3D2DA6-CAEC-4B90-9959-D291A0046F3E}" srcId="{37C6251B-A1E6-4E70-98E1-9A2746A60E12}" destId="{7461FFF6-A0B9-483C-BFFB-4168544627AF}" srcOrd="3" destOrd="0" parTransId="{BC00AEEE-C28D-4B81-B7CD-0CAD79A98D61}" sibTransId="{08A00D02-0C3B-43BF-8E61-C9A5627AE081}"/>
    <dgm:cxn modelId="{A8193CA6-A177-4731-A274-93E149006374}" srcId="{41906BB2-EB6B-462F-86CF-081C564E7C02}" destId="{BA14DDE5-C83F-4660-BD2D-C89D624BD78D}" srcOrd="1" destOrd="0" parTransId="{9BF1BE9F-198F-45F7-AF3D-1FF50A56B555}" sibTransId="{04B8EF3A-129A-457F-B288-97B944072C86}"/>
    <dgm:cxn modelId="{BC7071A7-FE51-4B9E-9E11-ED1F88BA6A6F}" srcId="{37C6251B-A1E6-4E70-98E1-9A2746A60E12}" destId="{D4608229-BF8B-4181-A101-7139ADCE3DCE}" srcOrd="4" destOrd="0" parTransId="{2212E1E1-E184-47A3-8EFE-08CDF062F9A5}" sibTransId="{250F486D-73DE-4149-94C5-29E86B2D0212}"/>
    <dgm:cxn modelId="{38EFDDA7-721B-4FE1-8615-4E80300C6666}" srcId="{41906BB2-EB6B-462F-86CF-081C564E7C02}" destId="{396E52D7-D4A1-493C-A936-137FC2DEE164}" srcOrd="0" destOrd="0" parTransId="{9E386456-435E-4F4E-B515-69C5C95BFC92}" sibTransId="{AA5CD3BB-7649-492E-9C8A-9941E4C24102}"/>
    <dgm:cxn modelId="{903AE6A9-6987-4454-BB8A-F02784CD303E}" srcId="{20EABAB9-4C47-49D7-8E31-A55563FA08C0}" destId="{95BB7779-377C-447D-8E33-9698DEC611ED}" srcOrd="0" destOrd="0" parTransId="{995430C2-20EC-49C4-94F7-51B57857FCB4}" sibTransId="{96817847-F61E-452D-8597-0D7B731DDBDC}"/>
    <dgm:cxn modelId="{731A64AD-4F00-4995-8130-29E792E94600}" type="presOf" srcId="{5DB2BB2E-53CA-42FF-8F3B-08F4F39B458E}" destId="{F4ED604F-FE60-4522-B601-7A944F943379}" srcOrd="0" destOrd="0" presId="urn:microsoft.com/office/officeart/2005/8/layout/vList5"/>
    <dgm:cxn modelId="{E52BCEB9-65EB-4831-A082-E398BE186C87}" type="presOf" srcId="{30634D3D-A30C-48C9-90B6-A36629BC3050}" destId="{D097323B-1CE9-4507-ABAA-9644E091C9D2}" srcOrd="0" destOrd="0" presId="urn:microsoft.com/office/officeart/2005/8/layout/vList5"/>
    <dgm:cxn modelId="{55918CBA-E8AA-4877-845E-128D077D1122}" srcId="{37C6251B-A1E6-4E70-98E1-9A2746A60E12}" destId="{8FC1111D-D3E1-4FB9-A974-68AC3CF101EB}" srcOrd="2" destOrd="0" parTransId="{0FA08548-5DB9-401D-BC8A-BE4464CDF2EA}" sibTransId="{5AAB6DE9-71E1-489B-947D-C0DE63D28AD2}"/>
    <dgm:cxn modelId="{01BF05C6-6834-4A96-BE0A-D99CFCCD8177}" type="presOf" srcId="{155F386C-5F77-45D6-B2BF-131EED8DD4D9}" destId="{4AAEC77E-3A33-41C3-9B36-F3B86B3AEE75}" srcOrd="0" destOrd="1" presId="urn:microsoft.com/office/officeart/2005/8/layout/vList5"/>
    <dgm:cxn modelId="{9C7242C7-6B48-4D69-A5C3-A01D8B78639A}" type="presOf" srcId="{D6937529-8490-4221-9D7D-D3A18DFB19B8}" destId="{F95F850C-5CB7-474F-8FEB-14CBE6FAF71F}" srcOrd="0" destOrd="0" presId="urn:microsoft.com/office/officeart/2005/8/layout/vList5"/>
    <dgm:cxn modelId="{CF6A0FC9-3218-49EA-9FBD-BFB637E12DCF}" srcId="{D6937529-8490-4221-9D7D-D3A18DFB19B8}" destId="{37C6251B-A1E6-4E70-98E1-9A2746A60E12}" srcOrd="4" destOrd="0" parTransId="{8579D938-BC2A-441F-8018-2A2A0BC85A2F}" sibTransId="{30B54A9C-E0C9-4271-BC0C-374A802829D4}"/>
    <dgm:cxn modelId="{A5835CCC-4ADA-4161-B691-8668DBE1BB7E}" srcId="{20EABAB9-4C47-49D7-8E31-A55563FA08C0}" destId="{7F419EBD-94A4-4A37-8265-20C9FF770FBF}" srcOrd="1" destOrd="0" parTransId="{DB769601-DA8A-4061-BF95-33F2BF0F75E5}" sibTransId="{208235AC-F994-47AB-BA80-AADE1B49A518}"/>
    <dgm:cxn modelId="{9D4CB8CD-61EE-4FBE-9FB2-8135048600D1}" srcId="{FC06815F-7F56-4FD1-B30F-DDBF1424C27A}" destId="{30634D3D-A30C-48C9-90B6-A36629BC3050}" srcOrd="0" destOrd="0" parTransId="{90409560-2F1B-4469-A50C-4CC60796C94C}" sibTransId="{44B9DDAE-605F-42B6-9F39-59D5989F6A49}"/>
    <dgm:cxn modelId="{E39685DB-F994-4832-A741-1BE1DA0E025D}" srcId="{D6937529-8490-4221-9D7D-D3A18DFB19B8}" destId="{0C1CC7B4-870F-4FB9-ACBF-52F6D93DBA40}" srcOrd="1" destOrd="0" parTransId="{111F19BB-78B2-4D7F-ACA2-B97C2F6C7D98}" sibTransId="{74AF1825-BC03-4A6B-A276-2AB4BF6FBFB0}"/>
    <dgm:cxn modelId="{4FC91BDC-C4F3-448E-A4F7-550F1C306DFD}" type="presOf" srcId="{BA14DDE5-C83F-4660-BD2D-C89D624BD78D}" destId="{7869E40B-0544-40F9-8E60-5DD23C5F0585}" srcOrd="0" destOrd="1" presId="urn:microsoft.com/office/officeart/2005/8/layout/vList5"/>
    <dgm:cxn modelId="{62A862DC-FD7F-47D2-AD93-EFA8A4982B93}" type="presOf" srcId="{37C6251B-A1E6-4E70-98E1-9A2746A60E12}" destId="{7658E300-D46D-46A3-9713-0CF2E993BF47}" srcOrd="0" destOrd="0" presId="urn:microsoft.com/office/officeart/2005/8/layout/vList5"/>
    <dgm:cxn modelId="{398F66DE-1CED-48D9-BE8A-5635A08003BA}" type="presOf" srcId="{396E52D7-D4A1-493C-A936-137FC2DEE164}" destId="{7869E40B-0544-40F9-8E60-5DD23C5F0585}" srcOrd="0" destOrd="0" presId="urn:microsoft.com/office/officeart/2005/8/layout/vList5"/>
    <dgm:cxn modelId="{B92943E7-AE59-4D87-8AE9-C67F700C37DA}" srcId="{0C1CC7B4-870F-4FB9-ACBF-52F6D93DBA40}" destId="{5DB2BB2E-53CA-42FF-8F3B-08F4F39B458E}" srcOrd="0" destOrd="0" parTransId="{41F01B2C-13F6-438A-8E8A-A1F2EF825EF8}" sibTransId="{5824DB5B-4073-4BC2-9FF2-85A8942ED496}"/>
    <dgm:cxn modelId="{524683EF-5FE7-4EB0-B554-B63FEFB0C4F1}" srcId="{D6937529-8490-4221-9D7D-D3A18DFB19B8}" destId="{41906BB2-EB6B-462F-86CF-081C564E7C02}" srcOrd="2" destOrd="0" parTransId="{460BA341-B89C-4C50-A994-63132EE4E417}" sibTransId="{F9BDF3A6-341B-491F-8C96-9691912AE1BF}"/>
    <dgm:cxn modelId="{7DE313F5-71C7-46E1-B623-9C87CDD7DB81}" type="presOf" srcId="{E7CB80E6-BED5-46E6-93CC-5BAD6D334DE1}" destId="{4AAEC77E-3A33-41C3-9B36-F3B86B3AEE75}" srcOrd="0" destOrd="0" presId="urn:microsoft.com/office/officeart/2005/8/layout/vList5"/>
    <dgm:cxn modelId="{C683F637-FFD0-4437-B919-C5FC6145EF4B}" type="presParOf" srcId="{F95F850C-5CB7-474F-8FEB-14CBE6FAF71F}" destId="{E70EF5E7-4891-40AC-A9C0-D98739543AD5}" srcOrd="0" destOrd="0" presId="urn:microsoft.com/office/officeart/2005/8/layout/vList5"/>
    <dgm:cxn modelId="{78B4601F-AB52-4982-B5E8-4E75F4828F77}" type="presParOf" srcId="{E70EF5E7-4891-40AC-A9C0-D98739543AD5}" destId="{FBBB7BD6-E129-4D77-9574-BB9484E6CA06}" srcOrd="0" destOrd="0" presId="urn:microsoft.com/office/officeart/2005/8/layout/vList5"/>
    <dgm:cxn modelId="{A175765D-7E16-4BE6-A539-5DE7F6692F14}" type="presParOf" srcId="{E70EF5E7-4891-40AC-A9C0-D98739543AD5}" destId="{D097323B-1CE9-4507-ABAA-9644E091C9D2}" srcOrd="1" destOrd="0" presId="urn:microsoft.com/office/officeart/2005/8/layout/vList5"/>
    <dgm:cxn modelId="{04EC9259-BBCB-47A1-9B9F-A372EAB7E82E}" type="presParOf" srcId="{F95F850C-5CB7-474F-8FEB-14CBE6FAF71F}" destId="{658A0678-6D46-44EC-B7EB-429FAACE8CCA}" srcOrd="1" destOrd="0" presId="urn:microsoft.com/office/officeart/2005/8/layout/vList5"/>
    <dgm:cxn modelId="{71557077-AC4D-4ED4-A061-A979BA5B3033}" type="presParOf" srcId="{F95F850C-5CB7-474F-8FEB-14CBE6FAF71F}" destId="{B75AFFAD-2CAC-4825-9D17-212E98BAC5BD}" srcOrd="2" destOrd="0" presId="urn:microsoft.com/office/officeart/2005/8/layout/vList5"/>
    <dgm:cxn modelId="{94D0FA43-8C47-4551-A01C-B23AF71F676F}" type="presParOf" srcId="{B75AFFAD-2CAC-4825-9D17-212E98BAC5BD}" destId="{5E71DCC0-8842-4CE5-B734-B03367804CD0}" srcOrd="0" destOrd="0" presId="urn:microsoft.com/office/officeart/2005/8/layout/vList5"/>
    <dgm:cxn modelId="{3EF5CBE9-3946-42D6-9C9D-DAD6986BE8A4}" type="presParOf" srcId="{B75AFFAD-2CAC-4825-9D17-212E98BAC5BD}" destId="{F4ED604F-FE60-4522-B601-7A944F943379}" srcOrd="1" destOrd="0" presId="urn:microsoft.com/office/officeart/2005/8/layout/vList5"/>
    <dgm:cxn modelId="{4FC4E72C-810A-42C5-A41C-839A25121FBA}" type="presParOf" srcId="{F95F850C-5CB7-474F-8FEB-14CBE6FAF71F}" destId="{A8FDCEEC-313D-4869-A1BB-072EBB75B68D}" srcOrd="3" destOrd="0" presId="urn:microsoft.com/office/officeart/2005/8/layout/vList5"/>
    <dgm:cxn modelId="{771A4416-DB5C-4FD5-B19B-7124D9083F5F}" type="presParOf" srcId="{F95F850C-5CB7-474F-8FEB-14CBE6FAF71F}" destId="{53316586-7CC7-43FA-956B-E16826EB2AF1}" srcOrd="4" destOrd="0" presId="urn:microsoft.com/office/officeart/2005/8/layout/vList5"/>
    <dgm:cxn modelId="{1886CE07-2153-4752-90ED-947D301288F5}" type="presParOf" srcId="{53316586-7CC7-43FA-956B-E16826EB2AF1}" destId="{6CDA7F16-7E62-4656-B350-68983164D20D}" srcOrd="0" destOrd="0" presId="urn:microsoft.com/office/officeart/2005/8/layout/vList5"/>
    <dgm:cxn modelId="{FDE2BE60-5A26-4F02-BDFD-61D3A4B04C59}" type="presParOf" srcId="{53316586-7CC7-43FA-956B-E16826EB2AF1}" destId="{7869E40B-0544-40F9-8E60-5DD23C5F0585}" srcOrd="1" destOrd="0" presId="urn:microsoft.com/office/officeart/2005/8/layout/vList5"/>
    <dgm:cxn modelId="{387C9938-27BA-4B49-A6C2-38FB0391A2BB}" type="presParOf" srcId="{F95F850C-5CB7-474F-8FEB-14CBE6FAF71F}" destId="{429B16E1-5B24-4681-AF4D-0B95C423E3F6}" srcOrd="5" destOrd="0" presId="urn:microsoft.com/office/officeart/2005/8/layout/vList5"/>
    <dgm:cxn modelId="{38A268E5-B28A-4098-BC9C-B4DC6B50926A}" type="presParOf" srcId="{F95F850C-5CB7-474F-8FEB-14CBE6FAF71F}" destId="{43265E66-6135-403A-89B8-20C2F532D9E2}" srcOrd="6" destOrd="0" presId="urn:microsoft.com/office/officeart/2005/8/layout/vList5"/>
    <dgm:cxn modelId="{50149A96-1188-471B-80F9-59591A6B1B4A}" type="presParOf" srcId="{43265E66-6135-403A-89B8-20C2F532D9E2}" destId="{654046E9-47B7-4725-8172-68DDCB8A2E81}" srcOrd="0" destOrd="0" presId="urn:microsoft.com/office/officeart/2005/8/layout/vList5"/>
    <dgm:cxn modelId="{90131C78-23B2-4492-AB3D-FB4D3BFB43C5}" type="presParOf" srcId="{43265E66-6135-403A-89B8-20C2F532D9E2}" destId="{42CAA6E5-D558-4881-91BF-AC8E8EE86A41}" srcOrd="1" destOrd="0" presId="urn:microsoft.com/office/officeart/2005/8/layout/vList5"/>
    <dgm:cxn modelId="{C3DBB335-0E2A-45A5-8F65-32E89A081DC0}" type="presParOf" srcId="{F95F850C-5CB7-474F-8FEB-14CBE6FAF71F}" destId="{DD2C1F5F-D872-4177-B301-36089851484C}" srcOrd="7" destOrd="0" presId="urn:microsoft.com/office/officeart/2005/8/layout/vList5"/>
    <dgm:cxn modelId="{DEE00EEB-517A-4029-8766-C2E211C091C1}" type="presParOf" srcId="{F95F850C-5CB7-474F-8FEB-14CBE6FAF71F}" destId="{E549EA57-010B-4E2E-A5ED-880ED3EB5147}" srcOrd="8" destOrd="0" presId="urn:microsoft.com/office/officeart/2005/8/layout/vList5"/>
    <dgm:cxn modelId="{4503104F-A0CA-4304-90D8-E27969F8833A}" type="presParOf" srcId="{E549EA57-010B-4E2E-A5ED-880ED3EB5147}" destId="{7658E300-D46D-46A3-9713-0CF2E993BF47}" srcOrd="0" destOrd="0" presId="urn:microsoft.com/office/officeart/2005/8/layout/vList5"/>
    <dgm:cxn modelId="{5F892181-E606-43F7-8A78-02D1271FD6AD}" type="presParOf" srcId="{E549EA57-010B-4E2E-A5ED-880ED3EB5147}" destId="{4AAEC77E-3A33-41C3-9B36-F3B86B3AEE75}"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44ACAF6-9817-425E-A87A-07BE55CA43C1}"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fr-FR"/>
        </a:p>
      </dgm:t>
    </dgm:pt>
    <dgm:pt modelId="{4450CC78-D6E0-4F8B-8301-B7F5C8BF79FB}">
      <dgm:prSet phldrT="[Texte]"/>
      <dgm:spPr/>
      <dgm:t>
        <a:bodyPr/>
        <a:lstStyle/>
        <a:p>
          <a:r>
            <a:rPr lang="fr-FR" noProof="0"/>
            <a:t>Prévention primaire</a:t>
          </a:r>
        </a:p>
      </dgm:t>
    </dgm:pt>
    <dgm:pt modelId="{6DE2E048-2E9E-454A-AD9D-1C53DF37EAF4}" type="parTrans" cxnId="{CCAE9853-89B2-4293-ACD1-91F5C1991D31}">
      <dgm:prSet/>
      <dgm:spPr/>
      <dgm:t>
        <a:bodyPr/>
        <a:lstStyle/>
        <a:p>
          <a:endParaRPr lang="fr-FR"/>
        </a:p>
      </dgm:t>
    </dgm:pt>
    <dgm:pt modelId="{2A948F1C-D1CC-44AC-9443-D063B2D6E191}" type="sibTrans" cxnId="{CCAE9853-89B2-4293-ACD1-91F5C1991D31}">
      <dgm:prSet/>
      <dgm:spPr/>
      <dgm:t>
        <a:bodyPr/>
        <a:lstStyle/>
        <a:p>
          <a:endParaRPr lang="fr-FR"/>
        </a:p>
      </dgm:t>
    </dgm:pt>
    <dgm:pt modelId="{35A5A7FB-332F-4739-8FEF-7CE3DD3A45EB}">
      <dgm:prSet phldrT="[Texte]"/>
      <dgm:spPr/>
      <dgm:t>
        <a:bodyPr/>
        <a:lstStyle/>
        <a:p>
          <a:r>
            <a:rPr lang="fr-FR" b="0" i="0" noProof="0">
              <a:solidFill>
                <a:srgbClr val="1E699D"/>
              </a:solidFill>
            </a:rPr>
            <a:t>En amont : poser la question du travail</a:t>
          </a:r>
          <a:endParaRPr lang="fr-FR" noProof="0">
            <a:solidFill>
              <a:srgbClr val="1E699D"/>
            </a:solidFill>
          </a:endParaRPr>
        </a:p>
      </dgm:t>
    </dgm:pt>
    <dgm:pt modelId="{36D90561-CE53-4613-A1A8-325394FE4DEA}" type="parTrans" cxnId="{7B9DF650-B552-4C54-B3F6-7D6B8F9AC69C}">
      <dgm:prSet/>
      <dgm:spPr/>
      <dgm:t>
        <a:bodyPr/>
        <a:lstStyle/>
        <a:p>
          <a:endParaRPr lang="fr-FR"/>
        </a:p>
      </dgm:t>
    </dgm:pt>
    <dgm:pt modelId="{E4FE2CC5-8C39-4E7A-96BC-73330FEE90A8}" type="sibTrans" cxnId="{7B9DF650-B552-4C54-B3F6-7D6B8F9AC69C}">
      <dgm:prSet/>
      <dgm:spPr/>
      <dgm:t>
        <a:bodyPr/>
        <a:lstStyle/>
        <a:p>
          <a:endParaRPr lang="fr-FR"/>
        </a:p>
      </dgm:t>
    </dgm:pt>
    <dgm:pt modelId="{6576F518-E420-45A5-A451-AE4CDDB550E8}">
      <dgm:prSet phldrT="[Texte]"/>
      <dgm:spPr/>
      <dgm:t>
        <a:bodyPr/>
        <a:lstStyle/>
        <a:p>
          <a:r>
            <a:rPr lang="fr-FR" noProof="0"/>
            <a:t>Prévention secondaire</a:t>
          </a:r>
        </a:p>
      </dgm:t>
    </dgm:pt>
    <dgm:pt modelId="{65263C4C-13F2-422A-A0A2-D8F52AE1C575}" type="parTrans" cxnId="{0C0EE9A3-D448-4C35-967C-AFC6849AE185}">
      <dgm:prSet/>
      <dgm:spPr/>
      <dgm:t>
        <a:bodyPr/>
        <a:lstStyle/>
        <a:p>
          <a:endParaRPr lang="fr-FR"/>
        </a:p>
      </dgm:t>
    </dgm:pt>
    <dgm:pt modelId="{7C067FCC-B26B-4B2C-B177-032E14CEBFE8}" type="sibTrans" cxnId="{0C0EE9A3-D448-4C35-967C-AFC6849AE185}">
      <dgm:prSet/>
      <dgm:spPr/>
      <dgm:t>
        <a:bodyPr/>
        <a:lstStyle/>
        <a:p>
          <a:endParaRPr lang="fr-FR"/>
        </a:p>
      </dgm:t>
    </dgm:pt>
    <dgm:pt modelId="{B30C538D-6FEE-4F8D-9A0A-EEAB193B93D7}">
      <dgm:prSet phldrT="[Texte]"/>
      <dgm:spPr/>
      <dgm:t>
        <a:bodyPr/>
        <a:lstStyle/>
        <a:p>
          <a:r>
            <a:rPr lang="fr-FR" noProof="0">
              <a:solidFill>
                <a:srgbClr val="1E699D"/>
              </a:solidFill>
              <a:latin typeface="Aptos Display" panose="020F0302020204030204"/>
            </a:rPr>
            <a:t>Personne</a:t>
          </a:r>
          <a:r>
            <a:rPr lang="fr-FR" noProof="0">
              <a:solidFill>
                <a:srgbClr val="1E699D"/>
              </a:solidFill>
            </a:rPr>
            <a:t> en situation de stress/risque burnout</a:t>
          </a:r>
        </a:p>
      </dgm:t>
    </dgm:pt>
    <dgm:pt modelId="{0E141D04-DFB6-4249-A483-56C051601AD4}" type="parTrans" cxnId="{1EC0EEFD-6EA0-44D1-8184-A11ECBC96D79}">
      <dgm:prSet/>
      <dgm:spPr/>
      <dgm:t>
        <a:bodyPr/>
        <a:lstStyle/>
        <a:p>
          <a:endParaRPr lang="fr-FR"/>
        </a:p>
      </dgm:t>
    </dgm:pt>
    <dgm:pt modelId="{67825909-1494-44E5-8797-A6A902EBE0F1}" type="sibTrans" cxnId="{1EC0EEFD-6EA0-44D1-8184-A11ECBC96D79}">
      <dgm:prSet/>
      <dgm:spPr/>
      <dgm:t>
        <a:bodyPr/>
        <a:lstStyle/>
        <a:p>
          <a:endParaRPr lang="fr-FR"/>
        </a:p>
      </dgm:t>
    </dgm:pt>
    <dgm:pt modelId="{F78FF0EC-810B-4A6E-81DD-710669B1DFE9}">
      <dgm:prSet phldrT="[Texte]"/>
      <dgm:spPr/>
      <dgm:t>
        <a:bodyPr/>
        <a:lstStyle/>
        <a:p>
          <a:r>
            <a:rPr lang="fr-FR" noProof="0">
              <a:solidFill>
                <a:srgbClr val="1E699D"/>
              </a:solidFill>
            </a:rPr>
            <a:t>Prise en charge du problème avant aggravation</a:t>
          </a:r>
        </a:p>
      </dgm:t>
    </dgm:pt>
    <dgm:pt modelId="{87B40F51-D221-4483-83C1-E3D04E583AD2}" type="parTrans" cxnId="{6FCAD402-F9AE-43B9-ADC7-CF0BC68A0A48}">
      <dgm:prSet/>
      <dgm:spPr/>
      <dgm:t>
        <a:bodyPr/>
        <a:lstStyle/>
        <a:p>
          <a:endParaRPr lang="fr-FR"/>
        </a:p>
      </dgm:t>
    </dgm:pt>
    <dgm:pt modelId="{182BE99A-BE12-4B02-87C9-0A47AA3F1AF9}" type="sibTrans" cxnId="{6FCAD402-F9AE-43B9-ADC7-CF0BC68A0A48}">
      <dgm:prSet/>
      <dgm:spPr/>
      <dgm:t>
        <a:bodyPr/>
        <a:lstStyle/>
        <a:p>
          <a:endParaRPr lang="fr-FR"/>
        </a:p>
      </dgm:t>
    </dgm:pt>
    <dgm:pt modelId="{6CCEA8F8-4DFC-4B98-82F8-3F81719B6C98}">
      <dgm:prSet phldrT="[Texte]"/>
      <dgm:spPr/>
      <dgm:t>
        <a:bodyPr/>
        <a:lstStyle/>
        <a:p>
          <a:r>
            <a:rPr lang="fr-FR" noProof="0"/>
            <a:t>Prévention tertiaire</a:t>
          </a:r>
        </a:p>
      </dgm:t>
    </dgm:pt>
    <dgm:pt modelId="{D465C3F2-9642-4864-A5F2-FB253D6323EC}" type="parTrans" cxnId="{D31EC7C8-B34A-489D-8258-D3B32F81385C}">
      <dgm:prSet/>
      <dgm:spPr/>
      <dgm:t>
        <a:bodyPr/>
        <a:lstStyle/>
        <a:p>
          <a:endParaRPr lang="fr-FR"/>
        </a:p>
      </dgm:t>
    </dgm:pt>
    <dgm:pt modelId="{F75D8F42-66EB-4C8C-B33F-7B04C652BC54}" type="sibTrans" cxnId="{D31EC7C8-B34A-489D-8258-D3B32F81385C}">
      <dgm:prSet/>
      <dgm:spPr/>
      <dgm:t>
        <a:bodyPr/>
        <a:lstStyle/>
        <a:p>
          <a:endParaRPr lang="fr-FR"/>
        </a:p>
      </dgm:t>
    </dgm:pt>
    <dgm:pt modelId="{2620528B-A7B9-4461-A429-9050F8C97D17}">
      <dgm:prSet phldrT="[Texte]"/>
      <dgm:spPr/>
      <dgm:t>
        <a:bodyPr/>
        <a:lstStyle/>
        <a:p>
          <a:r>
            <a:rPr lang="fr-FR" noProof="0">
              <a:solidFill>
                <a:srgbClr val="1E699D"/>
              </a:solidFill>
              <a:latin typeface="Aptos Display" panose="020F0302020204030204"/>
            </a:rPr>
            <a:t>Personne</a:t>
          </a:r>
          <a:r>
            <a:rPr lang="fr-FR" noProof="0">
              <a:solidFill>
                <a:srgbClr val="1E699D"/>
              </a:solidFill>
            </a:rPr>
            <a:t> en incapacité</a:t>
          </a:r>
        </a:p>
      </dgm:t>
    </dgm:pt>
    <dgm:pt modelId="{5EAD4527-3061-4B8C-A457-7FA24E307BFF}" type="parTrans" cxnId="{BB6C9D77-E4CB-4A1C-954F-9786755377C0}">
      <dgm:prSet/>
      <dgm:spPr/>
      <dgm:t>
        <a:bodyPr/>
        <a:lstStyle/>
        <a:p>
          <a:endParaRPr lang="fr-FR"/>
        </a:p>
      </dgm:t>
    </dgm:pt>
    <dgm:pt modelId="{2F2C5268-6DFA-4550-AD6D-3C0C203F6CC6}" type="sibTrans" cxnId="{BB6C9D77-E4CB-4A1C-954F-9786755377C0}">
      <dgm:prSet/>
      <dgm:spPr/>
      <dgm:t>
        <a:bodyPr/>
        <a:lstStyle/>
        <a:p>
          <a:endParaRPr lang="fr-FR"/>
        </a:p>
      </dgm:t>
    </dgm:pt>
    <dgm:pt modelId="{E9F62183-4AE7-491E-A684-E8B9F01B8BF4}">
      <dgm:prSet phldrT="[Texte]"/>
      <dgm:spPr/>
      <dgm:t>
        <a:bodyPr/>
        <a:lstStyle/>
        <a:p>
          <a:r>
            <a:rPr lang="fr-FR" noProof="0">
              <a:solidFill>
                <a:srgbClr val="1E699D"/>
              </a:solidFill>
            </a:rPr>
            <a:t>Pistes et ressources pour le retour au travail </a:t>
          </a:r>
        </a:p>
      </dgm:t>
    </dgm:pt>
    <dgm:pt modelId="{E86C57F5-0224-438B-892D-51BB413FEAC6}" type="parTrans" cxnId="{031A14D4-9FC5-4B15-90AA-4CBF07C82713}">
      <dgm:prSet/>
      <dgm:spPr/>
      <dgm:t>
        <a:bodyPr/>
        <a:lstStyle/>
        <a:p>
          <a:endParaRPr lang="fr-FR"/>
        </a:p>
      </dgm:t>
    </dgm:pt>
    <dgm:pt modelId="{B7A5B4FF-DA00-4782-A8B1-3380ABA95D72}" type="sibTrans" cxnId="{031A14D4-9FC5-4B15-90AA-4CBF07C82713}">
      <dgm:prSet/>
      <dgm:spPr/>
      <dgm:t>
        <a:bodyPr/>
        <a:lstStyle/>
        <a:p>
          <a:endParaRPr lang="fr-FR"/>
        </a:p>
      </dgm:t>
    </dgm:pt>
    <dgm:pt modelId="{7DAA1B97-B4BB-440A-BDEE-C19700A06142}">
      <dgm:prSet phldrT="[Texte]"/>
      <dgm:spPr/>
      <dgm:t>
        <a:bodyPr/>
        <a:lstStyle/>
        <a:p>
          <a:r>
            <a:rPr lang="fr-FR" b="0" i="0" noProof="0">
              <a:solidFill>
                <a:srgbClr val="1E699D"/>
              </a:solidFill>
            </a:rPr>
            <a:t>But : prévenir les risques de problèmes de santé mentale liés au travail</a:t>
          </a:r>
          <a:endParaRPr lang="fr-FR" noProof="0">
            <a:solidFill>
              <a:srgbClr val="1E699D"/>
            </a:solidFill>
          </a:endParaRPr>
        </a:p>
      </dgm:t>
    </dgm:pt>
    <dgm:pt modelId="{5473FD41-B0AC-4FB1-95C6-B109C3860B3A}" type="parTrans" cxnId="{E6B11257-CC79-4F57-B00B-27A27DCA07BB}">
      <dgm:prSet/>
      <dgm:spPr/>
      <dgm:t>
        <a:bodyPr/>
        <a:lstStyle/>
        <a:p>
          <a:endParaRPr lang="nl-NL"/>
        </a:p>
      </dgm:t>
    </dgm:pt>
    <dgm:pt modelId="{E560A3E4-A04D-46CC-AA61-69FBD8B84721}" type="sibTrans" cxnId="{E6B11257-CC79-4F57-B00B-27A27DCA07BB}">
      <dgm:prSet/>
      <dgm:spPr/>
      <dgm:t>
        <a:bodyPr/>
        <a:lstStyle/>
        <a:p>
          <a:endParaRPr lang="nl-NL"/>
        </a:p>
      </dgm:t>
    </dgm:pt>
    <dgm:pt modelId="{198CD007-62F2-4301-BD7B-96E3287E1644}" type="pres">
      <dgm:prSet presAssocID="{F44ACAF6-9817-425E-A87A-07BE55CA43C1}" presName="Name0" presStyleCnt="0">
        <dgm:presLayoutVars>
          <dgm:dir/>
          <dgm:animLvl val="lvl"/>
          <dgm:resizeHandles val="exact"/>
        </dgm:presLayoutVars>
      </dgm:prSet>
      <dgm:spPr/>
    </dgm:pt>
    <dgm:pt modelId="{AF91A0A7-97F9-48CC-ACD2-4747CFA266C6}" type="pres">
      <dgm:prSet presAssocID="{4450CC78-D6E0-4F8B-8301-B7F5C8BF79FB}" presName="linNode" presStyleCnt="0"/>
      <dgm:spPr/>
    </dgm:pt>
    <dgm:pt modelId="{DEA1768F-C24E-4C9C-984B-C471BA99DEEE}" type="pres">
      <dgm:prSet presAssocID="{4450CC78-D6E0-4F8B-8301-B7F5C8BF79FB}" presName="parentText" presStyleLbl="node1" presStyleIdx="0" presStyleCnt="3">
        <dgm:presLayoutVars>
          <dgm:chMax val="1"/>
          <dgm:bulletEnabled val="1"/>
        </dgm:presLayoutVars>
      </dgm:prSet>
      <dgm:spPr/>
    </dgm:pt>
    <dgm:pt modelId="{3AD10938-83D6-4E9D-B364-F580B7A7AC19}" type="pres">
      <dgm:prSet presAssocID="{4450CC78-D6E0-4F8B-8301-B7F5C8BF79FB}" presName="descendantText" presStyleLbl="alignAccFollowNode1" presStyleIdx="0" presStyleCnt="3">
        <dgm:presLayoutVars>
          <dgm:bulletEnabled val="1"/>
        </dgm:presLayoutVars>
      </dgm:prSet>
      <dgm:spPr/>
    </dgm:pt>
    <dgm:pt modelId="{0AED7544-1E43-4E1E-BCB6-99F7C95ED3D3}" type="pres">
      <dgm:prSet presAssocID="{2A948F1C-D1CC-44AC-9443-D063B2D6E191}" presName="sp" presStyleCnt="0"/>
      <dgm:spPr/>
    </dgm:pt>
    <dgm:pt modelId="{8348A31D-86E5-418F-A698-B30B0C578063}" type="pres">
      <dgm:prSet presAssocID="{6576F518-E420-45A5-A451-AE4CDDB550E8}" presName="linNode" presStyleCnt="0"/>
      <dgm:spPr/>
    </dgm:pt>
    <dgm:pt modelId="{A39D6B78-6F2A-438B-B87F-ECFD2940B0E1}" type="pres">
      <dgm:prSet presAssocID="{6576F518-E420-45A5-A451-AE4CDDB550E8}" presName="parentText" presStyleLbl="node1" presStyleIdx="1" presStyleCnt="3">
        <dgm:presLayoutVars>
          <dgm:chMax val="1"/>
          <dgm:bulletEnabled val="1"/>
        </dgm:presLayoutVars>
      </dgm:prSet>
      <dgm:spPr/>
    </dgm:pt>
    <dgm:pt modelId="{4F1A70EC-69A2-4C38-8C21-805CB9DBD8E8}" type="pres">
      <dgm:prSet presAssocID="{6576F518-E420-45A5-A451-AE4CDDB550E8}" presName="descendantText" presStyleLbl="alignAccFollowNode1" presStyleIdx="1" presStyleCnt="3">
        <dgm:presLayoutVars>
          <dgm:bulletEnabled val="1"/>
        </dgm:presLayoutVars>
      </dgm:prSet>
      <dgm:spPr/>
    </dgm:pt>
    <dgm:pt modelId="{02E97585-6FB2-4EA4-A8ED-A2C077B78F46}" type="pres">
      <dgm:prSet presAssocID="{7C067FCC-B26B-4B2C-B177-032E14CEBFE8}" presName="sp" presStyleCnt="0"/>
      <dgm:spPr/>
    </dgm:pt>
    <dgm:pt modelId="{B7D34E7C-2D57-4F9D-A01F-F759969AF35E}" type="pres">
      <dgm:prSet presAssocID="{6CCEA8F8-4DFC-4B98-82F8-3F81719B6C98}" presName="linNode" presStyleCnt="0"/>
      <dgm:spPr/>
    </dgm:pt>
    <dgm:pt modelId="{D0C3711E-10E0-40BD-B20E-B7B582C80B9E}" type="pres">
      <dgm:prSet presAssocID="{6CCEA8F8-4DFC-4B98-82F8-3F81719B6C98}" presName="parentText" presStyleLbl="node1" presStyleIdx="2" presStyleCnt="3">
        <dgm:presLayoutVars>
          <dgm:chMax val="1"/>
          <dgm:bulletEnabled val="1"/>
        </dgm:presLayoutVars>
      </dgm:prSet>
      <dgm:spPr/>
    </dgm:pt>
    <dgm:pt modelId="{86150D0A-C29E-402F-A9C1-05D425A90FD7}" type="pres">
      <dgm:prSet presAssocID="{6CCEA8F8-4DFC-4B98-82F8-3F81719B6C98}" presName="descendantText" presStyleLbl="alignAccFollowNode1" presStyleIdx="2" presStyleCnt="3">
        <dgm:presLayoutVars>
          <dgm:bulletEnabled val="1"/>
        </dgm:presLayoutVars>
      </dgm:prSet>
      <dgm:spPr/>
    </dgm:pt>
  </dgm:ptLst>
  <dgm:cxnLst>
    <dgm:cxn modelId="{6FCAD402-F9AE-43B9-ADC7-CF0BC68A0A48}" srcId="{6576F518-E420-45A5-A451-AE4CDDB550E8}" destId="{F78FF0EC-810B-4A6E-81DD-710669B1DFE9}" srcOrd="1" destOrd="0" parTransId="{87B40F51-D221-4483-83C1-E3D04E583AD2}" sibTransId="{182BE99A-BE12-4B02-87C9-0A47AA3F1AF9}"/>
    <dgm:cxn modelId="{6AD4F90B-38C9-4796-8C9B-9D1640A3FC22}" type="presOf" srcId="{F78FF0EC-810B-4A6E-81DD-710669B1DFE9}" destId="{4F1A70EC-69A2-4C38-8C21-805CB9DBD8E8}" srcOrd="0" destOrd="1" presId="urn:microsoft.com/office/officeart/2005/8/layout/vList5"/>
    <dgm:cxn modelId="{28B02F43-8E74-4BA4-AFD7-F54FEC93F18F}" type="presOf" srcId="{35A5A7FB-332F-4739-8FEF-7CE3DD3A45EB}" destId="{3AD10938-83D6-4E9D-B364-F580B7A7AC19}" srcOrd="0" destOrd="0" presId="urn:microsoft.com/office/officeart/2005/8/layout/vList5"/>
    <dgm:cxn modelId="{7B9DF650-B552-4C54-B3F6-7D6B8F9AC69C}" srcId="{4450CC78-D6E0-4F8B-8301-B7F5C8BF79FB}" destId="{35A5A7FB-332F-4739-8FEF-7CE3DD3A45EB}" srcOrd="0" destOrd="0" parTransId="{36D90561-CE53-4613-A1A8-325394FE4DEA}" sibTransId="{E4FE2CC5-8C39-4E7A-96BC-73330FEE90A8}"/>
    <dgm:cxn modelId="{CCAE9853-89B2-4293-ACD1-91F5C1991D31}" srcId="{F44ACAF6-9817-425E-A87A-07BE55CA43C1}" destId="{4450CC78-D6E0-4F8B-8301-B7F5C8BF79FB}" srcOrd="0" destOrd="0" parTransId="{6DE2E048-2E9E-454A-AD9D-1C53DF37EAF4}" sibTransId="{2A948F1C-D1CC-44AC-9443-D063B2D6E191}"/>
    <dgm:cxn modelId="{02AA4054-1704-455A-AF86-520AFC9F7CC3}" type="presOf" srcId="{6576F518-E420-45A5-A451-AE4CDDB550E8}" destId="{A39D6B78-6F2A-438B-B87F-ECFD2940B0E1}" srcOrd="0" destOrd="0" presId="urn:microsoft.com/office/officeart/2005/8/layout/vList5"/>
    <dgm:cxn modelId="{E6B11257-CC79-4F57-B00B-27A27DCA07BB}" srcId="{4450CC78-D6E0-4F8B-8301-B7F5C8BF79FB}" destId="{7DAA1B97-B4BB-440A-BDEE-C19700A06142}" srcOrd="1" destOrd="0" parTransId="{5473FD41-B0AC-4FB1-95C6-B109C3860B3A}" sibTransId="{E560A3E4-A04D-46CC-AA61-69FBD8B84721}"/>
    <dgm:cxn modelId="{BB6C9D77-E4CB-4A1C-954F-9786755377C0}" srcId="{6CCEA8F8-4DFC-4B98-82F8-3F81719B6C98}" destId="{2620528B-A7B9-4461-A429-9050F8C97D17}" srcOrd="0" destOrd="0" parTransId="{5EAD4527-3061-4B8C-A457-7FA24E307BFF}" sibTransId="{2F2C5268-6DFA-4550-AD6D-3C0C203F6CC6}"/>
    <dgm:cxn modelId="{62F19A93-F73F-4E7F-93BA-2E7C286F8987}" type="presOf" srcId="{2620528B-A7B9-4461-A429-9050F8C97D17}" destId="{86150D0A-C29E-402F-A9C1-05D425A90FD7}" srcOrd="0" destOrd="0" presId="urn:microsoft.com/office/officeart/2005/8/layout/vList5"/>
    <dgm:cxn modelId="{64AF32A3-6CE5-4A80-929F-C090EE347D0D}" type="presOf" srcId="{4450CC78-D6E0-4F8B-8301-B7F5C8BF79FB}" destId="{DEA1768F-C24E-4C9C-984B-C471BA99DEEE}" srcOrd="0" destOrd="0" presId="urn:microsoft.com/office/officeart/2005/8/layout/vList5"/>
    <dgm:cxn modelId="{0C0EE9A3-D448-4C35-967C-AFC6849AE185}" srcId="{F44ACAF6-9817-425E-A87A-07BE55CA43C1}" destId="{6576F518-E420-45A5-A451-AE4CDDB550E8}" srcOrd="1" destOrd="0" parTransId="{65263C4C-13F2-422A-A0A2-D8F52AE1C575}" sibTransId="{7C067FCC-B26B-4B2C-B177-032E14CEBFE8}"/>
    <dgm:cxn modelId="{D31EC7C8-B34A-489D-8258-D3B32F81385C}" srcId="{F44ACAF6-9817-425E-A87A-07BE55CA43C1}" destId="{6CCEA8F8-4DFC-4B98-82F8-3F81719B6C98}" srcOrd="2" destOrd="0" parTransId="{D465C3F2-9642-4864-A5F2-FB253D6323EC}" sibTransId="{F75D8F42-66EB-4C8C-B33F-7B04C652BC54}"/>
    <dgm:cxn modelId="{B1A165CA-09EC-4C07-A7A3-E6730E157432}" type="presOf" srcId="{6CCEA8F8-4DFC-4B98-82F8-3F81719B6C98}" destId="{D0C3711E-10E0-40BD-B20E-B7B582C80B9E}" srcOrd="0" destOrd="0" presId="urn:microsoft.com/office/officeart/2005/8/layout/vList5"/>
    <dgm:cxn modelId="{B29E3AD1-666C-47AD-B4A3-E50C9B9376D1}" type="presOf" srcId="{E9F62183-4AE7-491E-A684-E8B9F01B8BF4}" destId="{86150D0A-C29E-402F-A9C1-05D425A90FD7}" srcOrd="0" destOrd="1" presId="urn:microsoft.com/office/officeart/2005/8/layout/vList5"/>
    <dgm:cxn modelId="{031A14D4-9FC5-4B15-90AA-4CBF07C82713}" srcId="{6CCEA8F8-4DFC-4B98-82F8-3F81719B6C98}" destId="{E9F62183-4AE7-491E-A684-E8B9F01B8BF4}" srcOrd="1" destOrd="0" parTransId="{E86C57F5-0224-438B-892D-51BB413FEAC6}" sibTransId="{B7A5B4FF-DA00-4782-A8B1-3380ABA95D72}"/>
    <dgm:cxn modelId="{A885C5EB-D6C6-454F-ADD5-8442F3DC46DE}" type="presOf" srcId="{B30C538D-6FEE-4F8D-9A0A-EEAB193B93D7}" destId="{4F1A70EC-69A2-4C38-8C21-805CB9DBD8E8}" srcOrd="0" destOrd="0" presId="urn:microsoft.com/office/officeart/2005/8/layout/vList5"/>
    <dgm:cxn modelId="{D783CAF7-27A9-40B9-A2FA-409B982BAA26}" type="presOf" srcId="{7DAA1B97-B4BB-440A-BDEE-C19700A06142}" destId="{3AD10938-83D6-4E9D-B364-F580B7A7AC19}" srcOrd="0" destOrd="1" presId="urn:microsoft.com/office/officeart/2005/8/layout/vList5"/>
    <dgm:cxn modelId="{509390FA-CE7B-483E-BF8C-C1FFD6E387C6}" type="presOf" srcId="{F44ACAF6-9817-425E-A87A-07BE55CA43C1}" destId="{198CD007-62F2-4301-BD7B-96E3287E1644}" srcOrd="0" destOrd="0" presId="urn:microsoft.com/office/officeart/2005/8/layout/vList5"/>
    <dgm:cxn modelId="{1EC0EEFD-6EA0-44D1-8184-A11ECBC96D79}" srcId="{6576F518-E420-45A5-A451-AE4CDDB550E8}" destId="{B30C538D-6FEE-4F8D-9A0A-EEAB193B93D7}" srcOrd="0" destOrd="0" parTransId="{0E141D04-DFB6-4249-A483-56C051601AD4}" sibTransId="{67825909-1494-44E5-8797-A6A902EBE0F1}"/>
    <dgm:cxn modelId="{1B2C593A-83E4-48FC-BD40-89C731899BF4}" type="presParOf" srcId="{198CD007-62F2-4301-BD7B-96E3287E1644}" destId="{AF91A0A7-97F9-48CC-ACD2-4747CFA266C6}" srcOrd="0" destOrd="0" presId="urn:microsoft.com/office/officeart/2005/8/layout/vList5"/>
    <dgm:cxn modelId="{2257388B-9AF4-4D05-B239-5E844E9E276B}" type="presParOf" srcId="{AF91A0A7-97F9-48CC-ACD2-4747CFA266C6}" destId="{DEA1768F-C24E-4C9C-984B-C471BA99DEEE}" srcOrd="0" destOrd="0" presId="urn:microsoft.com/office/officeart/2005/8/layout/vList5"/>
    <dgm:cxn modelId="{CA632AB8-D61E-401C-8749-F390FF49555B}" type="presParOf" srcId="{AF91A0A7-97F9-48CC-ACD2-4747CFA266C6}" destId="{3AD10938-83D6-4E9D-B364-F580B7A7AC19}" srcOrd="1" destOrd="0" presId="urn:microsoft.com/office/officeart/2005/8/layout/vList5"/>
    <dgm:cxn modelId="{4CC4C89E-81F9-4008-8B1B-406BB4DFF0EB}" type="presParOf" srcId="{198CD007-62F2-4301-BD7B-96E3287E1644}" destId="{0AED7544-1E43-4E1E-BCB6-99F7C95ED3D3}" srcOrd="1" destOrd="0" presId="urn:microsoft.com/office/officeart/2005/8/layout/vList5"/>
    <dgm:cxn modelId="{43838EEE-A9BF-454A-9BED-9A187AFEFF49}" type="presParOf" srcId="{198CD007-62F2-4301-BD7B-96E3287E1644}" destId="{8348A31D-86E5-418F-A698-B30B0C578063}" srcOrd="2" destOrd="0" presId="urn:microsoft.com/office/officeart/2005/8/layout/vList5"/>
    <dgm:cxn modelId="{CF826965-1DF8-4992-9ED6-A1AF255A647F}" type="presParOf" srcId="{8348A31D-86E5-418F-A698-B30B0C578063}" destId="{A39D6B78-6F2A-438B-B87F-ECFD2940B0E1}" srcOrd="0" destOrd="0" presId="urn:microsoft.com/office/officeart/2005/8/layout/vList5"/>
    <dgm:cxn modelId="{37ECB3AA-7DB9-418C-89CE-41D0A5E05BF2}" type="presParOf" srcId="{8348A31D-86E5-418F-A698-B30B0C578063}" destId="{4F1A70EC-69A2-4C38-8C21-805CB9DBD8E8}" srcOrd="1" destOrd="0" presId="urn:microsoft.com/office/officeart/2005/8/layout/vList5"/>
    <dgm:cxn modelId="{566BA6A4-9D70-45A0-BAC2-BDB7A2163871}" type="presParOf" srcId="{198CD007-62F2-4301-BD7B-96E3287E1644}" destId="{02E97585-6FB2-4EA4-A8ED-A2C077B78F46}" srcOrd="3" destOrd="0" presId="urn:microsoft.com/office/officeart/2005/8/layout/vList5"/>
    <dgm:cxn modelId="{2A4E3C9E-1AD1-427C-87E5-DC144927CCE3}" type="presParOf" srcId="{198CD007-62F2-4301-BD7B-96E3287E1644}" destId="{B7D34E7C-2D57-4F9D-A01F-F759969AF35E}" srcOrd="4" destOrd="0" presId="urn:microsoft.com/office/officeart/2005/8/layout/vList5"/>
    <dgm:cxn modelId="{92898A0C-183A-4E86-BC21-DC6F4342FDA4}" type="presParOf" srcId="{B7D34E7C-2D57-4F9D-A01F-F759969AF35E}" destId="{D0C3711E-10E0-40BD-B20E-B7B582C80B9E}" srcOrd="0" destOrd="0" presId="urn:microsoft.com/office/officeart/2005/8/layout/vList5"/>
    <dgm:cxn modelId="{D83A2C5B-EE2A-4336-A737-EDCBA25C4DFF}" type="presParOf" srcId="{B7D34E7C-2D57-4F9D-A01F-F759969AF35E}" destId="{86150D0A-C29E-402F-A9C1-05D425A90FD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5423ECE-5609-4230-BED6-0A46110BC45E}" type="doc">
      <dgm:prSet loTypeId="urn:microsoft.com/office/officeart/2018/2/layout/IconVerticalSolidList" loCatId="icon" qsTypeId="urn:microsoft.com/office/officeart/2005/8/quickstyle/3d4" qsCatId="3D" csTypeId="urn:microsoft.com/office/officeart/2005/8/colors/accent2_2" csCatId="accent2" phldr="1"/>
      <dgm:spPr/>
      <dgm:t>
        <a:bodyPr/>
        <a:lstStyle/>
        <a:p>
          <a:endParaRPr lang="en-US"/>
        </a:p>
      </dgm:t>
    </dgm:pt>
    <dgm:pt modelId="{BD25193F-7B32-476C-B14C-78F418039EE6}">
      <dgm:prSet custT="1"/>
      <dgm:spPr/>
      <dgm:t>
        <a:bodyPr/>
        <a:lstStyle/>
        <a:p>
          <a:pPr>
            <a:lnSpc>
              <a:spcPct val="100000"/>
            </a:lnSpc>
          </a:pPr>
          <a:r>
            <a:rPr lang="fr-FR" sz="2400" noProof="0">
              <a:latin typeface="+mn-lt"/>
            </a:rPr>
            <a:t>«  Ce sont tous les actes destinés à diminuer la prévalence d’une maladie dans une population, donc à réduire la durée d’évolution de la maladie »</a:t>
          </a:r>
        </a:p>
      </dgm:t>
    </dgm:pt>
    <dgm:pt modelId="{7C910F97-177C-4D4D-AB0F-E2930F9BDE9F}" type="parTrans" cxnId="{489749CA-8AD5-4771-AD32-EE9160AF0B52}">
      <dgm:prSet/>
      <dgm:spPr/>
      <dgm:t>
        <a:bodyPr/>
        <a:lstStyle/>
        <a:p>
          <a:endParaRPr lang="en-US" sz="2400"/>
        </a:p>
      </dgm:t>
    </dgm:pt>
    <dgm:pt modelId="{550EDE26-0946-4B75-9D0D-CE4827DEA062}" type="sibTrans" cxnId="{489749CA-8AD5-4771-AD32-EE9160AF0B52}">
      <dgm:prSet/>
      <dgm:spPr/>
      <dgm:t>
        <a:bodyPr/>
        <a:lstStyle/>
        <a:p>
          <a:endParaRPr lang="en-US" sz="2400"/>
        </a:p>
      </dgm:t>
    </dgm:pt>
    <dgm:pt modelId="{7BEFBCE9-E129-4A4F-9F2B-ABC7474CB02B}">
      <dgm:prSet custT="1"/>
      <dgm:spPr/>
      <dgm:t>
        <a:bodyPr/>
        <a:lstStyle/>
        <a:p>
          <a:pPr>
            <a:lnSpc>
              <a:spcPct val="100000"/>
            </a:lnSpc>
          </a:pPr>
          <a:r>
            <a:rPr lang="fr-FR" sz="2400" noProof="0"/>
            <a:t>Cela comprend la détection précoce et le traitement des premiers signes de la maladie.</a:t>
          </a:r>
        </a:p>
      </dgm:t>
    </dgm:pt>
    <dgm:pt modelId="{E84BEACB-DD69-4A3A-9D96-5A36AFC1C378}" type="parTrans" cxnId="{B01104B0-63B5-4966-A477-97446359F976}">
      <dgm:prSet/>
      <dgm:spPr/>
      <dgm:t>
        <a:bodyPr/>
        <a:lstStyle/>
        <a:p>
          <a:endParaRPr lang="en-US" sz="2400"/>
        </a:p>
      </dgm:t>
    </dgm:pt>
    <dgm:pt modelId="{B34D9684-85B0-4F27-9BF2-E2D55B77FACB}" type="sibTrans" cxnId="{B01104B0-63B5-4966-A477-97446359F976}">
      <dgm:prSet/>
      <dgm:spPr/>
      <dgm:t>
        <a:bodyPr/>
        <a:lstStyle/>
        <a:p>
          <a:endParaRPr lang="en-US" sz="2400"/>
        </a:p>
      </dgm:t>
    </dgm:pt>
    <dgm:pt modelId="{8742D627-541A-4485-94EC-DE4EFD264FB9}">
      <dgm:prSet custT="1"/>
      <dgm:spPr/>
      <dgm:t>
        <a:bodyPr/>
        <a:lstStyle/>
        <a:p>
          <a:pPr>
            <a:lnSpc>
              <a:spcPct val="100000"/>
            </a:lnSpc>
          </a:pPr>
          <a:r>
            <a:rPr lang="fr-FR" sz="2400" noProof="0"/>
            <a:t>Mise en place de médecin du travail, de psychologues, de travailleur social, d’un service RH au sein d’une grande entreprise par exemple</a:t>
          </a:r>
        </a:p>
      </dgm:t>
    </dgm:pt>
    <dgm:pt modelId="{6B99500B-6368-4849-87C1-46527C781BC5}" type="parTrans" cxnId="{59A1EF3D-7532-4D5D-ABE6-C2BFAF69DFEA}">
      <dgm:prSet/>
      <dgm:spPr/>
      <dgm:t>
        <a:bodyPr/>
        <a:lstStyle/>
        <a:p>
          <a:endParaRPr lang="en-US" sz="2400"/>
        </a:p>
      </dgm:t>
    </dgm:pt>
    <dgm:pt modelId="{EAD8D2D6-41C5-4B2B-B8E6-725769BBA169}" type="sibTrans" cxnId="{59A1EF3D-7532-4D5D-ABE6-C2BFAF69DFEA}">
      <dgm:prSet/>
      <dgm:spPr/>
      <dgm:t>
        <a:bodyPr/>
        <a:lstStyle/>
        <a:p>
          <a:endParaRPr lang="en-US" sz="2400"/>
        </a:p>
      </dgm:t>
    </dgm:pt>
    <dgm:pt modelId="{6322569E-CF1B-4901-AC83-10A2D7306644}" type="pres">
      <dgm:prSet presAssocID="{D5423ECE-5609-4230-BED6-0A46110BC45E}" presName="root" presStyleCnt="0">
        <dgm:presLayoutVars>
          <dgm:dir/>
          <dgm:resizeHandles val="exact"/>
        </dgm:presLayoutVars>
      </dgm:prSet>
      <dgm:spPr/>
    </dgm:pt>
    <dgm:pt modelId="{1DD1EF46-6728-47D5-89EB-BB0B5DB03C0F}" type="pres">
      <dgm:prSet presAssocID="{BD25193F-7B32-476C-B14C-78F418039EE6}" presName="compNode" presStyleCnt="0"/>
      <dgm:spPr/>
    </dgm:pt>
    <dgm:pt modelId="{EC8100DD-0447-4904-9D74-22C92C6D47F4}" type="pres">
      <dgm:prSet presAssocID="{BD25193F-7B32-476C-B14C-78F418039EE6}" presName="bgRect" presStyleLbl="bgShp" presStyleIdx="0" presStyleCnt="3"/>
      <dgm:spPr/>
    </dgm:pt>
    <dgm:pt modelId="{6F50AA57-55E6-4633-8F91-2739B2C42FC0}" type="pres">
      <dgm:prSet presAssocID="{BD25193F-7B32-476C-B14C-78F418039EE6}" presName="iconRect" presStyleLbl="node1" presStyleIdx="0" presStyleCnt="3"/>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ôpital"/>
        </a:ext>
      </dgm:extLst>
    </dgm:pt>
    <dgm:pt modelId="{14391C36-F694-4794-B634-DA0DA2D0D2AA}" type="pres">
      <dgm:prSet presAssocID="{BD25193F-7B32-476C-B14C-78F418039EE6}" presName="spaceRect" presStyleCnt="0"/>
      <dgm:spPr/>
    </dgm:pt>
    <dgm:pt modelId="{6D9972B6-593E-4655-9A2A-CB680A0E4E01}" type="pres">
      <dgm:prSet presAssocID="{BD25193F-7B32-476C-B14C-78F418039EE6}" presName="parTx" presStyleLbl="revTx" presStyleIdx="0" presStyleCnt="3">
        <dgm:presLayoutVars>
          <dgm:chMax val="0"/>
          <dgm:chPref val="0"/>
        </dgm:presLayoutVars>
      </dgm:prSet>
      <dgm:spPr/>
    </dgm:pt>
    <dgm:pt modelId="{45D7CFE5-C408-402F-9C92-502FE8945029}" type="pres">
      <dgm:prSet presAssocID="{550EDE26-0946-4B75-9D0D-CE4827DEA062}" presName="sibTrans" presStyleCnt="0"/>
      <dgm:spPr/>
    </dgm:pt>
    <dgm:pt modelId="{57BFB6A5-DB09-48B1-A9FC-6CB1007F2B3C}" type="pres">
      <dgm:prSet presAssocID="{7BEFBCE9-E129-4A4F-9F2B-ABC7474CB02B}" presName="compNode" presStyleCnt="0"/>
      <dgm:spPr/>
    </dgm:pt>
    <dgm:pt modelId="{9911033B-D91D-4485-BC5A-BD6B20C47354}" type="pres">
      <dgm:prSet presAssocID="{7BEFBCE9-E129-4A4F-9F2B-ABC7474CB02B}" presName="bgRect" presStyleLbl="bgShp" presStyleIdx="1" presStyleCnt="3" custLinFactNeighborX="130" custLinFactNeighborY="0"/>
      <dgm:spPr/>
    </dgm:pt>
    <dgm:pt modelId="{D96E1A9F-5EB8-42FF-A950-47AC868B888D}" type="pres">
      <dgm:prSet presAssocID="{7BEFBCE9-E129-4A4F-9F2B-ABC7474CB02B}" presName="iconRect" presStyleLbl="node1" presStyleIdx="1" presStyleCnt="3"/>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édecine"/>
        </a:ext>
      </dgm:extLst>
    </dgm:pt>
    <dgm:pt modelId="{9DF97F0B-4CAE-4A1A-9A36-76796C1FA9C2}" type="pres">
      <dgm:prSet presAssocID="{7BEFBCE9-E129-4A4F-9F2B-ABC7474CB02B}" presName="spaceRect" presStyleCnt="0"/>
      <dgm:spPr/>
    </dgm:pt>
    <dgm:pt modelId="{A6A842DB-2394-4C1C-9B5A-82F81B5BB555}" type="pres">
      <dgm:prSet presAssocID="{7BEFBCE9-E129-4A4F-9F2B-ABC7474CB02B}" presName="parTx" presStyleLbl="revTx" presStyleIdx="1" presStyleCnt="3">
        <dgm:presLayoutVars>
          <dgm:chMax val="0"/>
          <dgm:chPref val="0"/>
        </dgm:presLayoutVars>
      </dgm:prSet>
      <dgm:spPr/>
    </dgm:pt>
    <dgm:pt modelId="{1803AE69-D628-41BE-A4AF-75B225BB98BA}" type="pres">
      <dgm:prSet presAssocID="{B34D9684-85B0-4F27-9BF2-E2D55B77FACB}" presName="sibTrans" presStyleCnt="0"/>
      <dgm:spPr/>
    </dgm:pt>
    <dgm:pt modelId="{5545F826-41B5-4D02-BB96-0F62531CE37B}" type="pres">
      <dgm:prSet presAssocID="{8742D627-541A-4485-94EC-DE4EFD264FB9}" presName="compNode" presStyleCnt="0"/>
      <dgm:spPr/>
    </dgm:pt>
    <dgm:pt modelId="{6B9BA36B-EADA-4E93-8E9B-90C4E8D4E737}" type="pres">
      <dgm:prSet presAssocID="{8742D627-541A-4485-94EC-DE4EFD264FB9}" presName="bgRect" presStyleLbl="bgShp" presStyleIdx="2" presStyleCnt="3"/>
      <dgm:spPr/>
    </dgm:pt>
    <dgm:pt modelId="{D73CA497-A905-40FA-850A-F76E13DBEC39}" type="pres">
      <dgm:prSet presAssocID="{8742D627-541A-4485-94EC-DE4EFD264FB9}" presName="iconRect" presStyleLbl="node1" presStyleIdx="2" presStyleCnt="3"/>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Office Worker"/>
        </a:ext>
      </dgm:extLst>
    </dgm:pt>
    <dgm:pt modelId="{2439451B-A1AF-4CE0-AA77-9CE7AA73E73D}" type="pres">
      <dgm:prSet presAssocID="{8742D627-541A-4485-94EC-DE4EFD264FB9}" presName="spaceRect" presStyleCnt="0"/>
      <dgm:spPr/>
    </dgm:pt>
    <dgm:pt modelId="{6623956D-0445-4203-98E5-C543F89886D7}" type="pres">
      <dgm:prSet presAssocID="{8742D627-541A-4485-94EC-DE4EFD264FB9}" presName="parTx" presStyleLbl="revTx" presStyleIdx="2" presStyleCnt="3">
        <dgm:presLayoutVars>
          <dgm:chMax val="0"/>
          <dgm:chPref val="0"/>
        </dgm:presLayoutVars>
      </dgm:prSet>
      <dgm:spPr/>
    </dgm:pt>
  </dgm:ptLst>
  <dgm:cxnLst>
    <dgm:cxn modelId="{EABA6013-814C-455B-BA36-2337C3FEC0B1}" type="presOf" srcId="{D5423ECE-5609-4230-BED6-0A46110BC45E}" destId="{6322569E-CF1B-4901-AC83-10A2D7306644}" srcOrd="0" destOrd="0" presId="urn:microsoft.com/office/officeart/2018/2/layout/IconVerticalSolidList"/>
    <dgm:cxn modelId="{0DB6F035-DE16-4282-92BA-7BB20B0E7060}" type="presOf" srcId="{7BEFBCE9-E129-4A4F-9F2B-ABC7474CB02B}" destId="{A6A842DB-2394-4C1C-9B5A-82F81B5BB555}" srcOrd="0" destOrd="0" presId="urn:microsoft.com/office/officeart/2018/2/layout/IconVerticalSolidList"/>
    <dgm:cxn modelId="{59A1EF3D-7532-4D5D-ABE6-C2BFAF69DFEA}" srcId="{D5423ECE-5609-4230-BED6-0A46110BC45E}" destId="{8742D627-541A-4485-94EC-DE4EFD264FB9}" srcOrd="2" destOrd="0" parTransId="{6B99500B-6368-4849-87C1-46527C781BC5}" sibTransId="{EAD8D2D6-41C5-4B2B-B8E6-725769BBA169}"/>
    <dgm:cxn modelId="{B01104B0-63B5-4966-A477-97446359F976}" srcId="{D5423ECE-5609-4230-BED6-0A46110BC45E}" destId="{7BEFBCE9-E129-4A4F-9F2B-ABC7474CB02B}" srcOrd="1" destOrd="0" parTransId="{E84BEACB-DD69-4A3A-9D96-5A36AFC1C378}" sibTransId="{B34D9684-85B0-4F27-9BF2-E2D55B77FACB}"/>
    <dgm:cxn modelId="{F147E1C1-5AFB-4C6D-9621-BB5AD9770800}" type="presOf" srcId="{BD25193F-7B32-476C-B14C-78F418039EE6}" destId="{6D9972B6-593E-4655-9A2A-CB680A0E4E01}" srcOrd="0" destOrd="0" presId="urn:microsoft.com/office/officeart/2018/2/layout/IconVerticalSolidList"/>
    <dgm:cxn modelId="{489749CA-8AD5-4771-AD32-EE9160AF0B52}" srcId="{D5423ECE-5609-4230-BED6-0A46110BC45E}" destId="{BD25193F-7B32-476C-B14C-78F418039EE6}" srcOrd="0" destOrd="0" parTransId="{7C910F97-177C-4D4D-AB0F-E2930F9BDE9F}" sibTransId="{550EDE26-0946-4B75-9D0D-CE4827DEA062}"/>
    <dgm:cxn modelId="{AA7FC1D2-5F0C-4232-A9ED-CAAAEE7D772B}" type="presOf" srcId="{8742D627-541A-4485-94EC-DE4EFD264FB9}" destId="{6623956D-0445-4203-98E5-C543F89886D7}" srcOrd="0" destOrd="0" presId="urn:microsoft.com/office/officeart/2018/2/layout/IconVerticalSolidList"/>
    <dgm:cxn modelId="{E83A6D25-37C7-4698-9B50-295AE7BD4C0F}" type="presParOf" srcId="{6322569E-CF1B-4901-AC83-10A2D7306644}" destId="{1DD1EF46-6728-47D5-89EB-BB0B5DB03C0F}" srcOrd="0" destOrd="0" presId="urn:microsoft.com/office/officeart/2018/2/layout/IconVerticalSolidList"/>
    <dgm:cxn modelId="{AEF48307-FAF8-477A-AC18-4E6319789BDA}" type="presParOf" srcId="{1DD1EF46-6728-47D5-89EB-BB0B5DB03C0F}" destId="{EC8100DD-0447-4904-9D74-22C92C6D47F4}" srcOrd="0" destOrd="0" presId="urn:microsoft.com/office/officeart/2018/2/layout/IconVerticalSolidList"/>
    <dgm:cxn modelId="{25CF0256-3ED8-4F9D-B6F1-C20C00DBD320}" type="presParOf" srcId="{1DD1EF46-6728-47D5-89EB-BB0B5DB03C0F}" destId="{6F50AA57-55E6-4633-8F91-2739B2C42FC0}" srcOrd="1" destOrd="0" presId="urn:microsoft.com/office/officeart/2018/2/layout/IconVerticalSolidList"/>
    <dgm:cxn modelId="{510893C1-6C2E-4B99-97C1-64003FBA8462}" type="presParOf" srcId="{1DD1EF46-6728-47D5-89EB-BB0B5DB03C0F}" destId="{14391C36-F694-4794-B634-DA0DA2D0D2AA}" srcOrd="2" destOrd="0" presId="urn:microsoft.com/office/officeart/2018/2/layout/IconVerticalSolidList"/>
    <dgm:cxn modelId="{75E8855B-3294-4BD2-BEA9-2225C6E24F9B}" type="presParOf" srcId="{1DD1EF46-6728-47D5-89EB-BB0B5DB03C0F}" destId="{6D9972B6-593E-4655-9A2A-CB680A0E4E01}" srcOrd="3" destOrd="0" presId="urn:microsoft.com/office/officeart/2018/2/layout/IconVerticalSolidList"/>
    <dgm:cxn modelId="{59976D6B-60D4-455D-B7F1-244C9CF51E91}" type="presParOf" srcId="{6322569E-CF1B-4901-AC83-10A2D7306644}" destId="{45D7CFE5-C408-402F-9C92-502FE8945029}" srcOrd="1" destOrd="0" presId="urn:microsoft.com/office/officeart/2018/2/layout/IconVerticalSolidList"/>
    <dgm:cxn modelId="{056DAF8A-8E49-45B5-9C04-36A15901C33A}" type="presParOf" srcId="{6322569E-CF1B-4901-AC83-10A2D7306644}" destId="{57BFB6A5-DB09-48B1-A9FC-6CB1007F2B3C}" srcOrd="2" destOrd="0" presId="urn:microsoft.com/office/officeart/2018/2/layout/IconVerticalSolidList"/>
    <dgm:cxn modelId="{25E9878B-0FD3-4B07-8068-ED820D9FFE8B}" type="presParOf" srcId="{57BFB6A5-DB09-48B1-A9FC-6CB1007F2B3C}" destId="{9911033B-D91D-4485-BC5A-BD6B20C47354}" srcOrd="0" destOrd="0" presId="urn:microsoft.com/office/officeart/2018/2/layout/IconVerticalSolidList"/>
    <dgm:cxn modelId="{8F5097C0-F2F1-45D4-98BE-BF347D4D2D9C}" type="presParOf" srcId="{57BFB6A5-DB09-48B1-A9FC-6CB1007F2B3C}" destId="{D96E1A9F-5EB8-42FF-A950-47AC868B888D}" srcOrd="1" destOrd="0" presId="urn:microsoft.com/office/officeart/2018/2/layout/IconVerticalSolidList"/>
    <dgm:cxn modelId="{29104126-6AFE-4E37-B36F-081ED09CE831}" type="presParOf" srcId="{57BFB6A5-DB09-48B1-A9FC-6CB1007F2B3C}" destId="{9DF97F0B-4CAE-4A1A-9A36-76796C1FA9C2}" srcOrd="2" destOrd="0" presId="urn:microsoft.com/office/officeart/2018/2/layout/IconVerticalSolidList"/>
    <dgm:cxn modelId="{7D51E479-3F75-40DB-B819-1680A7313E5D}" type="presParOf" srcId="{57BFB6A5-DB09-48B1-A9FC-6CB1007F2B3C}" destId="{A6A842DB-2394-4C1C-9B5A-82F81B5BB555}" srcOrd="3" destOrd="0" presId="urn:microsoft.com/office/officeart/2018/2/layout/IconVerticalSolidList"/>
    <dgm:cxn modelId="{ADFA04C8-02CD-441A-96C8-E81398F99CC2}" type="presParOf" srcId="{6322569E-CF1B-4901-AC83-10A2D7306644}" destId="{1803AE69-D628-41BE-A4AF-75B225BB98BA}" srcOrd="3" destOrd="0" presId="urn:microsoft.com/office/officeart/2018/2/layout/IconVerticalSolidList"/>
    <dgm:cxn modelId="{2D7FD419-BAF1-4E14-AD30-77F6930B99E7}" type="presParOf" srcId="{6322569E-CF1B-4901-AC83-10A2D7306644}" destId="{5545F826-41B5-4D02-BB96-0F62531CE37B}" srcOrd="4" destOrd="0" presId="urn:microsoft.com/office/officeart/2018/2/layout/IconVerticalSolidList"/>
    <dgm:cxn modelId="{E307F3F1-0889-47C4-AF2E-25443A909D1B}" type="presParOf" srcId="{5545F826-41B5-4D02-BB96-0F62531CE37B}" destId="{6B9BA36B-EADA-4E93-8E9B-90C4E8D4E737}" srcOrd="0" destOrd="0" presId="urn:microsoft.com/office/officeart/2018/2/layout/IconVerticalSolidList"/>
    <dgm:cxn modelId="{7AE33FBA-39BE-46E1-8261-B9936E49A1C2}" type="presParOf" srcId="{5545F826-41B5-4D02-BB96-0F62531CE37B}" destId="{D73CA497-A905-40FA-850A-F76E13DBEC39}" srcOrd="1" destOrd="0" presId="urn:microsoft.com/office/officeart/2018/2/layout/IconVerticalSolidList"/>
    <dgm:cxn modelId="{3587AD25-82BB-41FC-AE2B-432AE5465863}" type="presParOf" srcId="{5545F826-41B5-4D02-BB96-0F62531CE37B}" destId="{2439451B-A1AF-4CE0-AA77-9CE7AA73E73D}" srcOrd="2" destOrd="0" presId="urn:microsoft.com/office/officeart/2018/2/layout/IconVerticalSolidList"/>
    <dgm:cxn modelId="{48E3D558-0D67-4091-97B6-2367C4716C45}" type="presParOf" srcId="{5545F826-41B5-4D02-BB96-0F62531CE37B}" destId="{6623956D-0445-4203-98E5-C543F89886D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93D548E-E27A-4AA8-BAFA-35CD285EF8B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7C7DCC2-3A7A-4FA9-B1BE-BA4FD6D6BA43}">
      <dgm:prSet custT="1"/>
      <dgm:spPr/>
      <dgm:t>
        <a:bodyPr/>
        <a:lstStyle/>
        <a:p>
          <a:r>
            <a:rPr lang="fr-FR" sz="2400" noProof="0">
              <a:latin typeface="Calibri" panose="020F0502020204030204" pitchFamily="34" charset="0"/>
              <a:cs typeface="Calibri" panose="020F0502020204030204" pitchFamily="34" charset="0"/>
            </a:rPr>
            <a:t>Tous les actes destinés à diminuer la prévalence des incapacités chroniques ou des récidives dans une population, donc à réduire au maximum les invalidités fonctionnelles consécutives à la maladie.</a:t>
          </a:r>
        </a:p>
      </dgm:t>
    </dgm:pt>
    <dgm:pt modelId="{F4D3C97D-F244-4853-9C7C-A4E82D033492}" type="parTrans" cxnId="{902CE764-850B-4878-B0EC-416C31E60263}">
      <dgm:prSet/>
      <dgm:spPr/>
      <dgm:t>
        <a:bodyPr/>
        <a:lstStyle/>
        <a:p>
          <a:endParaRPr lang="en-US"/>
        </a:p>
      </dgm:t>
    </dgm:pt>
    <dgm:pt modelId="{A97ABDB5-0E3B-47EA-91E7-FADAA8192AD3}" type="sibTrans" cxnId="{902CE764-850B-4878-B0EC-416C31E60263}">
      <dgm:prSet/>
      <dgm:spPr/>
      <dgm:t>
        <a:bodyPr/>
        <a:lstStyle/>
        <a:p>
          <a:endParaRPr lang="en-US"/>
        </a:p>
      </dgm:t>
    </dgm:pt>
    <dgm:pt modelId="{8F300EA0-EAA9-4BB2-A8DA-FDC747E26BB3}">
      <dgm:prSet custT="1"/>
      <dgm:spPr/>
      <dgm:t>
        <a:bodyPr/>
        <a:lstStyle/>
        <a:p>
          <a:r>
            <a:rPr lang="fr-FR" sz="2400" noProof="0">
              <a:latin typeface="Calibri" panose="020F0502020204030204" pitchFamily="34" charset="0"/>
              <a:cs typeface="Calibri" panose="020F0502020204030204" pitchFamily="34" charset="0"/>
            </a:rPr>
            <a:t>Cette conception étend la prévention au domaine de réadaptation ; elle cherche à favoriser la réinsertion professionnelle et sociale.</a:t>
          </a:r>
        </a:p>
      </dgm:t>
    </dgm:pt>
    <dgm:pt modelId="{640B3E1E-40B8-4DE1-886B-F5C18E2152E8}" type="parTrans" cxnId="{01554101-5375-4014-AEEB-B870B0676B62}">
      <dgm:prSet/>
      <dgm:spPr/>
      <dgm:t>
        <a:bodyPr/>
        <a:lstStyle/>
        <a:p>
          <a:endParaRPr lang="en-US"/>
        </a:p>
      </dgm:t>
    </dgm:pt>
    <dgm:pt modelId="{BB724722-B434-4D82-B813-14571ED64221}" type="sibTrans" cxnId="{01554101-5375-4014-AEEB-B870B0676B62}">
      <dgm:prSet/>
      <dgm:spPr/>
      <dgm:t>
        <a:bodyPr/>
        <a:lstStyle/>
        <a:p>
          <a:endParaRPr lang="en-US"/>
        </a:p>
      </dgm:t>
    </dgm:pt>
    <dgm:pt modelId="{3895AE6B-3A92-F84B-91F8-1E2AF9ACA9AE}" type="pres">
      <dgm:prSet presAssocID="{893D548E-E27A-4AA8-BAFA-35CD285EF8BE}" presName="linear" presStyleCnt="0">
        <dgm:presLayoutVars>
          <dgm:animLvl val="lvl"/>
          <dgm:resizeHandles val="exact"/>
        </dgm:presLayoutVars>
      </dgm:prSet>
      <dgm:spPr/>
    </dgm:pt>
    <dgm:pt modelId="{20753989-B9F1-054D-9440-E74F015AF23B}" type="pres">
      <dgm:prSet presAssocID="{87C7DCC2-3A7A-4FA9-B1BE-BA4FD6D6BA43}" presName="parentText" presStyleLbl="node1" presStyleIdx="0" presStyleCnt="2" custLinFactY="-58275" custLinFactNeighborY="-100000">
        <dgm:presLayoutVars>
          <dgm:chMax val="0"/>
          <dgm:bulletEnabled val="1"/>
        </dgm:presLayoutVars>
      </dgm:prSet>
      <dgm:spPr/>
    </dgm:pt>
    <dgm:pt modelId="{BB153A77-19B9-B543-A52A-27B4C3522159}" type="pres">
      <dgm:prSet presAssocID="{A97ABDB5-0E3B-47EA-91E7-FADAA8192AD3}" presName="spacer" presStyleCnt="0"/>
      <dgm:spPr/>
    </dgm:pt>
    <dgm:pt modelId="{157BF727-434F-F840-B399-0E91AE3C7562}" type="pres">
      <dgm:prSet presAssocID="{8F300EA0-EAA9-4BB2-A8DA-FDC747E26BB3}" presName="parentText" presStyleLbl="node1" presStyleIdx="1" presStyleCnt="2" custScaleY="67888" custLinFactY="-59802" custLinFactNeighborY="-100000">
        <dgm:presLayoutVars>
          <dgm:chMax val="0"/>
          <dgm:bulletEnabled val="1"/>
        </dgm:presLayoutVars>
      </dgm:prSet>
      <dgm:spPr/>
    </dgm:pt>
  </dgm:ptLst>
  <dgm:cxnLst>
    <dgm:cxn modelId="{01554101-5375-4014-AEEB-B870B0676B62}" srcId="{893D548E-E27A-4AA8-BAFA-35CD285EF8BE}" destId="{8F300EA0-EAA9-4BB2-A8DA-FDC747E26BB3}" srcOrd="1" destOrd="0" parTransId="{640B3E1E-40B8-4DE1-886B-F5C18E2152E8}" sibTransId="{BB724722-B434-4D82-B813-14571ED64221}"/>
    <dgm:cxn modelId="{902CE764-850B-4878-B0EC-416C31E60263}" srcId="{893D548E-E27A-4AA8-BAFA-35CD285EF8BE}" destId="{87C7DCC2-3A7A-4FA9-B1BE-BA4FD6D6BA43}" srcOrd="0" destOrd="0" parTransId="{F4D3C97D-F244-4853-9C7C-A4E82D033492}" sibTransId="{A97ABDB5-0E3B-47EA-91E7-FADAA8192AD3}"/>
    <dgm:cxn modelId="{85BB90F4-CB2F-164C-A784-6845F82AA25F}" type="presOf" srcId="{893D548E-E27A-4AA8-BAFA-35CD285EF8BE}" destId="{3895AE6B-3A92-F84B-91F8-1E2AF9ACA9AE}" srcOrd="0" destOrd="0" presId="urn:microsoft.com/office/officeart/2005/8/layout/vList2"/>
    <dgm:cxn modelId="{987711F6-245B-754C-A1BA-2E9012F5EF8C}" type="presOf" srcId="{8F300EA0-EAA9-4BB2-A8DA-FDC747E26BB3}" destId="{157BF727-434F-F840-B399-0E91AE3C7562}" srcOrd="0" destOrd="0" presId="urn:microsoft.com/office/officeart/2005/8/layout/vList2"/>
    <dgm:cxn modelId="{92F3AAFB-8D0F-B447-9551-BDD9E0554AD1}" type="presOf" srcId="{87C7DCC2-3A7A-4FA9-B1BE-BA4FD6D6BA43}" destId="{20753989-B9F1-054D-9440-E74F015AF23B}" srcOrd="0" destOrd="0" presId="urn:microsoft.com/office/officeart/2005/8/layout/vList2"/>
    <dgm:cxn modelId="{A661F3AE-F804-CD49-BAAD-1222FA04A463}" type="presParOf" srcId="{3895AE6B-3A92-F84B-91F8-1E2AF9ACA9AE}" destId="{20753989-B9F1-054D-9440-E74F015AF23B}" srcOrd="0" destOrd="0" presId="urn:microsoft.com/office/officeart/2005/8/layout/vList2"/>
    <dgm:cxn modelId="{3D72FBF1-CB17-C841-87D5-E69538898D16}" type="presParOf" srcId="{3895AE6B-3A92-F84B-91F8-1E2AF9ACA9AE}" destId="{BB153A77-19B9-B543-A52A-27B4C3522159}" srcOrd="1" destOrd="0" presId="urn:microsoft.com/office/officeart/2005/8/layout/vList2"/>
    <dgm:cxn modelId="{60BB9792-A91E-884F-A046-2EBCCCE961EB}" type="presParOf" srcId="{3895AE6B-3A92-F84B-91F8-1E2AF9ACA9AE}" destId="{157BF727-434F-F840-B399-0E91AE3C756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D6CE907-4440-40E6-B413-09B78821709A}"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r-FR"/>
        </a:p>
      </dgm:t>
    </dgm:pt>
    <dgm:pt modelId="{CCFC8A09-96AF-4CB5-8ACA-7479526FE351}">
      <dgm:prSet phldrT="[Texte]" custT="1"/>
      <dgm:spPr/>
      <dgm:t>
        <a:bodyPr/>
        <a:lstStyle/>
        <a:p>
          <a:pPr algn="ctr"/>
          <a:r>
            <a:rPr lang="fr-FR" sz="2800" noProof="0">
              <a:latin typeface="Calibri"/>
              <a:ea typeface="Calibri"/>
              <a:cs typeface="Calibri"/>
            </a:rPr>
            <a:t>Réflexion sur le travail</a:t>
          </a:r>
        </a:p>
      </dgm:t>
    </dgm:pt>
    <dgm:pt modelId="{D0AD2A6B-CBC1-4E7A-B137-02923A677136}" type="parTrans" cxnId="{15201624-9474-4289-AF5D-2E69E34A0082}">
      <dgm:prSet/>
      <dgm:spPr/>
      <dgm:t>
        <a:bodyPr/>
        <a:lstStyle/>
        <a:p>
          <a:endParaRPr lang="fr-FR"/>
        </a:p>
      </dgm:t>
    </dgm:pt>
    <dgm:pt modelId="{513F13F1-2154-4EA8-B23B-ADAC512B7803}" type="sibTrans" cxnId="{15201624-9474-4289-AF5D-2E69E34A0082}">
      <dgm:prSet/>
      <dgm:spPr/>
      <dgm:t>
        <a:bodyPr/>
        <a:lstStyle/>
        <a:p>
          <a:endParaRPr lang="fr-FR"/>
        </a:p>
      </dgm:t>
    </dgm:pt>
    <dgm:pt modelId="{5FD0F0BB-0A0C-4B6D-99D5-69D79300D20E}">
      <dgm:prSet phldrT="[Texte]" custT="1"/>
      <dgm:spPr/>
      <dgm:t>
        <a:bodyPr/>
        <a:lstStyle/>
        <a:p>
          <a:pPr rtl="0"/>
          <a:r>
            <a:rPr lang="fr-FR" sz="1400" noProof="0">
              <a:solidFill>
                <a:schemeClr val="bg2">
                  <a:lumMod val="50000"/>
                </a:schemeClr>
              </a:solidFill>
              <a:latin typeface="Calibri"/>
              <a:ea typeface="Calibri"/>
              <a:cs typeface="Calibri"/>
            </a:rPr>
            <a:t>Réflexion préalable indispensable et présente durant tout le trajet d’accompagnement de la personne</a:t>
          </a:r>
        </a:p>
      </dgm:t>
    </dgm:pt>
    <dgm:pt modelId="{33BFD7D3-AA39-4540-AD68-E9953879B2F0}" type="parTrans" cxnId="{61FAA339-6A1D-4C10-9D36-892743E7840A}">
      <dgm:prSet/>
      <dgm:spPr/>
      <dgm:t>
        <a:bodyPr/>
        <a:lstStyle/>
        <a:p>
          <a:endParaRPr lang="fr-FR"/>
        </a:p>
      </dgm:t>
    </dgm:pt>
    <dgm:pt modelId="{4537C083-CD28-4C5F-AD22-0513C8648857}" type="sibTrans" cxnId="{61FAA339-6A1D-4C10-9D36-892743E7840A}">
      <dgm:prSet/>
      <dgm:spPr/>
      <dgm:t>
        <a:bodyPr/>
        <a:lstStyle/>
        <a:p>
          <a:endParaRPr lang="fr-FR"/>
        </a:p>
      </dgm:t>
    </dgm:pt>
    <dgm:pt modelId="{05EF021F-A54C-4385-8A1C-D5D7AB28651F}">
      <dgm:prSet phldrT="[Texte]"/>
      <dgm:spPr>
        <a:solidFill>
          <a:srgbClr val="2093C6"/>
        </a:solidFill>
      </dgm:spPr>
      <dgm:t>
        <a:bodyPr/>
        <a:lstStyle/>
        <a:p>
          <a:r>
            <a:rPr lang="fr-FR" noProof="0"/>
            <a:t>Accompagnement psychologique</a:t>
          </a:r>
        </a:p>
      </dgm:t>
    </dgm:pt>
    <dgm:pt modelId="{59DF71F3-00D4-431C-A0D2-5E13531CE0CE}" type="parTrans" cxnId="{8FD7AF77-FEA9-47F5-8EEB-5CBB6D21588E}">
      <dgm:prSet/>
      <dgm:spPr/>
      <dgm:t>
        <a:bodyPr/>
        <a:lstStyle/>
        <a:p>
          <a:endParaRPr lang="fr-FR"/>
        </a:p>
      </dgm:t>
    </dgm:pt>
    <dgm:pt modelId="{3B6AA807-2025-4728-BEC0-9F371D56F6AF}" type="sibTrans" cxnId="{8FD7AF77-FEA9-47F5-8EEB-5CBB6D21588E}">
      <dgm:prSet/>
      <dgm:spPr/>
      <dgm:t>
        <a:bodyPr/>
        <a:lstStyle/>
        <a:p>
          <a:endParaRPr lang="fr-FR"/>
        </a:p>
      </dgm:t>
    </dgm:pt>
    <dgm:pt modelId="{20D12897-1F09-42BF-8F16-8CB140CFEC1D}">
      <dgm:prSet phldrT="[Texte]" custT="1"/>
      <dgm:spPr/>
      <dgm:t>
        <a:bodyPr/>
        <a:lstStyle/>
        <a:p>
          <a:r>
            <a:rPr lang="fr-FR" sz="1600" noProof="0">
              <a:solidFill>
                <a:schemeClr val="bg2">
                  <a:lumMod val="50000"/>
                </a:schemeClr>
              </a:solidFill>
              <a:latin typeface="Calibri"/>
              <a:ea typeface="Calibri"/>
              <a:cs typeface="Calibri"/>
            </a:rPr>
            <a:t>Accompagnement mis en place en parallèle du suivi en MG : actions et techniques diverses selon la situation individuelle</a:t>
          </a:r>
        </a:p>
      </dgm:t>
    </dgm:pt>
    <dgm:pt modelId="{D30DF9E0-833B-4889-A2F2-D81ED6159A98}" type="parTrans" cxnId="{BE1BEF79-03F0-4D41-B0A1-C018C1ABB7E9}">
      <dgm:prSet/>
      <dgm:spPr/>
      <dgm:t>
        <a:bodyPr/>
        <a:lstStyle/>
        <a:p>
          <a:endParaRPr lang="fr-FR"/>
        </a:p>
      </dgm:t>
    </dgm:pt>
    <dgm:pt modelId="{D1401A54-472B-475C-ACF1-F37AE836F448}" type="sibTrans" cxnId="{BE1BEF79-03F0-4D41-B0A1-C018C1ABB7E9}">
      <dgm:prSet/>
      <dgm:spPr/>
      <dgm:t>
        <a:bodyPr/>
        <a:lstStyle/>
        <a:p>
          <a:endParaRPr lang="fr-FR"/>
        </a:p>
      </dgm:t>
    </dgm:pt>
    <dgm:pt modelId="{288BDC6F-3C07-4F04-A3C7-58571245B5B2}">
      <dgm:prSet phldrT="[Texte]"/>
      <dgm:spPr>
        <a:solidFill>
          <a:srgbClr val="2093C6"/>
        </a:solidFill>
      </dgm:spPr>
      <dgm:t>
        <a:bodyPr/>
        <a:lstStyle/>
        <a:p>
          <a:r>
            <a:rPr lang="fr-FR" noProof="0"/>
            <a:t>Accompagnement en médecine générale</a:t>
          </a:r>
        </a:p>
      </dgm:t>
    </dgm:pt>
    <dgm:pt modelId="{A175B591-1690-455E-B1AA-EC8C046F845D}" type="parTrans" cxnId="{C0DB3606-672A-4B8C-A514-B3CAF968405B}">
      <dgm:prSet/>
      <dgm:spPr/>
      <dgm:t>
        <a:bodyPr/>
        <a:lstStyle/>
        <a:p>
          <a:endParaRPr lang="fr-FR"/>
        </a:p>
      </dgm:t>
    </dgm:pt>
    <dgm:pt modelId="{462DA596-16EA-4CAC-A240-4CC4E07FA1F2}" type="sibTrans" cxnId="{C0DB3606-672A-4B8C-A514-B3CAF968405B}">
      <dgm:prSet/>
      <dgm:spPr/>
      <dgm:t>
        <a:bodyPr/>
        <a:lstStyle/>
        <a:p>
          <a:endParaRPr lang="fr-FR"/>
        </a:p>
      </dgm:t>
    </dgm:pt>
    <dgm:pt modelId="{A5DF3EB3-FC96-4D12-9342-3DDF53795726}">
      <dgm:prSet phldrT="[Texte]"/>
      <dgm:spPr/>
      <dgm:t>
        <a:bodyPr/>
        <a:lstStyle/>
        <a:p>
          <a:r>
            <a:rPr lang="fr-FR" noProof="0">
              <a:solidFill>
                <a:schemeClr val="bg2">
                  <a:lumMod val="50000"/>
                </a:schemeClr>
              </a:solidFill>
              <a:latin typeface="Calibri"/>
              <a:ea typeface="Calibri"/>
              <a:cs typeface="Calibri"/>
            </a:rPr>
            <a:t>Prise en charge par le MG, propositions pour améliorer la santé mentale, mise en place d’un dialogue avec un psychologue</a:t>
          </a:r>
        </a:p>
      </dgm:t>
    </dgm:pt>
    <dgm:pt modelId="{ADCF4C63-E34E-43B0-B3D7-E7DF65D2C7D7}" type="parTrans" cxnId="{BABC3CB7-CB84-4D8F-A313-DD532B8EA7B7}">
      <dgm:prSet/>
      <dgm:spPr/>
      <dgm:t>
        <a:bodyPr/>
        <a:lstStyle/>
        <a:p>
          <a:endParaRPr lang="fr-FR"/>
        </a:p>
      </dgm:t>
    </dgm:pt>
    <dgm:pt modelId="{4989B8E0-01DA-4A7A-8C9E-AD766431A0C9}" type="sibTrans" cxnId="{BABC3CB7-CB84-4D8F-A313-DD532B8EA7B7}">
      <dgm:prSet/>
      <dgm:spPr/>
      <dgm:t>
        <a:bodyPr/>
        <a:lstStyle/>
        <a:p>
          <a:endParaRPr lang="fr-FR"/>
        </a:p>
      </dgm:t>
    </dgm:pt>
    <dgm:pt modelId="{416F6E0A-C9BB-4FA3-987E-1E606880696C}">
      <dgm:prSet/>
      <dgm:spPr/>
      <dgm:t>
        <a:bodyPr/>
        <a:lstStyle/>
        <a:p>
          <a:endParaRPr lang="fr-FR" sz="1300" noProof="0"/>
        </a:p>
      </dgm:t>
    </dgm:pt>
    <dgm:pt modelId="{140DE9B0-77D1-4EBE-AB38-5769FCE65D8E}" type="parTrans" cxnId="{89275364-5387-4B68-B3C4-68E2BF8A38E7}">
      <dgm:prSet/>
      <dgm:spPr/>
      <dgm:t>
        <a:bodyPr/>
        <a:lstStyle/>
        <a:p>
          <a:endParaRPr lang="fr-FR"/>
        </a:p>
      </dgm:t>
    </dgm:pt>
    <dgm:pt modelId="{8F1CEE72-3352-445D-B429-F35900C55A05}" type="sibTrans" cxnId="{89275364-5387-4B68-B3C4-68E2BF8A38E7}">
      <dgm:prSet/>
      <dgm:spPr/>
      <dgm:t>
        <a:bodyPr/>
        <a:lstStyle/>
        <a:p>
          <a:endParaRPr lang="fr-FR"/>
        </a:p>
      </dgm:t>
    </dgm:pt>
    <dgm:pt modelId="{824A624F-5223-41E2-B32D-AC5C5EA7D392}" type="pres">
      <dgm:prSet presAssocID="{5D6CE907-4440-40E6-B413-09B78821709A}" presName="Name0" presStyleCnt="0">
        <dgm:presLayoutVars>
          <dgm:chMax val="5"/>
          <dgm:chPref val="5"/>
          <dgm:dir/>
          <dgm:animLvl val="lvl"/>
        </dgm:presLayoutVars>
      </dgm:prSet>
      <dgm:spPr/>
    </dgm:pt>
    <dgm:pt modelId="{7780121B-0A7C-492F-8FE0-69C4D040B8A4}" type="pres">
      <dgm:prSet presAssocID="{CCFC8A09-96AF-4CB5-8ACA-7479526FE351}" presName="parentText1" presStyleLbl="node1" presStyleIdx="0" presStyleCnt="3" custScaleY="95903" custLinFactNeighborX="15720" custLinFactNeighborY="-6111">
        <dgm:presLayoutVars>
          <dgm:chMax/>
          <dgm:chPref val="3"/>
          <dgm:bulletEnabled val="1"/>
        </dgm:presLayoutVars>
      </dgm:prSet>
      <dgm:spPr/>
    </dgm:pt>
    <dgm:pt modelId="{920B2894-2E20-41AE-A81A-3CB937999923}" type="pres">
      <dgm:prSet presAssocID="{CCFC8A09-96AF-4CB5-8ACA-7479526FE351}" presName="childText1" presStyleLbl="solidAlignAcc1" presStyleIdx="0" presStyleCnt="3" custScaleX="152572" custScaleY="22264" custLinFactNeighborX="54894" custLinFactNeighborY="-48441">
        <dgm:presLayoutVars>
          <dgm:chMax val="0"/>
          <dgm:chPref val="0"/>
          <dgm:bulletEnabled val="1"/>
        </dgm:presLayoutVars>
      </dgm:prSet>
      <dgm:spPr/>
    </dgm:pt>
    <dgm:pt modelId="{E0DAE084-F72E-4170-A911-36C104926743}" type="pres">
      <dgm:prSet presAssocID="{05EF021F-A54C-4385-8A1C-D5D7AB28651F}" presName="parentText2" presStyleLbl="node1" presStyleIdx="1" presStyleCnt="3" custScaleX="125923" custScaleY="78685" custLinFactY="33520" custLinFactNeighborX="3180" custLinFactNeighborY="100000">
        <dgm:presLayoutVars>
          <dgm:chMax/>
          <dgm:chPref val="3"/>
          <dgm:bulletEnabled val="1"/>
        </dgm:presLayoutVars>
      </dgm:prSet>
      <dgm:spPr/>
    </dgm:pt>
    <dgm:pt modelId="{7DA3ED8C-1299-4809-80F8-70C159A35F69}" type="pres">
      <dgm:prSet presAssocID="{05EF021F-A54C-4385-8A1C-D5D7AB28651F}" presName="childText2" presStyleLbl="solidAlignAcc1" presStyleIdx="1" presStyleCnt="3" custScaleX="102106" custScaleY="41018" custLinFactX="18962" custLinFactNeighborX="100000" custLinFactNeighborY="23780">
        <dgm:presLayoutVars>
          <dgm:chMax val="0"/>
          <dgm:chPref val="0"/>
          <dgm:bulletEnabled val="1"/>
        </dgm:presLayoutVars>
      </dgm:prSet>
      <dgm:spPr/>
    </dgm:pt>
    <dgm:pt modelId="{12DEA8F6-BEDF-4192-BC68-3AD4CABCC2C3}" type="pres">
      <dgm:prSet presAssocID="{288BDC6F-3C07-4F04-A3C7-58571245B5B2}" presName="parentText3" presStyleLbl="node1" presStyleIdx="2" presStyleCnt="3" custScaleX="227897" custScaleY="75241" custLinFactNeighborX="-39584" custLinFactNeighborY="23475">
        <dgm:presLayoutVars>
          <dgm:chMax/>
          <dgm:chPref val="3"/>
          <dgm:bulletEnabled val="1"/>
        </dgm:presLayoutVars>
      </dgm:prSet>
      <dgm:spPr/>
    </dgm:pt>
    <dgm:pt modelId="{926F1194-DC05-4CA3-8C1B-FDA26EABCD90}" type="pres">
      <dgm:prSet presAssocID="{288BDC6F-3C07-4F04-A3C7-58571245B5B2}" presName="childText3" presStyleLbl="solidAlignAcc1" presStyleIdx="2" presStyleCnt="3" custScaleX="102704" custScaleY="44564" custLinFactNeighborX="18601" custLinFactNeighborY="-48914">
        <dgm:presLayoutVars>
          <dgm:chMax val="0"/>
          <dgm:chPref val="0"/>
          <dgm:bulletEnabled val="1"/>
        </dgm:presLayoutVars>
      </dgm:prSet>
      <dgm:spPr/>
    </dgm:pt>
  </dgm:ptLst>
  <dgm:cxnLst>
    <dgm:cxn modelId="{C9BD6703-09B9-404C-9317-BA39AAA716E0}" type="presOf" srcId="{CCFC8A09-96AF-4CB5-8ACA-7479526FE351}" destId="{7780121B-0A7C-492F-8FE0-69C4D040B8A4}" srcOrd="0" destOrd="0" presId="urn:microsoft.com/office/officeart/2009/3/layout/IncreasingArrowsProcess"/>
    <dgm:cxn modelId="{C0DB3606-672A-4B8C-A514-B3CAF968405B}" srcId="{5D6CE907-4440-40E6-B413-09B78821709A}" destId="{288BDC6F-3C07-4F04-A3C7-58571245B5B2}" srcOrd="2" destOrd="0" parTransId="{A175B591-1690-455E-B1AA-EC8C046F845D}" sibTransId="{462DA596-16EA-4CAC-A240-4CC4E07FA1F2}"/>
    <dgm:cxn modelId="{15201624-9474-4289-AF5D-2E69E34A0082}" srcId="{5D6CE907-4440-40E6-B413-09B78821709A}" destId="{CCFC8A09-96AF-4CB5-8ACA-7479526FE351}" srcOrd="0" destOrd="0" parTransId="{D0AD2A6B-CBC1-4E7A-B137-02923A677136}" sibTransId="{513F13F1-2154-4EA8-B23B-ADAC512B7803}"/>
    <dgm:cxn modelId="{61FAA339-6A1D-4C10-9D36-892743E7840A}" srcId="{CCFC8A09-96AF-4CB5-8ACA-7479526FE351}" destId="{5FD0F0BB-0A0C-4B6D-99D5-69D79300D20E}" srcOrd="0" destOrd="0" parTransId="{33BFD7D3-AA39-4540-AD68-E9953879B2F0}" sibTransId="{4537C083-CD28-4C5F-AD22-0513C8648857}"/>
    <dgm:cxn modelId="{5D5EEE3C-7DC5-4C8B-ABC7-01263CAA6DA6}" type="presOf" srcId="{5D6CE907-4440-40E6-B413-09B78821709A}" destId="{824A624F-5223-41E2-B32D-AC5C5EA7D392}" srcOrd="0" destOrd="0" presId="urn:microsoft.com/office/officeart/2009/3/layout/IncreasingArrowsProcess"/>
    <dgm:cxn modelId="{89275364-5387-4B68-B3C4-68E2BF8A38E7}" srcId="{05EF021F-A54C-4385-8A1C-D5D7AB28651F}" destId="{416F6E0A-C9BB-4FA3-987E-1E606880696C}" srcOrd="1" destOrd="0" parTransId="{140DE9B0-77D1-4EBE-AB38-5769FCE65D8E}" sibTransId="{8F1CEE72-3352-445D-B429-F35900C55A05}"/>
    <dgm:cxn modelId="{03569867-1AE7-4302-85A4-5015826D01BC}" type="presOf" srcId="{A5DF3EB3-FC96-4D12-9342-3DDF53795726}" destId="{926F1194-DC05-4CA3-8C1B-FDA26EABCD90}" srcOrd="0" destOrd="0" presId="urn:microsoft.com/office/officeart/2009/3/layout/IncreasingArrowsProcess"/>
    <dgm:cxn modelId="{8FD7AF77-FEA9-47F5-8EEB-5CBB6D21588E}" srcId="{5D6CE907-4440-40E6-B413-09B78821709A}" destId="{05EF021F-A54C-4385-8A1C-D5D7AB28651F}" srcOrd="1" destOrd="0" parTransId="{59DF71F3-00D4-431C-A0D2-5E13531CE0CE}" sibTransId="{3B6AA807-2025-4728-BEC0-9F371D56F6AF}"/>
    <dgm:cxn modelId="{BE1BEF79-03F0-4D41-B0A1-C018C1ABB7E9}" srcId="{05EF021F-A54C-4385-8A1C-D5D7AB28651F}" destId="{20D12897-1F09-42BF-8F16-8CB140CFEC1D}" srcOrd="0" destOrd="0" parTransId="{D30DF9E0-833B-4889-A2F2-D81ED6159A98}" sibTransId="{D1401A54-472B-475C-ACF1-F37AE836F448}"/>
    <dgm:cxn modelId="{38240095-B0E7-4E59-AB2D-0792823BD818}" type="presOf" srcId="{288BDC6F-3C07-4F04-A3C7-58571245B5B2}" destId="{12DEA8F6-BEDF-4192-BC68-3AD4CABCC2C3}" srcOrd="0" destOrd="0" presId="urn:microsoft.com/office/officeart/2009/3/layout/IncreasingArrowsProcess"/>
    <dgm:cxn modelId="{6E793198-5073-48F6-AC61-707AECC89017}" type="presOf" srcId="{05EF021F-A54C-4385-8A1C-D5D7AB28651F}" destId="{E0DAE084-F72E-4170-A911-36C104926743}" srcOrd="0" destOrd="0" presId="urn:microsoft.com/office/officeart/2009/3/layout/IncreasingArrowsProcess"/>
    <dgm:cxn modelId="{AA51D1A5-A74B-4F74-9852-111FB358EF68}" type="presOf" srcId="{20D12897-1F09-42BF-8F16-8CB140CFEC1D}" destId="{7DA3ED8C-1299-4809-80F8-70C159A35F69}" srcOrd="0" destOrd="0" presId="urn:microsoft.com/office/officeart/2009/3/layout/IncreasingArrowsProcess"/>
    <dgm:cxn modelId="{BABC3CB7-CB84-4D8F-A313-DD532B8EA7B7}" srcId="{288BDC6F-3C07-4F04-A3C7-58571245B5B2}" destId="{A5DF3EB3-FC96-4D12-9342-3DDF53795726}" srcOrd="0" destOrd="0" parTransId="{ADCF4C63-E34E-43B0-B3D7-E7DF65D2C7D7}" sibTransId="{4989B8E0-01DA-4A7A-8C9E-AD766431A0C9}"/>
    <dgm:cxn modelId="{5FEF5ED9-271F-44EA-AE29-F2E3E25B0BE6}" type="presOf" srcId="{5FD0F0BB-0A0C-4B6D-99D5-69D79300D20E}" destId="{920B2894-2E20-41AE-A81A-3CB937999923}" srcOrd="0" destOrd="0" presId="urn:microsoft.com/office/officeart/2009/3/layout/IncreasingArrowsProcess"/>
    <dgm:cxn modelId="{625705E0-B7C0-4027-AA12-9B8E70F519C6}" type="presOf" srcId="{416F6E0A-C9BB-4FA3-987E-1E606880696C}" destId="{7DA3ED8C-1299-4809-80F8-70C159A35F69}" srcOrd="0" destOrd="1" presId="urn:microsoft.com/office/officeart/2009/3/layout/IncreasingArrowsProcess"/>
    <dgm:cxn modelId="{80DAE228-6E34-4109-AE70-D366F7ED2E24}" type="presParOf" srcId="{824A624F-5223-41E2-B32D-AC5C5EA7D392}" destId="{7780121B-0A7C-492F-8FE0-69C4D040B8A4}" srcOrd="0" destOrd="0" presId="urn:microsoft.com/office/officeart/2009/3/layout/IncreasingArrowsProcess"/>
    <dgm:cxn modelId="{BCB88CCC-2DE2-4855-B56C-D721CA1F5732}" type="presParOf" srcId="{824A624F-5223-41E2-B32D-AC5C5EA7D392}" destId="{920B2894-2E20-41AE-A81A-3CB937999923}" srcOrd="1" destOrd="0" presId="urn:microsoft.com/office/officeart/2009/3/layout/IncreasingArrowsProcess"/>
    <dgm:cxn modelId="{B1D4C2D6-FCC9-4B82-938E-299D7E9F3131}" type="presParOf" srcId="{824A624F-5223-41E2-B32D-AC5C5EA7D392}" destId="{E0DAE084-F72E-4170-A911-36C104926743}" srcOrd="2" destOrd="0" presId="urn:microsoft.com/office/officeart/2009/3/layout/IncreasingArrowsProcess"/>
    <dgm:cxn modelId="{57C45FE2-CF02-4476-91A9-38FC0D8DE2ED}" type="presParOf" srcId="{824A624F-5223-41E2-B32D-AC5C5EA7D392}" destId="{7DA3ED8C-1299-4809-80F8-70C159A35F69}" srcOrd="3" destOrd="0" presId="urn:microsoft.com/office/officeart/2009/3/layout/IncreasingArrowsProcess"/>
    <dgm:cxn modelId="{2D71CD99-4B2E-4594-A8FE-413301F17099}" type="presParOf" srcId="{824A624F-5223-41E2-B32D-AC5C5EA7D392}" destId="{12DEA8F6-BEDF-4192-BC68-3AD4CABCC2C3}" srcOrd="4" destOrd="0" presId="urn:microsoft.com/office/officeart/2009/3/layout/IncreasingArrowsProcess"/>
    <dgm:cxn modelId="{9FE70A49-F3AA-4DB7-9773-232CCB384ED9}" type="presParOf" srcId="{824A624F-5223-41E2-B32D-AC5C5EA7D392}" destId="{926F1194-DC05-4CA3-8C1B-FDA26EABCD90}"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B26D255-924B-45FE-9B2B-1D0614EA9AA9}" type="doc">
      <dgm:prSet loTypeId="urn:microsoft.com/office/officeart/2005/8/layout/list1" loCatId="list" qsTypeId="urn:microsoft.com/office/officeart/2005/8/quickstyle/3d1" qsCatId="3D" csTypeId="urn:microsoft.com/office/officeart/2005/8/colors/accent1_2" csCatId="accent1" phldr="1"/>
      <dgm:spPr/>
      <dgm:t>
        <a:bodyPr/>
        <a:lstStyle/>
        <a:p>
          <a:endParaRPr lang="fr-FR"/>
        </a:p>
      </dgm:t>
    </dgm:pt>
    <dgm:pt modelId="{803CDFA0-71E9-40BC-A405-0CC0C5C67DAD}">
      <dgm:prSet phldrT="[Texte]" custT="1"/>
      <dgm:spPr>
        <a:solidFill>
          <a:schemeClr val="accent5">
            <a:lumMod val="40000"/>
            <a:lumOff val="60000"/>
          </a:schemeClr>
        </a:solidFill>
        <a:ln>
          <a:solidFill>
            <a:schemeClr val="accent1"/>
          </a:solidFill>
        </a:ln>
      </dgm:spPr>
      <dgm:t>
        <a:bodyPr/>
        <a:lstStyle/>
        <a:p>
          <a:pPr algn="l" rtl="0"/>
          <a:r>
            <a:rPr lang="fr-FR" sz="1600" b="0" kern="1200" noProof="0"/>
            <a:t>Conseiller et </a:t>
          </a:r>
          <a:r>
            <a:rPr lang="fr-FR" sz="1600" kern="1200" noProof="0"/>
            <a:t>informer 1) les assurés sur les soins et traitements les plus adaptés au meilleur prix et 2) les prestataires de soins sur l'application correcte de la réglementation en matière d'assurance soins de santé.</a:t>
          </a:r>
        </a:p>
      </dgm:t>
    </dgm:pt>
    <dgm:pt modelId="{4794872F-97B3-4E86-98C2-E0E9DE3E3BC8}" type="parTrans" cxnId="{EA794DB1-1472-4870-8BC3-A5712D89C3D6}">
      <dgm:prSet/>
      <dgm:spPr/>
      <dgm:t>
        <a:bodyPr/>
        <a:lstStyle/>
        <a:p>
          <a:endParaRPr lang="fr-FR"/>
        </a:p>
      </dgm:t>
    </dgm:pt>
    <dgm:pt modelId="{F3220C57-BE27-41A0-943D-23636D210C0A}" type="sibTrans" cxnId="{EA794DB1-1472-4870-8BC3-A5712D89C3D6}">
      <dgm:prSet/>
      <dgm:spPr/>
      <dgm:t>
        <a:bodyPr/>
        <a:lstStyle/>
        <a:p>
          <a:endParaRPr lang="fr-FR"/>
        </a:p>
      </dgm:t>
    </dgm:pt>
    <dgm:pt modelId="{4D007CA2-B256-4DD9-85F2-DE18845A3853}">
      <dgm:prSet phldrT="[Texte]" custT="1"/>
      <dgm:spPr>
        <a:solidFill>
          <a:schemeClr val="accent5">
            <a:lumMod val="40000"/>
            <a:lumOff val="60000"/>
          </a:schemeClr>
        </a:solidFill>
        <a:ln>
          <a:solidFill>
            <a:schemeClr val="accent1"/>
          </a:solidFill>
        </a:ln>
      </dgm:spPr>
      <dgm:t>
        <a:bodyPr/>
        <a:lstStyle/>
        <a:p>
          <a:pPr algn="l"/>
          <a:r>
            <a:rPr lang="fr-FR" sz="1600" b="0" noProof="0"/>
            <a:t>Contrôler l'incapacité</a:t>
          </a:r>
          <a:r>
            <a:rPr lang="fr-FR" sz="1600" noProof="0"/>
            <a:t> de travail et les prestations médicales conformément aux règles en vigueur.</a:t>
          </a:r>
          <a:endParaRPr lang="fr-FR" noProof="0"/>
        </a:p>
      </dgm:t>
    </dgm:pt>
    <dgm:pt modelId="{E55FBE9D-A7D8-470E-8D2A-4A48BBC38F77}" type="parTrans" cxnId="{C7F8C483-89C2-460C-85D4-94BB469CA5ED}">
      <dgm:prSet/>
      <dgm:spPr/>
      <dgm:t>
        <a:bodyPr/>
        <a:lstStyle/>
        <a:p>
          <a:endParaRPr lang="fr-FR"/>
        </a:p>
      </dgm:t>
    </dgm:pt>
    <dgm:pt modelId="{86ACDF6C-4A2C-4D0B-AB72-18027C2A26D1}" type="sibTrans" cxnId="{C7F8C483-89C2-460C-85D4-94BB469CA5ED}">
      <dgm:prSet/>
      <dgm:spPr/>
      <dgm:t>
        <a:bodyPr/>
        <a:lstStyle/>
        <a:p>
          <a:endParaRPr lang="fr-FR"/>
        </a:p>
      </dgm:t>
    </dgm:pt>
    <dgm:pt modelId="{1A9B2C92-C7DB-424C-9A8A-34A05EC25FE7}">
      <dgm:prSet phldrT="[Texte]" custT="1"/>
      <dgm:spPr>
        <a:solidFill>
          <a:schemeClr val="accent5">
            <a:lumMod val="40000"/>
            <a:lumOff val="60000"/>
          </a:schemeClr>
        </a:solidFill>
        <a:ln>
          <a:solidFill>
            <a:schemeClr val="accent1"/>
          </a:solidFill>
        </a:ln>
      </dgm:spPr>
      <dgm:t>
        <a:bodyPr/>
        <a:lstStyle/>
        <a:p>
          <a:r>
            <a:rPr lang="fr-FR" sz="1600" b="0" noProof="0"/>
            <a:t>Promouvoir</a:t>
          </a:r>
          <a:r>
            <a:rPr lang="fr-FR" sz="1600" noProof="0"/>
            <a:t> la réintégration socioprofessionnelle des assurés en incapacité de travail.</a:t>
          </a:r>
          <a:endParaRPr lang="fr-FR" noProof="0"/>
        </a:p>
      </dgm:t>
    </dgm:pt>
    <dgm:pt modelId="{736B4F7A-2676-4861-B89B-4CEAF075B8B3}" type="parTrans" cxnId="{3B37D154-33C2-4330-B4B4-A3C5798F5C2B}">
      <dgm:prSet/>
      <dgm:spPr/>
      <dgm:t>
        <a:bodyPr/>
        <a:lstStyle/>
        <a:p>
          <a:endParaRPr lang="fr-FR"/>
        </a:p>
      </dgm:t>
    </dgm:pt>
    <dgm:pt modelId="{083E8055-73D6-4C28-92C3-3F012BBB5A4B}" type="sibTrans" cxnId="{3B37D154-33C2-4330-B4B4-A3C5798F5C2B}">
      <dgm:prSet/>
      <dgm:spPr/>
      <dgm:t>
        <a:bodyPr/>
        <a:lstStyle/>
        <a:p>
          <a:endParaRPr lang="fr-FR"/>
        </a:p>
      </dgm:t>
    </dgm:pt>
    <dgm:pt modelId="{E8DE16AE-A7A5-494B-BB18-E99B0A08308B}" type="pres">
      <dgm:prSet presAssocID="{7B26D255-924B-45FE-9B2B-1D0614EA9AA9}" presName="linear" presStyleCnt="0">
        <dgm:presLayoutVars>
          <dgm:dir/>
          <dgm:animLvl val="lvl"/>
          <dgm:resizeHandles val="exact"/>
        </dgm:presLayoutVars>
      </dgm:prSet>
      <dgm:spPr/>
    </dgm:pt>
    <dgm:pt modelId="{1A45D7E4-2E58-44C8-9E52-BC4454A8D604}" type="pres">
      <dgm:prSet presAssocID="{803CDFA0-71E9-40BC-A405-0CC0C5C67DAD}" presName="parentLin" presStyleCnt="0"/>
      <dgm:spPr/>
    </dgm:pt>
    <dgm:pt modelId="{9EB0F994-B67D-41D6-9E97-25A3DBC7566C}" type="pres">
      <dgm:prSet presAssocID="{803CDFA0-71E9-40BC-A405-0CC0C5C67DAD}" presName="parentLeftMargin" presStyleLbl="node1" presStyleIdx="0" presStyleCnt="3"/>
      <dgm:spPr/>
    </dgm:pt>
    <dgm:pt modelId="{7BDEED38-CB01-46B9-B0BC-C0B356F909D3}" type="pres">
      <dgm:prSet presAssocID="{803CDFA0-71E9-40BC-A405-0CC0C5C67DAD}" presName="parentText" presStyleLbl="node1" presStyleIdx="0" presStyleCnt="3" custScaleX="142857" custScaleY="401573" custLinFactNeighborX="5853" custLinFactNeighborY="7254">
        <dgm:presLayoutVars>
          <dgm:chMax val="0"/>
          <dgm:bulletEnabled val="1"/>
        </dgm:presLayoutVars>
      </dgm:prSet>
      <dgm:spPr/>
    </dgm:pt>
    <dgm:pt modelId="{58A959D9-B6C1-4376-929A-58DF18A8A52A}" type="pres">
      <dgm:prSet presAssocID="{803CDFA0-71E9-40BC-A405-0CC0C5C67DAD}" presName="negativeSpace" presStyleCnt="0"/>
      <dgm:spPr/>
    </dgm:pt>
    <dgm:pt modelId="{3CD6A25F-9DBA-4A4F-8DC0-3707F682E30E}" type="pres">
      <dgm:prSet presAssocID="{803CDFA0-71E9-40BC-A405-0CC0C5C67DAD}" presName="childText" presStyleLbl="conFgAcc1" presStyleIdx="0" presStyleCnt="3" custScaleY="276895">
        <dgm:presLayoutVars>
          <dgm:bulletEnabled val="1"/>
        </dgm:presLayoutVars>
      </dgm:prSet>
      <dgm:spPr/>
    </dgm:pt>
    <dgm:pt modelId="{C95598AF-7DF8-4709-A815-C2EC53D4F397}" type="pres">
      <dgm:prSet presAssocID="{F3220C57-BE27-41A0-943D-23636D210C0A}" presName="spaceBetweenRectangles" presStyleCnt="0"/>
      <dgm:spPr/>
    </dgm:pt>
    <dgm:pt modelId="{563BB08C-BE9E-4D4D-BCE9-7191577AC78F}" type="pres">
      <dgm:prSet presAssocID="{4D007CA2-B256-4DD9-85F2-DE18845A3853}" presName="parentLin" presStyleCnt="0"/>
      <dgm:spPr/>
    </dgm:pt>
    <dgm:pt modelId="{BFE09AD9-F795-4F92-AB21-1FFF6CBF1072}" type="pres">
      <dgm:prSet presAssocID="{4D007CA2-B256-4DD9-85F2-DE18845A3853}" presName="parentLeftMargin" presStyleLbl="node1" presStyleIdx="0" presStyleCnt="3"/>
      <dgm:spPr/>
    </dgm:pt>
    <dgm:pt modelId="{AC5EF40B-53E1-4C49-B4D9-CF34855190EE}" type="pres">
      <dgm:prSet presAssocID="{4D007CA2-B256-4DD9-85F2-DE18845A3853}" presName="parentText" presStyleLbl="node1" presStyleIdx="1" presStyleCnt="3" custScaleX="142857" custScaleY="306309" custLinFactNeighborX="3588" custLinFactNeighborY="-1391">
        <dgm:presLayoutVars>
          <dgm:chMax val="0"/>
          <dgm:bulletEnabled val="1"/>
        </dgm:presLayoutVars>
      </dgm:prSet>
      <dgm:spPr/>
    </dgm:pt>
    <dgm:pt modelId="{97D1FA71-F132-411E-A86F-05E1DF5292B1}" type="pres">
      <dgm:prSet presAssocID="{4D007CA2-B256-4DD9-85F2-DE18845A3853}" presName="negativeSpace" presStyleCnt="0"/>
      <dgm:spPr/>
    </dgm:pt>
    <dgm:pt modelId="{063BA66E-7157-4F1E-8C56-433EFA586364}" type="pres">
      <dgm:prSet presAssocID="{4D007CA2-B256-4DD9-85F2-DE18845A3853}" presName="childText" presStyleLbl="conFgAcc1" presStyleIdx="1" presStyleCnt="3" custScaleY="252865">
        <dgm:presLayoutVars>
          <dgm:bulletEnabled val="1"/>
        </dgm:presLayoutVars>
      </dgm:prSet>
      <dgm:spPr/>
    </dgm:pt>
    <dgm:pt modelId="{179A6589-BCA4-4DE3-BF3A-846EF49553DC}" type="pres">
      <dgm:prSet presAssocID="{86ACDF6C-4A2C-4D0B-AB72-18027C2A26D1}" presName="spaceBetweenRectangles" presStyleCnt="0"/>
      <dgm:spPr/>
    </dgm:pt>
    <dgm:pt modelId="{55A2A229-E76A-409E-AC15-5777F3B1A771}" type="pres">
      <dgm:prSet presAssocID="{1A9B2C92-C7DB-424C-9A8A-34A05EC25FE7}" presName="parentLin" presStyleCnt="0"/>
      <dgm:spPr/>
    </dgm:pt>
    <dgm:pt modelId="{EA1E43B0-ADD4-4B94-89C5-546BECF627B8}" type="pres">
      <dgm:prSet presAssocID="{1A9B2C92-C7DB-424C-9A8A-34A05EC25FE7}" presName="parentLeftMargin" presStyleLbl="node1" presStyleIdx="1" presStyleCnt="3"/>
      <dgm:spPr/>
    </dgm:pt>
    <dgm:pt modelId="{29696FDB-8B85-4029-AF3D-4D22A8C9BA89}" type="pres">
      <dgm:prSet presAssocID="{1A9B2C92-C7DB-424C-9A8A-34A05EC25FE7}" presName="parentText" presStyleLbl="node1" presStyleIdx="2" presStyleCnt="3" custScaleX="142857" custScaleY="252691">
        <dgm:presLayoutVars>
          <dgm:chMax val="0"/>
          <dgm:bulletEnabled val="1"/>
        </dgm:presLayoutVars>
      </dgm:prSet>
      <dgm:spPr/>
    </dgm:pt>
    <dgm:pt modelId="{0249D948-A6C9-486F-BF98-3D0AA4CD2D9F}" type="pres">
      <dgm:prSet presAssocID="{1A9B2C92-C7DB-424C-9A8A-34A05EC25FE7}" presName="negativeSpace" presStyleCnt="0"/>
      <dgm:spPr/>
    </dgm:pt>
    <dgm:pt modelId="{BFC1BCF7-B8C9-46F0-90F9-FAC1477361B4}" type="pres">
      <dgm:prSet presAssocID="{1A9B2C92-C7DB-424C-9A8A-34A05EC25FE7}" presName="childText" presStyleLbl="conFgAcc1" presStyleIdx="2" presStyleCnt="3" custScaleY="270553">
        <dgm:presLayoutVars>
          <dgm:bulletEnabled val="1"/>
        </dgm:presLayoutVars>
      </dgm:prSet>
      <dgm:spPr/>
    </dgm:pt>
  </dgm:ptLst>
  <dgm:cxnLst>
    <dgm:cxn modelId="{ACA62303-3B14-44BF-A29B-D20D48DEFE81}" type="presOf" srcId="{1A9B2C92-C7DB-424C-9A8A-34A05EC25FE7}" destId="{EA1E43B0-ADD4-4B94-89C5-546BECF627B8}" srcOrd="0" destOrd="0" presId="urn:microsoft.com/office/officeart/2005/8/layout/list1"/>
    <dgm:cxn modelId="{5BC7CE24-2404-4C70-8B10-78BEEA6AE310}" type="presOf" srcId="{7B26D255-924B-45FE-9B2B-1D0614EA9AA9}" destId="{E8DE16AE-A7A5-494B-BB18-E99B0A08308B}" srcOrd="0" destOrd="0" presId="urn:microsoft.com/office/officeart/2005/8/layout/list1"/>
    <dgm:cxn modelId="{ACE9BD3E-9987-488B-885C-DF60096833D0}" type="presOf" srcId="{1A9B2C92-C7DB-424C-9A8A-34A05EC25FE7}" destId="{29696FDB-8B85-4029-AF3D-4D22A8C9BA89}" srcOrd="1" destOrd="0" presId="urn:microsoft.com/office/officeart/2005/8/layout/list1"/>
    <dgm:cxn modelId="{3B37D154-33C2-4330-B4B4-A3C5798F5C2B}" srcId="{7B26D255-924B-45FE-9B2B-1D0614EA9AA9}" destId="{1A9B2C92-C7DB-424C-9A8A-34A05EC25FE7}" srcOrd="2" destOrd="0" parTransId="{736B4F7A-2676-4861-B89B-4CEAF075B8B3}" sibTransId="{083E8055-73D6-4C28-92C3-3F012BBB5A4B}"/>
    <dgm:cxn modelId="{8FEE4080-1224-4C66-A3E6-E10CA2F6B38D}" type="presOf" srcId="{4D007CA2-B256-4DD9-85F2-DE18845A3853}" destId="{AC5EF40B-53E1-4C49-B4D9-CF34855190EE}" srcOrd="1" destOrd="0" presId="urn:microsoft.com/office/officeart/2005/8/layout/list1"/>
    <dgm:cxn modelId="{C7F8C483-89C2-460C-85D4-94BB469CA5ED}" srcId="{7B26D255-924B-45FE-9B2B-1D0614EA9AA9}" destId="{4D007CA2-B256-4DD9-85F2-DE18845A3853}" srcOrd="1" destOrd="0" parTransId="{E55FBE9D-A7D8-470E-8D2A-4A48BBC38F77}" sibTransId="{86ACDF6C-4A2C-4D0B-AB72-18027C2A26D1}"/>
    <dgm:cxn modelId="{7331F28E-852D-4506-8E0C-DC5FA014CFED}" type="presOf" srcId="{803CDFA0-71E9-40BC-A405-0CC0C5C67DAD}" destId="{9EB0F994-B67D-41D6-9E97-25A3DBC7566C}" srcOrd="0" destOrd="0" presId="urn:microsoft.com/office/officeart/2005/8/layout/list1"/>
    <dgm:cxn modelId="{03801199-849B-4B87-AD28-638EFE4F94F1}" type="presOf" srcId="{803CDFA0-71E9-40BC-A405-0CC0C5C67DAD}" destId="{7BDEED38-CB01-46B9-B0BC-C0B356F909D3}" srcOrd="1" destOrd="0" presId="urn:microsoft.com/office/officeart/2005/8/layout/list1"/>
    <dgm:cxn modelId="{EA794DB1-1472-4870-8BC3-A5712D89C3D6}" srcId="{7B26D255-924B-45FE-9B2B-1D0614EA9AA9}" destId="{803CDFA0-71E9-40BC-A405-0CC0C5C67DAD}" srcOrd="0" destOrd="0" parTransId="{4794872F-97B3-4E86-98C2-E0E9DE3E3BC8}" sibTransId="{F3220C57-BE27-41A0-943D-23636D210C0A}"/>
    <dgm:cxn modelId="{722976EA-CFDF-400D-A6B5-9CB235468917}" type="presOf" srcId="{4D007CA2-B256-4DD9-85F2-DE18845A3853}" destId="{BFE09AD9-F795-4F92-AB21-1FFF6CBF1072}" srcOrd="0" destOrd="0" presId="urn:microsoft.com/office/officeart/2005/8/layout/list1"/>
    <dgm:cxn modelId="{AC23D103-F61A-4D30-B7DE-64186145FB4F}" type="presParOf" srcId="{E8DE16AE-A7A5-494B-BB18-E99B0A08308B}" destId="{1A45D7E4-2E58-44C8-9E52-BC4454A8D604}" srcOrd="0" destOrd="0" presId="urn:microsoft.com/office/officeart/2005/8/layout/list1"/>
    <dgm:cxn modelId="{CAD0264A-AA7D-4898-8CD4-CC4EF251CF6C}" type="presParOf" srcId="{1A45D7E4-2E58-44C8-9E52-BC4454A8D604}" destId="{9EB0F994-B67D-41D6-9E97-25A3DBC7566C}" srcOrd="0" destOrd="0" presId="urn:microsoft.com/office/officeart/2005/8/layout/list1"/>
    <dgm:cxn modelId="{0CF2F2A1-5131-4FFC-B655-E08E45EDAB59}" type="presParOf" srcId="{1A45D7E4-2E58-44C8-9E52-BC4454A8D604}" destId="{7BDEED38-CB01-46B9-B0BC-C0B356F909D3}" srcOrd="1" destOrd="0" presId="urn:microsoft.com/office/officeart/2005/8/layout/list1"/>
    <dgm:cxn modelId="{BA6389E7-B5C1-4C8C-A665-40DCF51E9A38}" type="presParOf" srcId="{E8DE16AE-A7A5-494B-BB18-E99B0A08308B}" destId="{58A959D9-B6C1-4376-929A-58DF18A8A52A}" srcOrd="1" destOrd="0" presId="urn:microsoft.com/office/officeart/2005/8/layout/list1"/>
    <dgm:cxn modelId="{4AB3EA5F-9F8F-4982-B429-087B3E398E69}" type="presParOf" srcId="{E8DE16AE-A7A5-494B-BB18-E99B0A08308B}" destId="{3CD6A25F-9DBA-4A4F-8DC0-3707F682E30E}" srcOrd="2" destOrd="0" presId="urn:microsoft.com/office/officeart/2005/8/layout/list1"/>
    <dgm:cxn modelId="{E21A190F-8704-4E8A-A18A-411C21DAE899}" type="presParOf" srcId="{E8DE16AE-A7A5-494B-BB18-E99B0A08308B}" destId="{C95598AF-7DF8-4709-A815-C2EC53D4F397}" srcOrd="3" destOrd="0" presId="urn:microsoft.com/office/officeart/2005/8/layout/list1"/>
    <dgm:cxn modelId="{C718DBF8-948A-4FEF-BA89-B81DEFC91F6F}" type="presParOf" srcId="{E8DE16AE-A7A5-494B-BB18-E99B0A08308B}" destId="{563BB08C-BE9E-4D4D-BCE9-7191577AC78F}" srcOrd="4" destOrd="0" presId="urn:microsoft.com/office/officeart/2005/8/layout/list1"/>
    <dgm:cxn modelId="{E263E25F-6A71-4F13-996C-128D3167D2CA}" type="presParOf" srcId="{563BB08C-BE9E-4D4D-BCE9-7191577AC78F}" destId="{BFE09AD9-F795-4F92-AB21-1FFF6CBF1072}" srcOrd="0" destOrd="0" presId="urn:microsoft.com/office/officeart/2005/8/layout/list1"/>
    <dgm:cxn modelId="{BD5C770E-D7DF-4A01-91A9-018383AE584B}" type="presParOf" srcId="{563BB08C-BE9E-4D4D-BCE9-7191577AC78F}" destId="{AC5EF40B-53E1-4C49-B4D9-CF34855190EE}" srcOrd="1" destOrd="0" presId="urn:microsoft.com/office/officeart/2005/8/layout/list1"/>
    <dgm:cxn modelId="{3DD19951-99B4-45AD-AE2E-A54E1736167E}" type="presParOf" srcId="{E8DE16AE-A7A5-494B-BB18-E99B0A08308B}" destId="{97D1FA71-F132-411E-A86F-05E1DF5292B1}" srcOrd="5" destOrd="0" presId="urn:microsoft.com/office/officeart/2005/8/layout/list1"/>
    <dgm:cxn modelId="{E52D31FC-AAAA-40C7-B396-B0EB41E127D7}" type="presParOf" srcId="{E8DE16AE-A7A5-494B-BB18-E99B0A08308B}" destId="{063BA66E-7157-4F1E-8C56-433EFA586364}" srcOrd="6" destOrd="0" presId="urn:microsoft.com/office/officeart/2005/8/layout/list1"/>
    <dgm:cxn modelId="{177F23DE-6BC9-458A-90B7-1DA0A2FE909F}" type="presParOf" srcId="{E8DE16AE-A7A5-494B-BB18-E99B0A08308B}" destId="{179A6589-BCA4-4DE3-BF3A-846EF49553DC}" srcOrd="7" destOrd="0" presId="urn:microsoft.com/office/officeart/2005/8/layout/list1"/>
    <dgm:cxn modelId="{ACAC71DE-43EA-46DE-AF28-E5E3F39F4809}" type="presParOf" srcId="{E8DE16AE-A7A5-494B-BB18-E99B0A08308B}" destId="{55A2A229-E76A-409E-AC15-5777F3B1A771}" srcOrd="8" destOrd="0" presId="urn:microsoft.com/office/officeart/2005/8/layout/list1"/>
    <dgm:cxn modelId="{D5B6EED9-5AC2-4E52-A869-045FF9DD2151}" type="presParOf" srcId="{55A2A229-E76A-409E-AC15-5777F3B1A771}" destId="{EA1E43B0-ADD4-4B94-89C5-546BECF627B8}" srcOrd="0" destOrd="0" presId="urn:microsoft.com/office/officeart/2005/8/layout/list1"/>
    <dgm:cxn modelId="{85A88F20-1CF5-47EE-B2F0-271A1981E424}" type="presParOf" srcId="{55A2A229-E76A-409E-AC15-5777F3B1A771}" destId="{29696FDB-8B85-4029-AF3D-4D22A8C9BA89}" srcOrd="1" destOrd="0" presId="urn:microsoft.com/office/officeart/2005/8/layout/list1"/>
    <dgm:cxn modelId="{DC144201-4C2F-4903-BDFB-14F6B219C618}" type="presParOf" srcId="{E8DE16AE-A7A5-494B-BB18-E99B0A08308B}" destId="{0249D948-A6C9-486F-BF98-3D0AA4CD2D9F}" srcOrd="9" destOrd="0" presId="urn:microsoft.com/office/officeart/2005/8/layout/list1"/>
    <dgm:cxn modelId="{B05D85B7-0BDD-42F2-A0E3-0F7C0E35AED6}" type="presParOf" srcId="{E8DE16AE-A7A5-494B-BB18-E99B0A08308B}" destId="{BFC1BCF7-B8C9-46F0-90F9-FAC1477361B4}"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14B07E2-2F17-43A4-93B5-C54646B49C11}" type="doc">
      <dgm:prSet loTypeId="urn:microsoft.com/office/officeart/2005/8/layout/bProcess3" loCatId="process" qsTypeId="urn:microsoft.com/office/officeart/2005/8/quickstyle/simple1" qsCatId="simple" csTypeId="urn:microsoft.com/office/officeart/2005/8/colors/accent5_2" csCatId="accent5" phldr="1"/>
      <dgm:spPr/>
      <dgm:t>
        <a:bodyPr/>
        <a:lstStyle/>
        <a:p>
          <a:endParaRPr lang="fr-FR"/>
        </a:p>
      </dgm:t>
    </dgm:pt>
    <dgm:pt modelId="{3EDBAA99-E96C-42D6-9D30-241CC848C202}">
      <dgm:prSet phldrT="[Texte]" custT="1"/>
      <dgm:spPr/>
      <dgm:t>
        <a:bodyPr/>
        <a:lstStyle/>
        <a:p>
          <a:pPr algn="ctr"/>
          <a:r>
            <a:rPr lang="fr-FR" sz="1600" noProof="0"/>
            <a:t>Étape 1 : </a:t>
          </a:r>
        </a:p>
        <a:p>
          <a:pPr algn="l"/>
          <a:r>
            <a:rPr lang="fr-FR" sz="1600" noProof="0"/>
            <a:t>réception certificat d’ITT</a:t>
          </a:r>
        </a:p>
        <a:p>
          <a:pPr algn="l"/>
          <a:endParaRPr lang="fr-FR" sz="1800" noProof="0"/>
        </a:p>
      </dgm:t>
    </dgm:pt>
    <dgm:pt modelId="{65DF00F1-B696-485D-85DB-AA62DBBA6D2D}" type="parTrans" cxnId="{9CDE2399-F682-4DD1-B230-8A47933B06F2}">
      <dgm:prSet/>
      <dgm:spPr/>
      <dgm:t>
        <a:bodyPr/>
        <a:lstStyle/>
        <a:p>
          <a:endParaRPr lang="fr-FR"/>
        </a:p>
      </dgm:t>
    </dgm:pt>
    <dgm:pt modelId="{8F3B4700-C167-47C7-99E2-B8A207C9DE06}" type="sibTrans" cxnId="{9CDE2399-F682-4DD1-B230-8A47933B06F2}">
      <dgm:prSet/>
      <dgm:spPr/>
      <dgm:t>
        <a:bodyPr/>
        <a:lstStyle/>
        <a:p>
          <a:endParaRPr lang="fr-FR"/>
        </a:p>
      </dgm:t>
    </dgm:pt>
    <dgm:pt modelId="{915AB526-664C-4891-8BB4-B4A634502116}">
      <dgm:prSet phldrT="[Texte]" custT="1"/>
      <dgm:spPr/>
      <dgm:t>
        <a:bodyPr/>
        <a:lstStyle/>
        <a:p>
          <a:pPr algn="l"/>
          <a:r>
            <a:rPr lang="fr-FR" sz="1600" noProof="0"/>
            <a:t>Accord Médecin-conseil ?</a:t>
          </a:r>
        </a:p>
      </dgm:t>
    </dgm:pt>
    <dgm:pt modelId="{BD32E8AA-8AE3-47F5-BD09-E9F1845DCECB}" type="parTrans" cxnId="{34E28C33-5090-4678-B538-E6C7A039FD86}">
      <dgm:prSet/>
      <dgm:spPr/>
      <dgm:t>
        <a:bodyPr/>
        <a:lstStyle/>
        <a:p>
          <a:endParaRPr lang="fr-FR"/>
        </a:p>
      </dgm:t>
    </dgm:pt>
    <dgm:pt modelId="{5F8E9D19-27BE-4346-BBE0-918FB0814D03}" type="sibTrans" cxnId="{34E28C33-5090-4678-B538-E6C7A039FD86}">
      <dgm:prSet/>
      <dgm:spPr/>
      <dgm:t>
        <a:bodyPr/>
        <a:lstStyle/>
        <a:p>
          <a:endParaRPr lang="fr-FR"/>
        </a:p>
      </dgm:t>
    </dgm:pt>
    <dgm:pt modelId="{B2BB9B3C-574B-4D72-8D01-6AA40C569E51}">
      <dgm:prSet phldrT="[Texte]" custT="1"/>
      <dgm:spPr/>
      <dgm:t>
        <a:bodyPr/>
        <a:lstStyle/>
        <a:p>
          <a:pPr algn="l"/>
          <a:r>
            <a:rPr lang="fr-FR" sz="1600" noProof="0"/>
            <a:t>Étape 2 : </a:t>
          </a:r>
        </a:p>
        <a:p>
          <a:pPr algn="l" rtl="0"/>
          <a:r>
            <a:rPr lang="fr-FR" sz="1600" noProof="0">
              <a:latin typeface="Arial"/>
            </a:rPr>
            <a:t>Après 10 semaines</a:t>
          </a:r>
          <a:r>
            <a:rPr lang="fr-FR" sz="1600" noProof="0"/>
            <a:t> d’ITT</a:t>
          </a:r>
          <a:endParaRPr lang="fr-FR" sz="1800" noProof="0"/>
        </a:p>
      </dgm:t>
    </dgm:pt>
    <dgm:pt modelId="{36CDF1C2-412D-42FF-8D25-D632675B339C}" type="parTrans" cxnId="{C27CDCE7-6B50-4FC5-8534-670B92C0706D}">
      <dgm:prSet/>
      <dgm:spPr/>
      <dgm:t>
        <a:bodyPr/>
        <a:lstStyle/>
        <a:p>
          <a:endParaRPr lang="fr-FR"/>
        </a:p>
      </dgm:t>
    </dgm:pt>
    <dgm:pt modelId="{0E4595B0-8847-45E3-9253-18828ADE3E9C}" type="sibTrans" cxnId="{C27CDCE7-6B50-4FC5-8534-670B92C0706D}">
      <dgm:prSet/>
      <dgm:spPr/>
      <dgm:t>
        <a:bodyPr/>
        <a:lstStyle/>
        <a:p>
          <a:endParaRPr lang="fr-FR"/>
        </a:p>
      </dgm:t>
    </dgm:pt>
    <dgm:pt modelId="{52F1DFE5-9F29-44C8-A9A2-67E2BF0E70BB}">
      <dgm:prSet phldrT="[Texte]" custT="1"/>
      <dgm:spPr/>
      <dgm:t>
        <a:bodyPr/>
        <a:lstStyle/>
        <a:p>
          <a:pPr algn="ctr"/>
          <a:r>
            <a:rPr lang="fr-FR" sz="1600" noProof="0"/>
            <a:t>Étape 3 : </a:t>
          </a:r>
        </a:p>
        <a:p>
          <a:pPr algn="ctr"/>
          <a:r>
            <a:rPr lang="fr-FR" sz="1600" noProof="0">
              <a:latin typeface="Arial"/>
            </a:rPr>
            <a:t>11-12</a:t>
          </a:r>
          <a:r>
            <a:rPr lang="fr-FR" sz="1600" noProof="0"/>
            <a:t> semaines d’ITT</a:t>
          </a:r>
        </a:p>
      </dgm:t>
    </dgm:pt>
    <dgm:pt modelId="{CF957700-8B4A-45F2-B963-646815901977}" type="parTrans" cxnId="{998776CB-2771-4C5D-8CFA-F96A9AD74E20}">
      <dgm:prSet/>
      <dgm:spPr/>
      <dgm:t>
        <a:bodyPr/>
        <a:lstStyle/>
        <a:p>
          <a:endParaRPr lang="fr-FR"/>
        </a:p>
      </dgm:t>
    </dgm:pt>
    <dgm:pt modelId="{504BE374-B07B-4A7B-B7B2-EFBAAB5A34AE}" type="sibTrans" cxnId="{998776CB-2771-4C5D-8CFA-F96A9AD74E20}">
      <dgm:prSet/>
      <dgm:spPr/>
      <dgm:t>
        <a:bodyPr/>
        <a:lstStyle/>
        <a:p>
          <a:endParaRPr lang="fr-FR"/>
        </a:p>
      </dgm:t>
    </dgm:pt>
    <dgm:pt modelId="{24C2B25F-E4C4-4808-850B-AD4C2C07EEB3}">
      <dgm:prSet phldrT="[Texte]" custT="1"/>
      <dgm:spPr/>
      <dgm:t>
        <a:bodyPr/>
        <a:lstStyle/>
        <a:p>
          <a:pPr algn="l"/>
          <a:r>
            <a:rPr lang="fr-FR" sz="1600" noProof="0"/>
            <a:t>Renvoi du questionnaire par le patient dans les 2 semaines suivantes</a:t>
          </a:r>
        </a:p>
      </dgm:t>
    </dgm:pt>
    <dgm:pt modelId="{949A6BF2-5516-4CDF-8F95-85A2252F3DAF}" type="parTrans" cxnId="{DBEF80A6-A57D-467E-AABD-45C5B90B3CDC}">
      <dgm:prSet/>
      <dgm:spPr/>
      <dgm:t>
        <a:bodyPr/>
        <a:lstStyle/>
        <a:p>
          <a:endParaRPr lang="fr-FR"/>
        </a:p>
      </dgm:t>
    </dgm:pt>
    <dgm:pt modelId="{82AF95EF-921C-4051-87D1-EACF41D356B5}" type="sibTrans" cxnId="{DBEF80A6-A57D-467E-AABD-45C5B90B3CDC}">
      <dgm:prSet/>
      <dgm:spPr/>
      <dgm:t>
        <a:bodyPr/>
        <a:lstStyle/>
        <a:p>
          <a:endParaRPr lang="fr-FR"/>
        </a:p>
      </dgm:t>
    </dgm:pt>
    <dgm:pt modelId="{1E5468A4-F43B-4B4B-9AB5-6979BCFA3324}">
      <dgm:prSet custT="1"/>
      <dgm:spPr/>
      <dgm:t>
        <a:bodyPr/>
        <a:lstStyle/>
        <a:p>
          <a:pPr algn="l"/>
          <a:r>
            <a:rPr lang="fr-FR" sz="1600" noProof="0"/>
            <a:t>Étape 4 : </a:t>
          </a:r>
        </a:p>
        <a:p>
          <a:pPr algn="l" rtl="0"/>
          <a:r>
            <a:rPr lang="fr-FR" sz="1600" baseline="0" noProof="0">
              <a:latin typeface="Arial"/>
            </a:rPr>
            <a:t>Au plus tard, au 4</a:t>
          </a:r>
          <a:r>
            <a:rPr lang="fr-FR" sz="1600" baseline="30000" noProof="0">
              <a:latin typeface="Arial"/>
            </a:rPr>
            <a:t>ème</a:t>
          </a:r>
          <a:r>
            <a:rPr lang="fr-FR" sz="1600" noProof="0"/>
            <a:t> mois d’ITT</a:t>
          </a:r>
        </a:p>
        <a:p>
          <a:pPr algn="l" rtl="0"/>
          <a:r>
            <a:rPr lang="fr-FR" sz="1600" noProof="0"/>
            <a:t>&gt; </a:t>
          </a:r>
          <a:r>
            <a:rPr lang="fr-FR" sz="1400" noProof="0"/>
            <a:t>Organisation d’un contact physique (MC ou membre de l’équipe</a:t>
          </a:r>
          <a:r>
            <a:rPr lang="fr-FR" sz="1400" noProof="0">
              <a:latin typeface="Arial"/>
            </a:rPr>
            <a:t> multidisciplinaire</a:t>
          </a:r>
          <a:r>
            <a:rPr lang="fr-FR" sz="1600" noProof="0"/>
            <a:t>)</a:t>
          </a:r>
        </a:p>
      </dgm:t>
    </dgm:pt>
    <dgm:pt modelId="{ACCD3C66-08B6-41E8-81CC-B1CEE0C68268}" type="parTrans" cxnId="{6AC9291E-52AD-43DF-8743-8DD5ACDABA03}">
      <dgm:prSet/>
      <dgm:spPr/>
      <dgm:t>
        <a:bodyPr/>
        <a:lstStyle/>
        <a:p>
          <a:endParaRPr lang="fr-FR"/>
        </a:p>
      </dgm:t>
    </dgm:pt>
    <dgm:pt modelId="{1057CBD0-D3A1-45D3-ABC0-DBBFCF452E3C}" type="sibTrans" cxnId="{6AC9291E-52AD-43DF-8743-8DD5ACDABA03}">
      <dgm:prSet/>
      <dgm:spPr/>
      <dgm:t>
        <a:bodyPr/>
        <a:lstStyle/>
        <a:p>
          <a:endParaRPr lang="fr-FR"/>
        </a:p>
      </dgm:t>
    </dgm:pt>
    <dgm:pt modelId="{7676253B-0148-4C76-BA2F-01AD28233E47}">
      <dgm:prSet custT="1"/>
      <dgm:spPr/>
      <dgm:t>
        <a:bodyPr/>
        <a:lstStyle/>
        <a:p>
          <a:pPr algn="ctr"/>
          <a:r>
            <a:rPr lang="fr-FR" sz="1600" noProof="0"/>
            <a:t>Étape 5 :</a:t>
          </a:r>
        </a:p>
        <a:p>
          <a:pPr algn="l"/>
          <a:r>
            <a:rPr lang="fr-FR" sz="1800" noProof="0"/>
            <a:t>&gt; </a:t>
          </a:r>
          <a:r>
            <a:rPr lang="fr-FR" sz="1600" noProof="0"/>
            <a:t>Estimation des capacités restantes</a:t>
          </a:r>
        </a:p>
      </dgm:t>
    </dgm:pt>
    <dgm:pt modelId="{446D84FD-8F94-4A8B-A36E-22EC6CC3B12B}" type="parTrans" cxnId="{23E72D77-A038-47B9-A1D2-2EAAC46F5C15}">
      <dgm:prSet/>
      <dgm:spPr/>
      <dgm:t>
        <a:bodyPr/>
        <a:lstStyle/>
        <a:p>
          <a:endParaRPr lang="fr-FR"/>
        </a:p>
      </dgm:t>
    </dgm:pt>
    <dgm:pt modelId="{26062437-50E9-4F4F-BEE7-D571F2F484F6}" type="sibTrans" cxnId="{23E72D77-A038-47B9-A1D2-2EAAC46F5C15}">
      <dgm:prSet/>
      <dgm:spPr/>
      <dgm:t>
        <a:bodyPr/>
        <a:lstStyle/>
        <a:p>
          <a:endParaRPr lang="fr-FR"/>
        </a:p>
      </dgm:t>
    </dgm:pt>
    <dgm:pt modelId="{E590DD57-60F4-4B2D-B826-9275429DE6C6}">
      <dgm:prSet custT="1"/>
      <dgm:spPr/>
      <dgm:t>
        <a:bodyPr/>
        <a:lstStyle/>
        <a:p>
          <a:pPr algn="ctr"/>
          <a:r>
            <a:rPr lang="fr-FR" sz="1600" noProof="0"/>
            <a:t>Étape 6 :</a:t>
          </a:r>
        </a:p>
        <a:p>
          <a:pPr algn="l"/>
          <a:r>
            <a:rPr lang="fr-FR" sz="1800" noProof="0"/>
            <a:t>&gt; </a:t>
          </a:r>
          <a:r>
            <a:rPr lang="fr-FR" sz="1600" noProof="0"/>
            <a:t>Catégorisation du patient (4 possibilités)</a:t>
          </a:r>
        </a:p>
      </dgm:t>
    </dgm:pt>
    <dgm:pt modelId="{60833702-9809-4DE8-BDDE-FB42D3AB43B4}" type="parTrans" cxnId="{566A6AA9-88BA-49DA-B6DE-D7AD7B0A2A60}">
      <dgm:prSet/>
      <dgm:spPr/>
      <dgm:t>
        <a:bodyPr/>
        <a:lstStyle/>
        <a:p>
          <a:endParaRPr lang="fr-FR"/>
        </a:p>
      </dgm:t>
    </dgm:pt>
    <dgm:pt modelId="{5DAECEA3-FB0C-478B-BEF1-4D5A956D35E9}" type="sibTrans" cxnId="{566A6AA9-88BA-49DA-B6DE-D7AD7B0A2A60}">
      <dgm:prSet/>
      <dgm:spPr/>
      <dgm:t>
        <a:bodyPr/>
        <a:lstStyle/>
        <a:p>
          <a:endParaRPr lang="fr-FR"/>
        </a:p>
      </dgm:t>
    </dgm:pt>
    <dgm:pt modelId="{F8159C27-DE70-46B8-B5D4-F90FC87933A3}">
      <dgm:prSet custT="1"/>
      <dgm:spPr/>
      <dgm:t>
        <a:bodyPr/>
        <a:lstStyle/>
        <a:p>
          <a:pPr algn="ctr"/>
          <a:r>
            <a:rPr lang="fr-FR" sz="1600" noProof="0"/>
            <a:t>Étape 7 : </a:t>
          </a:r>
          <a:br>
            <a:rPr lang="fr-FR" sz="1600" noProof="0"/>
          </a:br>
          <a:r>
            <a:rPr lang="fr-FR" sz="1600" noProof="0"/>
            <a:t>7</a:t>
          </a:r>
          <a:r>
            <a:rPr lang="fr-FR" sz="1600" baseline="30000" noProof="0"/>
            <a:t>ème</a:t>
          </a:r>
          <a:r>
            <a:rPr lang="fr-FR" sz="1600" noProof="0"/>
            <a:t> mois d’ITT</a:t>
          </a:r>
        </a:p>
        <a:p>
          <a:pPr algn="l"/>
          <a:r>
            <a:rPr lang="fr-FR" sz="1600" noProof="0"/>
            <a:t>&gt; Contact physique avec MC ou collègue de l’équipe</a:t>
          </a:r>
        </a:p>
      </dgm:t>
    </dgm:pt>
    <dgm:pt modelId="{6A2BFD9F-D9ED-46EA-B781-5AEAFC17493F}" type="parTrans" cxnId="{65D3A6A5-A7C0-4749-A96D-D1228E68687A}">
      <dgm:prSet/>
      <dgm:spPr/>
      <dgm:t>
        <a:bodyPr/>
        <a:lstStyle/>
        <a:p>
          <a:endParaRPr lang="fr-FR"/>
        </a:p>
      </dgm:t>
    </dgm:pt>
    <dgm:pt modelId="{C833B475-CE81-40DA-BCCC-1B127A5EFBF0}" type="sibTrans" cxnId="{65D3A6A5-A7C0-4749-A96D-D1228E68687A}">
      <dgm:prSet/>
      <dgm:spPr/>
      <dgm:t>
        <a:bodyPr/>
        <a:lstStyle/>
        <a:p>
          <a:endParaRPr lang="fr-FR"/>
        </a:p>
      </dgm:t>
    </dgm:pt>
    <dgm:pt modelId="{D910AA3F-38A2-4D87-B116-6A948B7EB66C}">
      <dgm:prSet custT="1"/>
      <dgm:spPr/>
      <dgm:t>
        <a:bodyPr/>
        <a:lstStyle/>
        <a:p>
          <a:pPr algn="ctr"/>
          <a:br>
            <a:rPr lang="fr-FR" sz="2000" noProof="0"/>
          </a:br>
          <a:r>
            <a:rPr lang="fr-FR" sz="1600" noProof="0"/>
            <a:t>Étape 8 : </a:t>
          </a:r>
        </a:p>
        <a:p>
          <a:pPr algn="ctr"/>
          <a:r>
            <a:rPr lang="fr-FR" sz="1600" noProof="0"/>
            <a:t>11</a:t>
          </a:r>
          <a:r>
            <a:rPr lang="fr-FR" sz="1600" baseline="30000" noProof="0"/>
            <a:t>ème</a:t>
          </a:r>
          <a:r>
            <a:rPr lang="fr-FR" sz="1600" noProof="0"/>
            <a:t> mois d’ITT</a:t>
          </a:r>
        </a:p>
        <a:p>
          <a:pPr algn="l"/>
          <a:r>
            <a:rPr lang="fr-FR" sz="1400" noProof="0"/>
            <a:t>&gt; </a:t>
          </a:r>
          <a:r>
            <a:rPr lang="fr-FR" sz="1600" noProof="0"/>
            <a:t>Contact physique obligatoire</a:t>
          </a:r>
        </a:p>
        <a:p>
          <a:pPr algn="l" rtl="0"/>
          <a:r>
            <a:rPr lang="fr-FR" sz="1600" noProof="0"/>
            <a:t>&gt; </a:t>
          </a:r>
          <a:r>
            <a:rPr lang="fr-FR" sz="1600" noProof="0">
              <a:latin typeface="Arial"/>
            </a:rPr>
            <a:t>Eventuellement, préparation</a:t>
          </a:r>
          <a:r>
            <a:rPr lang="fr-FR" sz="1600" noProof="0"/>
            <a:t> d’un dossier d’invalidité</a:t>
          </a:r>
        </a:p>
        <a:p>
          <a:pPr algn="ctr"/>
          <a:endParaRPr lang="fr-FR" sz="1300" noProof="0"/>
        </a:p>
      </dgm:t>
    </dgm:pt>
    <dgm:pt modelId="{B6A225F9-C2D5-4374-BBC3-95E5D779001C}" type="parTrans" cxnId="{DF49C0A6-807B-4916-BFB7-FC65E1851004}">
      <dgm:prSet/>
      <dgm:spPr/>
      <dgm:t>
        <a:bodyPr/>
        <a:lstStyle/>
        <a:p>
          <a:endParaRPr lang="fr-FR"/>
        </a:p>
      </dgm:t>
    </dgm:pt>
    <dgm:pt modelId="{47FD1B05-615B-4122-81BC-34F85B7C2457}" type="sibTrans" cxnId="{DF49C0A6-807B-4916-BFB7-FC65E1851004}">
      <dgm:prSet/>
      <dgm:spPr/>
      <dgm:t>
        <a:bodyPr/>
        <a:lstStyle/>
        <a:p>
          <a:endParaRPr lang="fr-FR"/>
        </a:p>
      </dgm:t>
    </dgm:pt>
    <dgm:pt modelId="{9E7E8FFB-BD29-4F22-8F08-465F12F274B6}">
      <dgm:prSet custT="1"/>
      <dgm:spPr/>
      <dgm:t>
        <a:bodyPr/>
        <a:lstStyle/>
        <a:p>
          <a:r>
            <a:rPr lang="fr-FR" sz="1600" noProof="0"/>
            <a:t>Étape 9 :</a:t>
          </a:r>
        </a:p>
        <a:p>
          <a:r>
            <a:rPr lang="fr-FR" sz="1600" noProof="0"/>
            <a:t>Suivi(s) de l’ITT</a:t>
          </a:r>
        </a:p>
      </dgm:t>
    </dgm:pt>
    <dgm:pt modelId="{E1BB138C-9400-44FC-BF9A-DDEB56B1AB2A}" type="parTrans" cxnId="{9A190CD8-8336-4EC3-8406-07D4ABD32AC1}">
      <dgm:prSet/>
      <dgm:spPr/>
      <dgm:t>
        <a:bodyPr/>
        <a:lstStyle/>
        <a:p>
          <a:endParaRPr lang="fr-FR"/>
        </a:p>
      </dgm:t>
    </dgm:pt>
    <dgm:pt modelId="{66CF41A9-67CF-4738-8CBD-8890A53E1A26}" type="sibTrans" cxnId="{9A190CD8-8336-4EC3-8406-07D4ABD32AC1}">
      <dgm:prSet/>
      <dgm:spPr/>
      <dgm:t>
        <a:bodyPr/>
        <a:lstStyle/>
        <a:p>
          <a:endParaRPr lang="fr-FR"/>
        </a:p>
      </dgm:t>
    </dgm:pt>
    <dgm:pt modelId="{2CAA8402-6A47-40B2-A508-72FCB2F8F6AB}">
      <dgm:prSet phldrT="[Texte]" custT="1"/>
      <dgm:spPr/>
      <dgm:t>
        <a:bodyPr/>
        <a:lstStyle/>
        <a:p>
          <a:pPr algn="l"/>
          <a:r>
            <a:rPr lang="fr-FR" sz="1600" noProof="0"/>
            <a:t>Envoi d’un questionnaire au patient</a:t>
          </a:r>
        </a:p>
      </dgm:t>
    </dgm:pt>
    <dgm:pt modelId="{BE573D7C-196F-42D4-9691-8DB8017A11ED}" type="sibTrans" cxnId="{0AB5739C-AE6F-4E83-8621-085F8B2C13A3}">
      <dgm:prSet/>
      <dgm:spPr/>
      <dgm:t>
        <a:bodyPr/>
        <a:lstStyle/>
        <a:p>
          <a:endParaRPr lang="fr-FR"/>
        </a:p>
      </dgm:t>
    </dgm:pt>
    <dgm:pt modelId="{A4380022-E8E3-4232-8C55-0485454302C2}" type="parTrans" cxnId="{0AB5739C-AE6F-4E83-8621-085F8B2C13A3}">
      <dgm:prSet/>
      <dgm:spPr/>
      <dgm:t>
        <a:bodyPr/>
        <a:lstStyle/>
        <a:p>
          <a:endParaRPr lang="fr-FR"/>
        </a:p>
      </dgm:t>
    </dgm:pt>
    <dgm:pt modelId="{1484A15D-623B-42FC-81A6-40F936E0E559}" type="pres">
      <dgm:prSet presAssocID="{114B07E2-2F17-43A4-93B5-C54646B49C11}" presName="Name0" presStyleCnt="0">
        <dgm:presLayoutVars>
          <dgm:dir/>
          <dgm:resizeHandles val="exact"/>
        </dgm:presLayoutVars>
      </dgm:prSet>
      <dgm:spPr/>
    </dgm:pt>
    <dgm:pt modelId="{391A2671-3033-4C28-9AC5-4EF1B1540FB1}" type="pres">
      <dgm:prSet presAssocID="{3EDBAA99-E96C-42D6-9D30-241CC848C202}" presName="node" presStyleLbl="node1" presStyleIdx="0" presStyleCnt="9" custScaleX="142280" custScaleY="164819">
        <dgm:presLayoutVars>
          <dgm:bulletEnabled val="1"/>
        </dgm:presLayoutVars>
      </dgm:prSet>
      <dgm:spPr/>
    </dgm:pt>
    <dgm:pt modelId="{958D66B3-0949-4EA1-991F-8AB52D5CABFF}" type="pres">
      <dgm:prSet presAssocID="{8F3B4700-C167-47C7-99E2-B8A207C9DE06}" presName="sibTrans" presStyleLbl="sibTrans1D1" presStyleIdx="0" presStyleCnt="8"/>
      <dgm:spPr/>
    </dgm:pt>
    <dgm:pt modelId="{C2F7A188-27F8-4AC3-A928-77F8B477FDB3}" type="pres">
      <dgm:prSet presAssocID="{8F3B4700-C167-47C7-99E2-B8A207C9DE06}" presName="connectorText" presStyleLbl="sibTrans1D1" presStyleIdx="0" presStyleCnt="8"/>
      <dgm:spPr/>
    </dgm:pt>
    <dgm:pt modelId="{7F74F902-B932-49FD-AC0C-36380851C2F5}" type="pres">
      <dgm:prSet presAssocID="{B2BB9B3C-574B-4D72-8D01-6AA40C569E51}" presName="node" presStyleLbl="node1" presStyleIdx="1" presStyleCnt="9" custScaleX="113128" custScaleY="165148">
        <dgm:presLayoutVars>
          <dgm:bulletEnabled val="1"/>
        </dgm:presLayoutVars>
      </dgm:prSet>
      <dgm:spPr/>
    </dgm:pt>
    <dgm:pt modelId="{282FB445-390B-4950-9CA8-862CB5561B1A}" type="pres">
      <dgm:prSet presAssocID="{0E4595B0-8847-45E3-9253-18828ADE3E9C}" presName="sibTrans" presStyleLbl="sibTrans1D1" presStyleIdx="1" presStyleCnt="8"/>
      <dgm:spPr/>
    </dgm:pt>
    <dgm:pt modelId="{5B09A6DE-9785-4783-812A-D1E31155B445}" type="pres">
      <dgm:prSet presAssocID="{0E4595B0-8847-45E3-9253-18828ADE3E9C}" presName="connectorText" presStyleLbl="sibTrans1D1" presStyleIdx="1" presStyleCnt="8"/>
      <dgm:spPr/>
    </dgm:pt>
    <dgm:pt modelId="{A76DC985-8D9C-496E-BEFE-7422B9069447}" type="pres">
      <dgm:prSet presAssocID="{52F1DFE5-9F29-44C8-A9A2-67E2BF0E70BB}" presName="node" presStyleLbl="node1" presStyleIdx="2" presStyleCnt="9" custScaleX="129344" custScaleY="164079">
        <dgm:presLayoutVars>
          <dgm:bulletEnabled val="1"/>
        </dgm:presLayoutVars>
      </dgm:prSet>
      <dgm:spPr/>
    </dgm:pt>
    <dgm:pt modelId="{FB0BA1F8-67AB-4ED0-B3AF-76105D4FFE3F}" type="pres">
      <dgm:prSet presAssocID="{504BE374-B07B-4A7B-B7B2-EFBAAB5A34AE}" presName="sibTrans" presStyleLbl="sibTrans1D1" presStyleIdx="2" presStyleCnt="8"/>
      <dgm:spPr/>
    </dgm:pt>
    <dgm:pt modelId="{14EC8A7A-29F2-44A9-A902-E645B0B1F2C3}" type="pres">
      <dgm:prSet presAssocID="{504BE374-B07B-4A7B-B7B2-EFBAAB5A34AE}" presName="connectorText" presStyleLbl="sibTrans1D1" presStyleIdx="2" presStyleCnt="8"/>
      <dgm:spPr/>
    </dgm:pt>
    <dgm:pt modelId="{89DABE63-F011-409F-8E09-5BCD3D81C0DC}" type="pres">
      <dgm:prSet presAssocID="{1E5468A4-F43B-4B4B-9AB5-6979BCFA3324}" presName="node" presStyleLbl="node1" presStyleIdx="3" presStyleCnt="9" custScaleX="109603" custScaleY="181433">
        <dgm:presLayoutVars>
          <dgm:bulletEnabled val="1"/>
        </dgm:presLayoutVars>
      </dgm:prSet>
      <dgm:spPr/>
    </dgm:pt>
    <dgm:pt modelId="{0D18B6FB-CF06-4794-96EB-3B2855729DCC}" type="pres">
      <dgm:prSet presAssocID="{1057CBD0-D3A1-45D3-ABC0-DBBFCF452E3C}" presName="sibTrans" presStyleLbl="sibTrans1D1" presStyleIdx="3" presStyleCnt="8"/>
      <dgm:spPr/>
    </dgm:pt>
    <dgm:pt modelId="{9A63B778-B98F-43DD-9770-BC5C802F2FAC}" type="pres">
      <dgm:prSet presAssocID="{1057CBD0-D3A1-45D3-ABC0-DBBFCF452E3C}" presName="connectorText" presStyleLbl="sibTrans1D1" presStyleIdx="3" presStyleCnt="8"/>
      <dgm:spPr/>
    </dgm:pt>
    <dgm:pt modelId="{BBC4F80B-FE35-41E6-86B8-22B16A0948F2}" type="pres">
      <dgm:prSet presAssocID="{7676253B-0148-4C76-BA2F-01AD28233E47}" presName="node" presStyleLbl="node1" presStyleIdx="4" presStyleCnt="9" custScaleX="95060" custScaleY="143375">
        <dgm:presLayoutVars>
          <dgm:bulletEnabled val="1"/>
        </dgm:presLayoutVars>
      </dgm:prSet>
      <dgm:spPr/>
    </dgm:pt>
    <dgm:pt modelId="{4E3BA7E6-D236-4E1B-9A83-A0848C9AADC2}" type="pres">
      <dgm:prSet presAssocID="{26062437-50E9-4F4F-BEE7-D571F2F484F6}" presName="sibTrans" presStyleLbl="sibTrans1D1" presStyleIdx="4" presStyleCnt="8"/>
      <dgm:spPr/>
    </dgm:pt>
    <dgm:pt modelId="{2302596F-2A54-48F1-ACB2-26E7CD886307}" type="pres">
      <dgm:prSet presAssocID="{26062437-50E9-4F4F-BEE7-D571F2F484F6}" presName="connectorText" presStyleLbl="sibTrans1D1" presStyleIdx="4" presStyleCnt="8"/>
      <dgm:spPr/>
    </dgm:pt>
    <dgm:pt modelId="{46C09771-AE20-4247-953B-1125EE62F508}" type="pres">
      <dgm:prSet presAssocID="{E590DD57-60F4-4B2D-B826-9275429DE6C6}" presName="node" presStyleLbl="node1" presStyleIdx="5" presStyleCnt="9" custScaleX="100384" custScaleY="141496">
        <dgm:presLayoutVars>
          <dgm:bulletEnabled val="1"/>
        </dgm:presLayoutVars>
      </dgm:prSet>
      <dgm:spPr/>
    </dgm:pt>
    <dgm:pt modelId="{A5BDFD19-1D48-4E04-8B01-CCA689C38CF4}" type="pres">
      <dgm:prSet presAssocID="{5DAECEA3-FB0C-478B-BEF1-4D5A956D35E9}" presName="sibTrans" presStyleLbl="sibTrans1D1" presStyleIdx="5" presStyleCnt="8"/>
      <dgm:spPr/>
    </dgm:pt>
    <dgm:pt modelId="{8A19F5AA-AB1D-4BA3-95A9-33732C642A0A}" type="pres">
      <dgm:prSet presAssocID="{5DAECEA3-FB0C-478B-BEF1-4D5A956D35E9}" presName="connectorText" presStyleLbl="sibTrans1D1" presStyleIdx="5" presStyleCnt="8"/>
      <dgm:spPr/>
    </dgm:pt>
    <dgm:pt modelId="{F3B3AFCA-093E-483B-8EFD-152A9E280B44}" type="pres">
      <dgm:prSet presAssocID="{F8159C27-DE70-46B8-B5D4-F90FC87933A3}" presName="node" presStyleLbl="node1" presStyleIdx="6" presStyleCnt="9" custScaleX="110275" custScaleY="149009">
        <dgm:presLayoutVars>
          <dgm:bulletEnabled val="1"/>
        </dgm:presLayoutVars>
      </dgm:prSet>
      <dgm:spPr/>
    </dgm:pt>
    <dgm:pt modelId="{00D5B9C8-1F84-4478-B2E1-2A4D0F7D3DDD}" type="pres">
      <dgm:prSet presAssocID="{C833B475-CE81-40DA-BCCC-1B127A5EFBF0}" presName="sibTrans" presStyleLbl="sibTrans1D1" presStyleIdx="6" presStyleCnt="8"/>
      <dgm:spPr/>
    </dgm:pt>
    <dgm:pt modelId="{EECC4DCA-E8D1-473F-A057-FA697BA9E9A6}" type="pres">
      <dgm:prSet presAssocID="{C833B475-CE81-40DA-BCCC-1B127A5EFBF0}" presName="connectorText" presStyleLbl="sibTrans1D1" presStyleIdx="6" presStyleCnt="8"/>
      <dgm:spPr/>
    </dgm:pt>
    <dgm:pt modelId="{85A1F0DC-02A7-4681-84E4-CFAEBB1D6D99}" type="pres">
      <dgm:prSet presAssocID="{D910AA3F-38A2-4D87-B116-6A948B7EB66C}" presName="node" presStyleLbl="node1" presStyleIdx="7" presStyleCnt="9" custScaleX="150545" custScaleY="185411">
        <dgm:presLayoutVars>
          <dgm:bulletEnabled val="1"/>
        </dgm:presLayoutVars>
      </dgm:prSet>
      <dgm:spPr/>
    </dgm:pt>
    <dgm:pt modelId="{9573DE08-0084-4598-882F-89FE3C3645B9}" type="pres">
      <dgm:prSet presAssocID="{47FD1B05-615B-4122-81BC-34F85B7C2457}" presName="sibTrans" presStyleLbl="sibTrans1D1" presStyleIdx="7" presStyleCnt="8"/>
      <dgm:spPr>
        <a:prstGeom prst="rightArrow">
          <a:avLst/>
        </a:prstGeom>
      </dgm:spPr>
    </dgm:pt>
    <dgm:pt modelId="{BCAE4C9E-0175-40E7-B79F-6695BB037463}" type="pres">
      <dgm:prSet presAssocID="{47FD1B05-615B-4122-81BC-34F85B7C2457}" presName="connectorText" presStyleLbl="sibTrans1D1" presStyleIdx="7" presStyleCnt="8"/>
      <dgm:spPr/>
    </dgm:pt>
    <dgm:pt modelId="{4BAC1E07-1134-408D-907F-6745C988EB4D}" type="pres">
      <dgm:prSet presAssocID="{9E7E8FFB-BD29-4F22-8F08-465F12F274B6}" presName="node" presStyleLbl="node1" presStyleIdx="8" presStyleCnt="9" custScaleX="105481" custScaleY="105771" custLinFactNeighborX="-2254" custLinFactNeighborY="-7579">
        <dgm:presLayoutVars>
          <dgm:bulletEnabled val="1"/>
        </dgm:presLayoutVars>
      </dgm:prSet>
      <dgm:spPr/>
    </dgm:pt>
  </dgm:ptLst>
  <dgm:cxnLst>
    <dgm:cxn modelId="{6AC9291E-52AD-43DF-8743-8DD5ACDABA03}" srcId="{114B07E2-2F17-43A4-93B5-C54646B49C11}" destId="{1E5468A4-F43B-4B4B-9AB5-6979BCFA3324}" srcOrd="3" destOrd="0" parTransId="{ACCD3C66-08B6-41E8-81CC-B1CEE0C68268}" sibTransId="{1057CBD0-D3A1-45D3-ABC0-DBBFCF452E3C}"/>
    <dgm:cxn modelId="{7F4B4D1F-9ACA-4665-B332-18154D47F4A2}" type="presOf" srcId="{9E7E8FFB-BD29-4F22-8F08-465F12F274B6}" destId="{4BAC1E07-1134-408D-907F-6745C988EB4D}" srcOrd="0" destOrd="0" presId="urn:microsoft.com/office/officeart/2005/8/layout/bProcess3"/>
    <dgm:cxn modelId="{7B34622E-2EBD-4B7B-89DE-94DCAEA35D63}" type="presOf" srcId="{0E4595B0-8847-45E3-9253-18828ADE3E9C}" destId="{282FB445-390B-4950-9CA8-862CB5561B1A}" srcOrd="0" destOrd="0" presId="urn:microsoft.com/office/officeart/2005/8/layout/bProcess3"/>
    <dgm:cxn modelId="{90C11032-217E-412C-89D3-0A07AE964100}" type="presOf" srcId="{8F3B4700-C167-47C7-99E2-B8A207C9DE06}" destId="{958D66B3-0949-4EA1-991F-8AB52D5CABFF}" srcOrd="0" destOrd="0" presId="urn:microsoft.com/office/officeart/2005/8/layout/bProcess3"/>
    <dgm:cxn modelId="{EE465133-8FE1-4D99-90EB-8D8C0A485AC2}" type="presOf" srcId="{5DAECEA3-FB0C-478B-BEF1-4D5A956D35E9}" destId="{A5BDFD19-1D48-4E04-8B01-CCA689C38CF4}" srcOrd="0" destOrd="0" presId="urn:microsoft.com/office/officeart/2005/8/layout/bProcess3"/>
    <dgm:cxn modelId="{34E28C33-5090-4678-B538-E6C7A039FD86}" srcId="{3EDBAA99-E96C-42D6-9D30-241CC848C202}" destId="{915AB526-664C-4891-8BB4-B4A634502116}" srcOrd="0" destOrd="0" parTransId="{BD32E8AA-8AE3-47F5-BD09-E9F1845DCECB}" sibTransId="{5F8E9D19-27BE-4346-BBE0-918FB0814D03}"/>
    <dgm:cxn modelId="{71DD1B37-F16A-4499-9ADC-2E6FDF2CAF78}" type="presOf" srcId="{5DAECEA3-FB0C-478B-BEF1-4D5A956D35E9}" destId="{8A19F5AA-AB1D-4BA3-95A9-33732C642A0A}" srcOrd="1" destOrd="0" presId="urn:microsoft.com/office/officeart/2005/8/layout/bProcess3"/>
    <dgm:cxn modelId="{651D0A66-A21C-4784-B592-851110623202}" type="presOf" srcId="{D910AA3F-38A2-4D87-B116-6A948B7EB66C}" destId="{85A1F0DC-02A7-4681-84E4-CFAEBB1D6D99}" srcOrd="0" destOrd="0" presId="urn:microsoft.com/office/officeart/2005/8/layout/bProcess3"/>
    <dgm:cxn modelId="{6F725367-EC06-41F1-9774-F493ED188192}" type="presOf" srcId="{26062437-50E9-4F4F-BEE7-D571F2F484F6}" destId="{2302596F-2A54-48F1-ACB2-26E7CD886307}" srcOrd="1" destOrd="0" presId="urn:microsoft.com/office/officeart/2005/8/layout/bProcess3"/>
    <dgm:cxn modelId="{9428814A-2675-4AB1-8C2B-D79360033EAE}" type="presOf" srcId="{114B07E2-2F17-43A4-93B5-C54646B49C11}" destId="{1484A15D-623B-42FC-81A6-40F936E0E559}" srcOrd="0" destOrd="0" presId="urn:microsoft.com/office/officeart/2005/8/layout/bProcess3"/>
    <dgm:cxn modelId="{4199FD4D-0495-4C75-BA97-5B6A2A66A940}" type="presOf" srcId="{B2BB9B3C-574B-4D72-8D01-6AA40C569E51}" destId="{7F74F902-B932-49FD-AC0C-36380851C2F5}" srcOrd="0" destOrd="0" presId="urn:microsoft.com/office/officeart/2005/8/layout/bProcess3"/>
    <dgm:cxn modelId="{AD079353-1E73-42AA-B82A-A358FB7BBE34}" type="presOf" srcId="{7676253B-0148-4C76-BA2F-01AD28233E47}" destId="{BBC4F80B-FE35-41E6-86B8-22B16A0948F2}" srcOrd="0" destOrd="0" presId="urn:microsoft.com/office/officeart/2005/8/layout/bProcess3"/>
    <dgm:cxn modelId="{070F5374-9596-4B39-A226-6A3EE774D6F7}" type="presOf" srcId="{1057CBD0-D3A1-45D3-ABC0-DBBFCF452E3C}" destId="{9A63B778-B98F-43DD-9770-BC5C802F2FAC}" srcOrd="1" destOrd="0" presId="urn:microsoft.com/office/officeart/2005/8/layout/bProcess3"/>
    <dgm:cxn modelId="{23E72D77-A038-47B9-A1D2-2EAAC46F5C15}" srcId="{114B07E2-2F17-43A4-93B5-C54646B49C11}" destId="{7676253B-0148-4C76-BA2F-01AD28233E47}" srcOrd="4" destOrd="0" parTransId="{446D84FD-8F94-4A8B-A36E-22EC6CC3B12B}" sibTransId="{26062437-50E9-4F4F-BEE7-D571F2F484F6}"/>
    <dgm:cxn modelId="{0EC5FF81-639E-455D-A7ED-3461DFDAC268}" type="presOf" srcId="{47FD1B05-615B-4122-81BC-34F85B7C2457}" destId="{BCAE4C9E-0175-40E7-B79F-6695BB037463}" srcOrd="1" destOrd="0" presId="urn:microsoft.com/office/officeart/2005/8/layout/bProcess3"/>
    <dgm:cxn modelId="{DF1CFA83-8BAE-4DE1-B0E9-6BACAA77545B}" type="presOf" srcId="{0E4595B0-8847-45E3-9253-18828ADE3E9C}" destId="{5B09A6DE-9785-4783-812A-D1E31155B445}" srcOrd="1" destOrd="0" presId="urn:microsoft.com/office/officeart/2005/8/layout/bProcess3"/>
    <dgm:cxn modelId="{9CDE2399-F682-4DD1-B230-8A47933B06F2}" srcId="{114B07E2-2F17-43A4-93B5-C54646B49C11}" destId="{3EDBAA99-E96C-42D6-9D30-241CC848C202}" srcOrd="0" destOrd="0" parTransId="{65DF00F1-B696-485D-85DB-AA62DBBA6D2D}" sibTransId="{8F3B4700-C167-47C7-99E2-B8A207C9DE06}"/>
    <dgm:cxn modelId="{2F98F49A-97AD-4190-808B-900C8DBFCE0C}" type="presOf" srcId="{F8159C27-DE70-46B8-B5D4-F90FC87933A3}" destId="{F3B3AFCA-093E-483B-8EFD-152A9E280B44}" srcOrd="0" destOrd="0" presId="urn:microsoft.com/office/officeart/2005/8/layout/bProcess3"/>
    <dgm:cxn modelId="{0AB5739C-AE6F-4E83-8621-085F8B2C13A3}" srcId="{B2BB9B3C-574B-4D72-8D01-6AA40C569E51}" destId="{2CAA8402-6A47-40B2-A508-72FCB2F8F6AB}" srcOrd="0" destOrd="0" parTransId="{A4380022-E8E3-4232-8C55-0485454302C2}" sibTransId="{BE573D7C-196F-42D4-9691-8DB8017A11ED}"/>
    <dgm:cxn modelId="{AF9BAAA4-FE71-4F54-BDE9-16D33B6A320D}" type="presOf" srcId="{504BE374-B07B-4A7B-B7B2-EFBAAB5A34AE}" destId="{14EC8A7A-29F2-44A9-A902-E645B0B1F2C3}" srcOrd="1" destOrd="0" presId="urn:microsoft.com/office/officeart/2005/8/layout/bProcess3"/>
    <dgm:cxn modelId="{65D3A6A5-A7C0-4749-A96D-D1228E68687A}" srcId="{114B07E2-2F17-43A4-93B5-C54646B49C11}" destId="{F8159C27-DE70-46B8-B5D4-F90FC87933A3}" srcOrd="6" destOrd="0" parTransId="{6A2BFD9F-D9ED-46EA-B781-5AEAFC17493F}" sibTransId="{C833B475-CE81-40DA-BCCC-1B127A5EFBF0}"/>
    <dgm:cxn modelId="{DBEF80A6-A57D-467E-AABD-45C5B90B3CDC}" srcId="{52F1DFE5-9F29-44C8-A9A2-67E2BF0E70BB}" destId="{24C2B25F-E4C4-4808-850B-AD4C2C07EEB3}" srcOrd="0" destOrd="0" parTransId="{949A6BF2-5516-4CDF-8F95-85A2252F3DAF}" sibTransId="{82AF95EF-921C-4051-87D1-EACF41D356B5}"/>
    <dgm:cxn modelId="{DF49C0A6-807B-4916-BFB7-FC65E1851004}" srcId="{114B07E2-2F17-43A4-93B5-C54646B49C11}" destId="{D910AA3F-38A2-4D87-B116-6A948B7EB66C}" srcOrd="7" destOrd="0" parTransId="{B6A225F9-C2D5-4374-BBC3-95E5D779001C}" sibTransId="{47FD1B05-615B-4122-81BC-34F85B7C2457}"/>
    <dgm:cxn modelId="{AD067CA7-B2FA-4719-993A-43AD1566178D}" type="presOf" srcId="{26062437-50E9-4F4F-BEE7-D571F2F484F6}" destId="{4E3BA7E6-D236-4E1B-9A83-A0848C9AADC2}" srcOrd="0" destOrd="0" presId="urn:microsoft.com/office/officeart/2005/8/layout/bProcess3"/>
    <dgm:cxn modelId="{566A6AA9-88BA-49DA-B6DE-D7AD7B0A2A60}" srcId="{114B07E2-2F17-43A4-93B5-C54646B49C11}" destId="{E590DD57-60F4-4B2D-B826-9275429DE6C6}" srcOrd="5" destOrd="0" parTransId="{60833702-9809-4DE8-BDDE-FB42D3AB43B4}" sibTransId="{5DAECEA3-FB0C-478B-BEF1-4D5A956D35E9}"/>
    <dgm:cxn modelId="{5DBC87B4-274E-4E04-8A4A-6E4714E1CF96}" type="presOf" srcId="{E590DD57-60F4-4B2D-B826-9275429DE6C6}" destId="{46C09771-AE20-4247-953B-1125EE62F508}" srcOrd="0" destOrd="0" presId="urn:microsoft.com/office/officeart/2005/8/layout/bProcess3"/>
    <dgm:cxn modelId="{3C23EABB-45CC-4BA8-8828-D408E493889D}" type="presOf" srcId="{47FD1B05-615B-4122-81BC-34F85B7C2457}" destId="{9573DE08-0084-4598-882F-89FE3C3645B9}" srcOrd="0" destOrd="0" presId="urn:microsoft.com/office/officeart/2005/8/layout/bProcess3"/>
    <dgm:cxn modelId="{8C338BBE-56A9-47D4-9323-2B1D55E75EE0}" type="presOf" srcId="{2CAA8402-6A47-40B2-A508-72FCB2F8F6AB}" destId="{7F74F902-B932-49FD-AC0C-36380851C2F5}" srcOrd="0" destOrd="1" presId="urn:microsoft.com/office/officeart/2005/8/layout/bProcess3"/>
    <dgm:cxn modelId="{ADF63DC8-AE35-470D-A350-37EFC2FE542C}" type="presOf" srcId="{24C2B25F-E4C4-4808-850B-AD4C2C07EEB3}" destId="{A76DC985-8D9C-496E-BEFE-7422B9069447}" srcOrd="0" destOrd="1" presId="urn:microsoft.com/office/officeart/2005/8/layout/bProcess3"/>
    <dgm:cxn modelId="{CFCAACC9-C4E9-4BE2-87E9-EA34B6504D5F}" type="presOf" srcId="{504BE374-B07B-4A7B-B7B2-EFBAAB5A34AE}" destId="{FB0BA1F8-67AB-4ED0-B3AF-76105D4FFE3F}" srcOrd="0" destOrd="0" presId="urn:microsoft.com/office/officeart/2005/8/layout/bProcess3"/>
    <dgm:cxn modelId="{B3266DCB-9DF7-4A48-86E4-585DCCB85D9C}" type="presOf" srcId="{915AB526-664C-4891-8BB4-B4A634502116}" destId="{391A2671-3033-4C28-9AC5-4EF1B1540FB1}" srcOrd="0" destOrd="1" presId="urn:microsoft.com/office/officeart/2005/8/layout/bProcess3"/>
    <dgm:cxn modelId="{998776CB-2771-4C5D-8CFA-F96A9AD74E20}" srcId="{114B07E2-2F17-43A4-93B5-C54646B49C11}" destId="{52F1DFE5-9F29-44C8-A9A2-67E2BF0E70BB}" srcOrd="2" destOrd="0" parTransId="{CF957700-8B4A-45F2-B963-646815901977}" sibTransId="{504BE374-B07B-4A7B-B7B2-EFBAAB5A34AE}"/>
    <dgm:cxn modelId="{C05AB0D1-91F2-4E5F-B174-916C38E38CE4}" type="presOf" srcId="{1057CBD0-D3A1-45D3-ABC0-DBBFCF452E3C}" destId="{0D18B6FB-CF06-4794-96EB-3B2855729DCC}" srcOrd="0" destOrd="0" presId="urn:microsoft.com/office/officeart/2005/8/layout/bProcess3"/>
    <dgm:cxn modelId="{C1B97AD5-C8C4-42F0-BEFE-8D99AACA941D}" type="presOf" srcId="{C833B475-CE81-40DA-BCCC-1B127A5EFBF0}" destId="{00D5B9C8-1F84-4478-B2E1-2A4D0F7D3DDD}" srcOrd="0" destOrd="0" presId="urn:microsoft.com/office/officeart/2005/8/layout/bProcess3"/>
    <dgm:cxn modelId="{9A190CD8-8336-4EC3-8406-07D4ABD32AC1}" srcId="{114B07E2-2F17-43A4-93B5-C54646B49C11}" destId="{9E7E8FFB-BD29-4F22-8F08-465F12F274B6}" srcOrd="8" destOrd="0" parTransId="{E1BB138C-9400-44FC-BF9A-DDEB56B1AB2A}" sibTransId="{66CF41A9-67CF-4738-8CBD-8890A53E1A26}"/>
    <dgm:cxn modelId="{EF2473E0-3A10-4173-882F-1FF45D3A5B87}" type="presOf" srcId="{8F3B4700-C167-47C7-99E2-B8A207C9DE06}" destId="{C2F7A188-27F8-4AC3-A928-77F8B477FDB3}" srcOrd="1" destOrd="0" presId="urn:microsoft.com/office/officeart/2005/8/layout/bProcess3"/>
    <dgm:cxn modelId="{B10392E5-B6D1-4A62-9A29-BAA34F657133}" type="presOf" srcId="{52F1DFE5-9F29-44C8-A9A2-67E2BF0E70BB}" destId="{A76DC985-8D9C-496E-BEFE-7422B9069447}" srcOrd="0" destOrd="0" presId="urn:microsoft.com/office/officeart/2005/8/layout/bProcess3"/>
    <dgm:cxn modelId="{C27CDCE7-6B50-4FC5-8534-670B92C0706D}" srcId="{114B07E2-2F17-43A4-93B5-C54646B49C11}" destId="{B2BB9B3C-574B-4D72-8D01-6AA40C569E51}" srcOrd="1" destOrd="0" parTransId="{36CDF1C2-412D-42FF-8D25-D632675B339C}" sibTransId="{0E4595B0-8847-45E3-9253-18828ADE3E9C}"/>
    <dgm:cxn modelId="{75FAC7E8-C1A4-43A1-8588-3631D6A85EFD}" type="presOf" srcId="{C833B475-CE81-40DA-BCCC-1B127A5EFBF0}" destId="{EECC4DCA-E8D1-473F-A057-FA697BA9E9A6}" srcOrd="1" destOrd="0" presId="urn:microsoft.com/office/officeart/2005/8/layout/bProcess3"/>
    <dgm:cxn modelId="{C319F6EB-7D46-4ED1-9ABB-2B49B036FA4C}" type="presOf" srcId="{3EDBAA99-E96C-42D6-9D30-241CC848C202}" destId="{391A2671-3033-4C28-9AC5-4EF1B1540FB1}" srcOrd="0" destOrd="0" presId="urn:microsoft.com/office/officeart/2005/8/layout/bProcess3"/>
    <dgm:cxn modelId="{92DF2FF8-9294-4FFA-9BF6-AE3F6031A706}" type="presOf" srcId="{1E5468A4-F43B-4B4B-9AB5-6979BCFA3324}" destId="{89DABE63-F011-409F-8E09-5BCD3D81C0DC}" srcOrd="0" destOrd="0" presId="urn:microsoft.com/office/officeart/2005/8/layout/bProcess3"/>
    <dgm:cxn modelId="{AA1EE949-342D-42F8-AC29-A6F665293D2C}" type="presParOf" srcId="{1484A15D-623B-42FC-81A6-40F936E0E559}" destId="{391A2671-3033-4C28-9AC5-4EF1B1540FB1}" srcOrd="0" destOrd="0" presId="urn:microsoft.com/office/officeart/2005/8/layout/bProcess3"/>
    <dgm:cxn modelId="{D03C9FE1-C147-44D8-9FF2-735D01C2069B}" type="presParOf" srcId="{1484A15D-623B-42FC-81A6-40F936E0E559}" destId="{958D66B3-0949-4EA1-991F-8AB52D5CABFF}" srcOrd="1" destOrd="0" presId="urn:microsoft.com/office/officeart/2005/8/layout/bProcess3"/>
    <dgm:cxn modelId="{8ACF72AE-5C94-4EFE-8073-0A163B31BB30}" type="presParOf" srcId="{958D66B3-0949-4EA1-991F-8AB52D5CABFF}" destId="{C2F7A188-27F8-4AC3-A928-77F8B477FDB3}" srcOrd="0" destOrd="0" presId="urn:microsoft.com/office/officeart/2005/8/layout/bProcess3"/>
    <dgm:cxn modelId="{48A88687-2BCC-4DEB-8223-FB0F06B3028C}" type="presParOf" srcId="{1484A15D-623B-42FC-81A6-40F936E0E559}" destId="{7F74F902-B932-49FD-AC0C-36380851C2F5}" srcOrd="2" destOrd="0" presId="urn:microsoft.com/office/officeart/2005/8/layout/bProcess3"/>
    <dgm:cxn modelId="{E31E2261-F315-45BE-BF53-234590E44DA6}" type="presParOf" srcId="{1484A15D-623B-42FC-81A6-40F936E0E559}" destId="{282FB445-390B-4950-9CA8-862CB5561B1A}" srcOrd="3" destOrd="0" presId="urn:microsoft.com/office/officeart/2005/8/layout/bProcess3"/>
    <dgm:cxn modelId="{83EE1648-292C-4109-ABB6-C48578FE7814}" type="presParOf" srcId="{282FB445-390B-4950-9CA8-862CB5561B1A}" destId="{5B09A6DE-9785-4783-812A-D1E31155B445}" srcOrd="0" destOrd="0" presId="urn:microsoft.com/office/officeart/2005/8/layout/bProcess3"/>
    <dgm:cxn modelId="{CE355961-B5F9-4107-9A1A-E1C2238D8A46}" type="presParOf" srcId="{1484A15D-623B-42FC-81A6-40F936E0E559}" destId="{A76DC985-8D9C-496E-BEFE-7422B9069447}" srcOrd="4" destOrd="0" presId="urn:microsoft.com/office/officeart/2005/8/layout/bProcess3"/>
    <dgm:cxn modelId="{2EB957E6-379B-4528-A1C7-615A196A8FF1}" type="presParOf" srcId="{1484A15D-623B-42FC-81A6-40F936E0E559}" destId="{FB0BA1F8-67AB-4ED0-B3AF-76105D4FFE3F}" srcOrd="5" destOrd="0" presId="urn:microsoft.com/office/officeart/2005/8/layout/bProcess3"/>
    <dgm:cxn modelId="{424987CD-E5A8-4DB4-A0C2-8B876D1BE5A2}" type="presParOf" srcId="{FB0BA1F8-67AB-4ED0-B3AF-76105D4FFE3F}" destId="{14EC8A7A-29F2-44A9-A902-E645B0B1F2C3}" srcOrd="0" destOrd="0" presId="urn:microsoft.com/office/officeart/2005/8/layout/bProcess3"/>
    <dgm:cxn modelId="{76B858E7-14EF-449D-8A5A-E2CA3363BB8C}" type="presParOf" srcId="{1484A15D-623B-42FC-81A6-40F936E0E559}" destId="{89DABE63-F011-409F-8E09-5BCD3D81C0DC}" srcOrd="6" destOrd="0" presId="urn:microsoft.com/office/officeart/2005/8/layout/bProcess3"/>
    <dgm:cxn modelId="{3F619A29-4FAB-4CC0-A716-DC5D0D027C47}" type="presParOf" srcId="{1484A15D-623B-42FC-81A6-40F936E0E559}" destId="{0D18B6FB-CF06-4794-96EB-3B2855729DCC}" srcOrd="7" destOrd="0" presId="urn:microsoft.com/office/officeart/2005/8/layout/bProcess3"/>
    <dgm:cxn modelId="{5608C559-10CE-40C8-AA64-FFB5FBFF3875}" type="presParOf" srcId="{0D18B6FB-CF06-4794-96EB-3B2855729DCC}" destId="{9A63B778-B98F-43DD-9770-BC5C802F2FAC}" srcOrd="0" destOrd="0" presId="urn:microsoft.com/office/officeart/2005/8/layout/bProcess3"/>
    <dgm:cxn modelId="{55FAF188-1913-449C-A04B-87A77F51A1F9}" type="presParOf" srcId="{1484A15D-623B-42FC-81A6-40F936E0E559}" destId="{BBC4F80B-FE35-41E6-86B8-22B16A0948F2}" srcOrd="8" destOrd="0" presId="urn:microsoft.com/office/officeart/2005/8/layout/bProcess3"/>
    <dgm:cxn modelId="{1BDC0FCC-32A9-4309-9582-8F94F4344329}" type="presParOf" srcId="{1484A15D-623B-42FC-81A6-40F936E0E559}" destId="{4E3BA7E6-D236-4E1B-9A83-A0848C9AADC2}" srcOrd="9" destOrd="0" presId="urn:microsoft.com/office/officeart/2005/8/layout/bProcess3"/>
    <dgm:cxn modelId="{777C34CD-B156-4AFC-8B28-4B95A6C7712F}" type="presParOf" srcId="{4E3BA7E6-D236-4E1B-9A83-A0848C9AADC2}" destId="{2302596F-2A54-48F1-ACB2-26E7CD886307}" srcOrd="0" destOrd="0" presId="urn:microsoft.com/office/officeart/2005/8/layout/bProcess3"/>
    <dgm:cxn modelId="{13282FA7-C66B-459F-A6F2-881CEFDECD62}" type="presParOf" srcId="{1484A15D-623B-42FC-81A6-40F936E0E559}" destId="{46C09771-AE20-4247-953B-1125EE62F508}" srcOrd="10" destOrd="0" presId="urn:microsoft.com/office/officeart/2005/8/layout/bProcess3"/>
    <dgm:cxn modelId="{4F81FAEF-DAB2-4055-A7FB-ADC129E96D61}" type="presParOf" srcId="{1484A15D-623B-42FC-81A6-40F936E0E559}" destId="{A5BDFD19-1D48-4E04-8B01-CCA689C38CF4}" srcOrd="11" destOrd="0" presId="urn:microsoft.com/office/officeart/2005/8/layout/bProcess3"/>
    <dgm:cxn modelId="{636E7F8C-C111-4708-BBB7-FB2F3EE7D73F}" type="presParOf" srcId="{A5BDFD19-1D48-4E04-8B01-CCA689C38CF4}" destId="{8A19F5AA-AB1D-4BA3-95A9-33732C642A0A}" srcOrd="0" destOrd="0" presId="urn:microsoft.com/office/officeart/2005/8/layout/bProcess3"/>
    <dgm:cxn modelId="{3750EACF-4A8D-4147-B140-BAC410EE8974}" type="presParOf" srcId="{1484A15D-623B-42FC-81A6-40F936E0E559}" destId="{F3B3AFCA-093E-483B-8EFD-152A9E280B44}" srcOrd="12" destOrd="0" presId="urn:microsoft.com/office/officeart/2005/8/layout/bProcess3"/>
    <dgm:cxn modelId="{163F0FCC-2371-4225-91A1-39E94FEEAE5E}" type="presParOf" srcId="{1484A15D-623B-42FC-81A6-40F936E0E559}" destId="{00D5B9C8-1F84-4478-B2E1-2A4D0F7D3DDD}" srcOrd="13" destOrd="0" presId="urn:microsoft.com/office/officeart/2005/8/layout/bProcess3"/>
    <dgm:cxn modelId="{BF985D13-AE62-4EE0-89A9-E4AED6D898C6}" type="presParOf" srcId="{00D5B9C8-1F84-4478-B2E1-2A4D0F7D3DDD}" destId="{EECC4DCA-E8D1-473F-A057-FA697BA9E9A6}" srcOrd="0" destOrd="0" presId="urn:microsoft.com/office/officeart/2005/8/layout/bProcess3"/>
    <dgm:cxn modelId="{8B935760-6DC8-4318-85E3-B8A67D63EE83}" type="presParOf" srcId="{1484A15D-623B-42FC-81A6-40F936E0E559}" destId="{85A1F0DC-02A7-4681-84E4-CFAEBB1D6D99}" srcOrd="14" destOrd="0" presId="urn:microsoft.com/office/officeart/2005/8/layout/bProcess3"/>
    <dgm:cxn modelId="{A05A2ECB-EDED-44D6-A465-F7AACEE2C049}" type="presParOf" srcId="{1484A15D-623B-42FC-81A6-40F936E0E559}" destId="{9573DE08-0084-4598-882F-89FE3C3645B9}" srcOrd="15" destOrd="0" presId="urn:microsoft.com/office/officeart/2005/8/layout/bProcess3"/>
    <dgm:cxn modelId="{2CAE1E5A-6096-4B2F-84C8-FF230D2B8442}" type="presParOf" srcId="{9573DE08-0084-4598-882F-89FE3C3645B9}" destId="{BCAE4C9E-0175-40E7-B79F-6695BB037463}" srcOrd="0" destOrd="0" presId="urn:microsoft.com/office/officeart/2005/8/layout/bProcess3"/>
    <dgm:cxn modelId="{2830E6F3-3577-48D7-8923-F8DE7095C0AA}" type="presParOf" srcId="{1484A15D-623B-42FC-81A6-40F936E0E559}" destId="{4BAC1E07-1134-408D-907F-6745C988EB4D}" srcOrd="1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8E70F75-5FB7-44E1-B7D0-918FD9A2679E}" type="doc">
      <dgm:prSet loTypeId="urn:microsoft.com/office/officeart/2005/8/layout/hList7" loCatId="picture" qsTypeId="urn:microsoft.com/office/officeart/2005/8/quickstyle/simple1" qsCatId="simple" csTypeId="urn:microsoft.com/office/officeart/2005/8/colors/accent1_2" csCatId="accent1" phldr="1"/>
      <dgm:spPr/>
      <dgm:t>
        <a:bodyPr/>
        <a:lstStyle/>
        <a:p>
          <a:endParaRPr lang="fr-FR"/>
        </a:p>
      </dgm:t>
    </dgm:pt>
    <dgm:pt modelId="{AF04739C-66DA-423B-9FED-648ABFF04AB3}">
      <dgm:prSet phldrT="[Texte]" custT="1"/>
      <dgm:spPr/>
      <dgm:t>
        <a:bodyPr/>
        <a:lstStyle/>
        <a:p>
          <a:r>
            <a:rPr lang="fr-FR" sz="1900" noProof="0"/>
            <a:t>PSYCHOLOGUE</a:t>
          </a:r>
        </a:p>
        <a:p>
          <a:r>
            <a:rPr lang="fr-FR" sz="1400" i="1" noProof="0"/>
            <a:t>+ autres professionnels de santé</a:t>
          </a:r>
        </a:p>
      </dgm:t>
    </dgm:pt>
    <dgm:pt modelId="{9C855B86-842B-428B-8A4F-35234885CECA}" type="parTrans" cxnId="{35AECE9A-E23A-4AB8-BEE7-E513129654CD}">
      <dgm:prSet/>
      <dgm:spPr/>
      <dgm:t>
        <a:bodyPr/>
        <a:lstStyle/>
        <a:p>
          <a:endParaRPr lang="fr-FR"/>
        </a:p>
      </dgm:t>
    </dgm:pt>
    <dgm:pt modelId="{AEE20011-7DAF-43F0-9D9B-A5E6541C5975}" type="sibTrans" cxnId="{35AECE9A-E23A-4AB8-BEE7-E513129654CD}">
      <dgm:prSet/>
      <dgm:spPr/>
      <dgm:t>
        <a:bodyPr/>
        <a:lstStyle/>
        <a:p>
          <a:endParaRPr lang="fr-FR"/>
        </a:p>
      </dgm:t>
    </dgm:pt>
    <dgm:pt modelId="{303C4DED-79CB-4A3D-A590-E5F653FA041F}">
      <dgm:prSet phldrT="[Texte]"/>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noProof="0"/>
            <a:t>MÉDECIN GÉNÉRALISTE</a:t>
          </a:r>
        </a:p>
      </dgm:t>
    </dgm:pt>
    <dgm:pt modelId="{A8EF452B-178F-4F24-9379-DE991F687D23}" type="parTrans" cxnId="{6214915B-11AE-47B6-A3AA-77D543CE7951}">
      <dgm:prSet/>
      <dgm:spPr/>
      <dgm:t>
        <a:bodyPr/>
        <a:lstStyle/>
        <a:p>
          <a:endParaRPr lang="fr-FR"/>
        </a:p>
      </dgm:t>
    </dgm:pt>
    <dgm:pt modelId="{00363A46-C5A3-4CCD-9F4D-DE77B1F46095}" type="sibTrans" cxnId="{6214915B-11AE-47B6-A3AA-77D543CE7951}">
      <dgm:prSet/>
      <dgm:spPr/>
      <dgm:t>
        <a:bodyPr/>
        <a:lstStyle/>
        <a:p>
          <a:endParaRPr lang="fr-FR"/>
        </a:p>
      </dgm:t>
    </dgm:pt>
    <dgm:pt modelId="{A11A74C3-A201-41BC-B37B-DB4E17762321}">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fr-FR" noProof="0"/>
            <a:t>MÉDECIN DU TRAVAIL</a:t>
          </a:r>
        </a:p>
        <a:p>
          <a:pPr defTabSz="755650">
            <a:lnSpc>
              <a:spcPct val="90000"/>
            </a:lnSpc>
            <a:spcBef>
              <a:spcPct val="0"/>
            </a:spcBef>
            <a:spcAft>
              <a:spcPct val="35000"/>
            </a:spcAft>
          </a:pPr>
          <a:endParaRPr lang="fr-FR" noProof="0"/>
        </a:p>
      </dgm:t>
    </dgm:pt>
    <dgm:pt modelId="{8B2D9BC4-940C-4514-8BF7-17631186F78C}" type="parTrans" cxnId="{523CC6A1-86E1-4A79-B490-5AC83359E16F}">
      <dgm:prSet/>
      <dgm:spPr/>
      <dgm:t>
        <a:bodyPr/>
        <a:lstStyle/>
        <a:p>
          <a:endParaRPr lang="fr-FR"/>
        </a:p>
      </dgm:t>
    </dgm:pt>
    <dgm:pt modelId="{D5B92D14-48D8-4B63-95E8-B5A23BCA9D27}" type="sibTrans" cxnId="{523CC6A1-86E1-4A79-B490-5AC83359E16F}">
      <dgm:prSet/>
      <dgm:spPr/>
      <dgm:t>
        <a:bodyPr/>
        <a:lstStyle/>
        <a:p>
          <a:endParaRPr lang="fr-FR"/>
        </a:p>
      </dgm:t>
    </dgm:pt>
    <dgm:pt modelId="{7947BD13-B5FD-487C-9B3D-C44DFBEE082F}">
      <dgm:prSet/>
      <dgm:spPr/>
      <dgm:t>
        <a:bodyPr/>
        <a:lstStyle/>
        <a:p>
          <a:r>
            <a:rPr lang="fr-FR" noProof="0"/>
            <a:t>MÉDECIN-CONSEIL DE LA MUTUALITÉ</a:t>
          </a:r>
        </a:p>
      </dgm:t>
    </dgm:pt>
    <dgm:pt modelId="{63C30A5B-8CA3-481C-9212-78FB7371B566}" type="parTrans" cxnId="{F6736114-39E3-474B-AF35-5F64E559432E}">
      <dgm:prSet/>
      <dgm:spPr/>
      <dgm:t>
        <a:bodyPr/>
        <a:lstStyle/>
        <a:p>
          <a:endParaRPr lang="fr-FR"/>
        </a:p>
      </dgm:t>
    </dgm:pt>
    <dgm:pt modelId="{611AEC8B-A76E-4653-AAEE-05D3CBA13565}" type="sibTrans" cxnId="{F6736114-39E3-474B-AF35-5F64E559432E}">
      <dgm:prSet/>
      <dgm:spPr/>
      <dgm:t>
        <a:bodyPr/>
        <a:lstStyle/>
        <a:p>
          <a:endParaRPr lang="fr-FR"/>
        </a:p>
      </dgm:t>
    </dgm:pt>
    <dgm:pt modelId="{E83EF855-307F-4683-8B22-E191D202C607}" type="pres">
      <dgm:prSet presAssocID="{B8E70F75-5FB7-44E1-B7D0-918FD9A2679E}" presName="Name0" presStyleCnt="0">
        <dgm:presLayoutVars>
          <dgm:dir/>
          <dgm:resizeHandles val="exact"/>
        </dgm:presLayoutVars>
      </dgm:prSet>
      <dgm:spPr/>
    </dgm:pt>
    <dgm:pt modelId="{81B16E3A-833A-40C7-B95B-EC789465E33A}" type="pres">
      <dgm:prSet presAssocID="{B8E70F75-5FB7-44E1-B7D0-918FD9A2679E}" presName="fgShape" presStyleLbl="fgShp" presStyleIdx="0" presStyleCnt="1"/>
      <dgm:spPr>
        <a:solidFill>
          <a:schemeClr val="accent2"/>
        </a:solidFill>
      </dgm:spPr>
    </dgm:pt>
    <dgm:pt modelId="{8403E67A-49C3-436A-9DDE-EB85FDF6E849}" type="pres">
      <dgm:prSet presAssocID="{B8E70F75-5FB7-44E1-B7D0-918FD9A2679E}" presName="linComp" presStyleCnt="0"/>
      <dgm:spPr/>
    </dgm:pt>
    <dgm:pt modelId="{2D72D3F7-FF46-4184-8005-D6A3985A36DB}" type="pres">
      <dgm:prSet presAssocID="{AF04739C-66DA-423B-9FED-648ABFF04AB3}" presName="compNode" presStyleCnt="0"/>
      <dgm:spPr/>
    </dgm:pt>
    <dgm:pt modelId="{255B70FF-5783-45C0-9A3E-983793B03A56}" type="pres">
      <dgm:prSet presAssocID="{AF04739C-66DA-423B-9FED-648ABFF04AB3}" presName="bkgdShape" presStyleLbl="node1" presStyleIdx="0" presStyleCnt="4"/>
      <dgm:spPr/>
    </dgm:pt>
    <dgm:pt modelId="{572F805C-3F1E-4FBA-BFA2-B9204C817C39}" type="pres">
      <dgm:prSet presAssocID="{AF04739C-66DA-423B-9FED-648ABFF04AB3}" presName="nodeTx" presStyleLbl="node1" presStyleIdx="0" presStyleCnt="4">
        <dgm:presLayoutVars>
          <dgm:bulletEnabled val="1"/>
        </dgm:presLayoutVars>
      </dgm:prSet>
      <dgm:spPr/>
    </dgm:pt>
    <dgm:pt modelId="{D6EBC9DF-5BEE-435A-8DEF-830341B6C793}" type="pres">
      <dgm:prSet presAssocID="{AF04739C-66DA-423B-9FED-648ABFF04AB3}" presName="invisiNode" presStyleLbl="node1" presStyleIdx="0" presStyleCnt="4"/>
      <dgm:spPr/>
    </dgm:pt>
    <dgm:pt modelId="{F7122E37-0741-4344-AE4E-133A22B959C4}" type="pres">
      <dgm:prSet presAssocID="{AF04739C-66DA-423B-9FED-648ABFF04AB3}" presName="imagNode" presStyleLbl="fgImgPlace1" presStyleIdx="0" presStyleCnt="4"/>
      <dgm:spPr/>
    </dgm:pt>
    <dgm:pt modelId="{ECC66CD8-E6F3-4F5F-937D-A2D4A72B8FC7}" type="pres">
      <dgm:prSet presAssocID="{AEE20011-7DAF-43F0-9D9B-A5E6541C5975}" presName="sibTrans" presStyleLbl="sibTrans2D1" presStyleIdx="0" presStyleCnt="0"/>
      <dgm:spPr/>
    </dgm:pt>
    <dgm:pt modelId="{B8E50095-1870-4088-B405-9186448CA384}" type="pres">
      <dgm:prSet presAssocID="{303C4DED-79CB-4A3D-A590-E5F653FA041F}" presName="compNode" presStyleCnt="0"/>
      <dgm:spPr/>
    </dgm:pt>
    <dgm:pt modelId="{D2CBD6BA-6BBA-4A0A-8C93-B0D637D25E18}" type="pres">
      <dgm:prSet presAssocID="{303C4DED-79CB-4A3D-A590-E5F653FA041F}" presName="bkgdShape" presStyleLbl="node1" presStyleIdx="1" presStyleCnt="4"/>
      <dgm:spPr/>
    </dgm:pt>
    <dgm:pt modelId="{35BA96BF-D095-4CCD-9AD4-6ACDF414B004}" type="pres">
      <dgm:prSet presAssocID="{303C4DED-79CB-4A3D-A590-E5F653FA041F}" presName="nodeTx" presStyleLbl="node1" presStyleIdx="1" presStyleCnt="4">
        <dgm:presLayoutVars>
          <dgm:bulletEnabled val="1"/>
        </dgm:presLayoutVars>
      </dgm:prSet>
      <dgm:spPr/>
    </dgm:pt>
    <dgm:pt modelId="{AF2A2A6A-D3AF-4B70-8C14-5B2AA8A9E623}" type="pres">
      <dgm:prSet presAssocID="{303C4DED-79CB-4A3D-A590-E5F653FA041F}" presName="invisiNode" presStyleLbl="node1" presStyleIdx="1" presStyleCnt="4"/>
      <dgm:spPr/>
    </dgm:pt>
    <dgm:pt modelId="{36F2C69E-3CDA-4B52-8749-9283786CA383}" type="pres">
      <dgm:prSet presAssocID="{303C4DED-79CB-4A3D-A590-E5F653FA041F}" presName="imagNode" presStyleLbl="fgImgPlace1" presStyleIdx="1" presStyleCnt="4"/>
      <dgm:spPr>
        <a:blipFill rotWithShape="1">
          <a:blip xmlns:r="http://schemas.openxmlformats.org/officeDocument/2006/relationships" r:embed="rId1"/>
          <a:stretch>
            <a:fillRect/>
          </a:stretch>
        </a:blipFill>
      </dgm:spPr>
    </dgm:pt>
    <dgm:pt modelId="{511062EB-A62A-47F4-95DA-11B9ED19B7B2}" type="pres">
      <dgm:prSet presAssocID="{00363A46-C5A3-4CCD-9F4D-DE77B1F46095}" presName="sibTrans" presStyleLbl="sibTrans2D1" presStyleIdx="0" presStyleCnt="0"/>
      <dgm:spPr/>
    </dgm:pt>
    <dgm:pt modelId="{952EF992-2588-46F6-9C56-84259B484A8D}" type="pres">
      <dgm:prSet presAssocID="{A11A74C3-A201-41BC-B37B-DB4E17762321}" presName="compNode" presStyleCnt="0"/>
      <dgm:spPr/>
    </dgm:pt>
    <dgm:pt modelId="{EA8ED03B-640D-4A77-9ACB-5E1E6F15F424}" type="pres">
      <dgm:prSet presAssocID="{A11A74C3-A201-41BC-B37B-DB4E17762321}" presName="bkgdShape" presStyleLbl="node1" presStyleIdx="2" presStyleCnt="4"/>
      <dgm:spPr/>
    </dgm:pt>
    <dgm:pt modelId="{460C5B54-0588-46A8-9C45-FD81EB3879BE}" type="pres">
      <dgm:prSet presAssocID="{A11A74C3-A201-41BC-B37B-DB4E17762321}" presName="nodeTx" presStyleLbl="node1" presStyleIdx="2" presStyleCnt="4">
        <dgm:presLayoutVars>
          <dgm:bulletEnabled val="1"/>
        </dgm:presLayoutVars>
      </dgm:prSet>
      <dgm:spPr/>
    </dgm:pt>
    <dgm:pt modelId="{3E87F31C-AFFD-49E1-8C0A-88D5D4104985}" type="pres">
      <dgm:prSet presAssocID="{A11A74C3-A201-41BC-B37B-DB4E17762321}" presName="invisiNode" presStyleLbl="node1" presStyleIdx="2" presStyleCnt="4"/>
      <dgm:spPr/>
    </dgm:pt>
    <dgm:pt modelId="{C958EF2A-5A7F-4AC4-87E9-77AB4555297B}" type="pres">
      <dgm:prSet presAssocID="{A11A74C3-A201-41BC-B37B-DB4E17762321}" presName="imagNode" presStyleLbl="fgImgPlace1" presStyleIdx="2" presStyleCnt="4"/>
      <dgm:spPr>
        <a:blipFill rotWithShape="1">
          <a:blip xmlns:r="http://schemas.openxmlformats.org/officeDocument/2006/relationships" r:embed="rId2"/>
          <a:stretch>
            <a:fillRect/>
          </a:stretch>
        </a:blipFill>
      </dgm:spPr>
    </dgm:pt>
    <dgm:pt modelId="{B44E8E2D-1F36-4F77-8623-30C2E617D88E}" type="pres">
      <dgm:prSet presAssocID="{D5B92D14-48D8-4B63-95E8-B5A23BCA9D27}" presName="sibTrans" presStyleLbl="sibTrans2D1" presStyleIdx="0" presStyleCnt="0"/>
      <dgm:spPr/>
    </dgm:pt>
    <dgm:pt modelId="{44A2FC83-6E6C-4864-B7B4-3D49970981DE}" type="pres">
      <dgm:prSet presAssocID="{7947BD13-B5FD-487C-9B3D-C44DFBEE082F}" presName="compNode" presStyleCnt="0"/>
      <dgm:spPr/>
    </dgm:pt>
    <dgm:pt modelId="{E29BACEE-365B-4AAA-A038-6246F8862D10}" type="pres">
      <dgm:prSet presAssocID="{7947BD13-B5FD-487C-9B3D-C44DFBEE082F}" presName="bkgdShape" presStyleLbl="node1" presStyleIdx="3" presStyleCnt="4"/>
      <dgm:spPr/>
    </dgm:pt>
    <dgm:pt modelId="{19E7C52C-4E6F-4E0A-80E2-6541C2FA3387}" type="pres">
      <dgm:prSet presAssocID="{7947BD13-B5FD-487C-9B3D-C44DFBEE082F}" presName="nodeTx" presStyleLbl="node1" presStyleIdx="3" presStyleCnt="4">
        <dgm:presLayoutVars>
          <dgm:bulletEnabled val="1"/>
        </dgm:presLayoutVars>
      </dgm:prSet>
      <dgm:spPr/>
    </dgm:pt>
    <dgm:pt modelId="{B757D4BB-51BE-42BB-AA54-8766C9FF883B}" type="pres">
      <dgm:prSet presAssocID="{7947BD13-B5FD-487C-9B3D-C44DFBEE082F}" presName="invisiNode" presStyleLbl="node1" presStyleIdx="3" presStyleCnt="4"/>
      <dgm:spPr/>
    </dgm:pt>
    <dgm:pt modelId="{A3119371-820D-4DF1-85C6-A30F46B36DA7}" type="pres">
      <dgm:prSet presAssocID="{7947BD13-B5FD-487C-9B3D-C44DFBEE082F}" presName="imagNode" presStyleLbl="fgImgPlace1" presStyleIdx="3" presStyleCnt="4"/>
      <dgm:spPr>
        <a:blipFill rotWithShape="1">
          <a:blip xmlns:r="http://schemas.openxmlformats.org/officeDocument/2006/relationships" r:embed="rId3"/>
          <a:stretch>
            <a:fillRect/>
          </a:stretch>
        </a:blipFill>
      </dgm:spPr>
    </dgm:pt>
  </dgm:ptLst>
  <dgm:cxnLst>
    <dgm:cxn modelId="{6EA34D07-B44D-4E17-8CFD-477A651C58AF}" type="presOf" srcId="{A11A74C3-A201-41BC-B37B-DB4E17762321}" destId="{EA8ED03B-640D-4A77-9ACB-5E1E6F15F424}" srcOrd="0" destOrd="0" presId="urn:microsoft.com/office/officeart/2005/8/layout/hList7"/>
    <dgm:cxn modelId="{F6736114-39E3-474B-AF35-5F64E559432E}" srcId="{B8E70F75-5FB7-44E1-B7D0-918FD9A2679E}" destId="{7947BD13-B5FD-487C-9B3D-C44DFBEE082F}" srcOrd="3" destOrd="0" parTransId="{63C30A5B-8CA3-481C-9212-78FB7371B566}" sibTransId="{611AEC8B-A76E-4653-AAEE-05D3CBA13565}"/>
    <dgm:cxn modelId="{98F7E822-4529-4E99-B80C-C6A8CD11247A}" type="presOf" srcId="{303C4DED-79CB-4A3D-A590-E5F653FA041F}" destId="{D2CBD6BA-6BBA-4A0A-8C93-B0D637D25E18}" srcOrd="0" destOrd="0" presId="urn:microsoft.com/office/officeart/2005/8/layout/hList7"/>
    <dgm:cxn modelId="{3D95BC25-C315-430D-81B2-D04B774BE330}" type="presOf" srcId="{7947BD13-B5FD-487C-9B3D-C44DFBEE082F}" destId="{E29BACEE-365B-4AAA-A038-6246F8862D10}" srcOrd="0" destOrd="0" presId="urn:microsoft.com/office/officeart/2005/8/layout/hList7"/>
    <dgm:cxn modelId="{E99D5C2E-80EC-4ECE-B2CD-4A821B566AED}" type="presOf" srcId="{AF04739C-66DA-423B-9FED-648ABFF04AB3}" destId="{255B70FF-5783-45C0-9A3E-983793B03A56}" srcOrd="0" destOrd="0" presId="urn:microsoft.com/office/officeart/2005/8/layout/hList7"/>
    <dgm:cxn modelId="{D40B2531-2043-4A39-83B4-D73C4ECF310D}" type="presOf" srcId="{AF04739C-66DA-423B-9FED-648ABFF04AB3}" destId="{572F805C-3F1E-4FBA-BFA2-B9204C817C39}" srcOrd="1" destOrd="0" presId="urn:microsoft.com/office/officeart/2005/8/layout/hList7"/>
    <dgm:cxn modelId="{3DBF3532-5760-473F-A846-70318A884EE9}" type="presOf" srcId="{B8E70F75-5FB7-44E1-B7D0-918FD9A2679E}" destId="{E83EF855-307F-4683-8B22-E191D202C607}" srcOrd="0" destOrd="0" presId="urn:microsoft.com/office/officeart/2005/8/layout/hList7"/>
    <dgm:cxn modelId="{6214915B-11AE-47B6-A3AA-77D543CE7951}" srcId="{B8E70F75-5FB7-44E1-B7D0-918FD9A2679E}" destId="{303C4DED-79CB-4A3D-A590-E5F653FA041F}" srcOrd="1" destOrd="0" parTransId="{A8EF452B-178F-4F24-9379-DE991F687D23}" sibTransId="{00363A46-C5A3-4CCD-9F4D-DE77B1F46095}"/>
    <dgm:cxn modelId="{B4C96245-94A8-4458-B643-7712B9C9C13B}" type="presOf" srcId="{AEE20011-7DAF-43F0-9D9B-A5E6541C5975}" destId="{ECC66CD8-E6F3-4F5F-937D-A2D4A72B8FC7}" srcOrd="0" destOrd="0" presId="urn:microsoft.com/office/officeart/2005/8/layout/hList7"/>
    <dgm:cxn modelId="{17B43546-E2DE-4068-AE35-03C3A5B2B601}" type="presOf" srcId="{7947BD13-B5FD-487C-9B3D-C44DFBEE082F}" destId="{19E7C52C-4E6F-4E0A-80E2-6541C2FA3387}" srcOrd="1" destOrd="0" presId="urn:microsoft.com/office/officeart/2005/8/layout/hList7"/>
    <dgm:cxn modelId="{760BC74F-833B-4C94-8E1F-811FEF20AD70}" type="presOf" srcId="{00363A46-C5A3-4CCD-9F4D-DE77B1F46095}" destId="{511062EB-A62A-47F4-95DA-11B9ED19B7B2}" srcOrd="0" destOrd="0" presId="urn:microsoft.com/office/officeart/2005/8/layout/hList7"/>
    <dgm:cxn modelId="{35AECE9A-E23A-4AB8-BEE7-E513129654CD}" srcId="{B8E70F75-5FB7-44E1-B7D0-918FD9A2679E}" destId="{AF04739C-66DA-423B-9FED-648ABFF04AB3}" srcOrd="0" destOrd="0" parTransId="{9C855B86-842B-428B-8A4F-35234885CECA}" sibTransId="{AEE20011-7DAF-43F0-9D9B-A5E6541C5975}"/>
    <dgm:cxn modelId="{A89BDA9A-C8F6-4382-A30B-BC9343F45B05}" type="presOf" srcId="{D5B92D14-48D8-4B63-95E8-B5A23BCA9D27}" destId="{B44E8E2D-1F36-4F77-8623-30C2E617D88E}" srcOrd="0" destOrd="0" presId="urn:microsoft.com/office/officeart/2005/8/layout/hList7"/>
    <dgm:cxn modelId="{523CC6A1-86E1-4A79-B490-5AC83359E16F}" srcId="{B8E70F75-5FB7-44E1-B7D0-918FD9A2679E}" destId="{A11A74C3-A201-41BC-B37B-DB4E17762321}" srcOrd="2" destOrd="0" parTransId="{8B2D9BC4-940C-4514-8BF7-17631186F78C}" sibTransId="{D5B92D14-48D8-4B63-95E8-B5A23BCA9D27}"/>
    <dgm:cxn modelId="{A2BD2CDF-D96C-4069-A3C4-C8004EFA78A8}" type="presOf" srcId="{303C4DED-79CB-4A3D-A590-E5F653FA041F}" destId="{35BA96BF-D095-4CCD-9AD4-6ACDF414B004}" srcOrd="1" destOrd="0" presId="urn:microsoft.com/office/officeart/2005/8/layout/hList7"/>
    <dgm:cxn modelId="{D084A1E0-B138-49BC-BC6B-2CF95E839ABC}" type="presOf" srcId="{A11A74C3-A201-41BC-B37B-DB4E17762321}" destId="{460C5B54-0588-46A8-9C45-FD81EB3879BE}" srcOrd="1" destOrd="0" presId="urn:microsoft.com/office/officeart/2005/8/layout/hList7"/>
    <dgm:cxn modelId="{0B175DB0-AC3C-4E52-B08A-CBE4E5F86E49}" type="presParOf" srcId="{E83EF855-307F-4683-8B22-E191D202C607}" destId="{81B16E3A-833A-40C7-B95B-EC789465E33A}" srcOrd="0" destOrd="0" presId="urn:microsoft.com/office/officeart/2005/8/layout/hList7"/>
    <dgm:cxn modelId="{2D4F38F1-18AE-481F-B6CC-BBF6AC3A8521}" type="presParOf" srcId="{E83EF855-307F-4683-8B22-E191D202C607}" destId="{8403E67A-49C3-436A-9DDE-EB85FDF6E849}" srcOrd="1" destOrd="0" presId="urn:microsoft.com/office/officeart/2005/8/layout/hList7"/>
    <dgm:cxn modelId="{4D17FEFD-81A9-4A8D-81D8-21BD7AAD9DE6}" type="presParOf" srcId="{8403E67A-49C3-436A-9DDE-EB85FDF6E849}" destId="{2D72D3F7-FF46-4184-8005-D6A3985A36DB}" srcOrd="0" destOrd="0" presId="urn:microsoft.com/office/officeart/2005/8/layout/hList7"/>
    <dgm:cxn modelId="{6A5548FA-2A98-4873-AB2D-B85C536D2454}" type="presParOf" srcId="{2D72D3F7-FF46-4184-8005-D6A3985A36DB}" destId="{255B70FF-5783-45C0-9A3E-983793B03A56}" srcOrd="0" destOrd="0" presId="urn:microsoft.com/office/officeart/2005/8/layout/hList7"/>
    <dgm:cxn modelId="{8748B488-678D-445D-AA6A-D377C1CCD572}" type="presParOf" srcId="{2D72D3F7-FF46-4184-8005-D6A3985A36DB}" destId="{572F805C-3F1E-4FBA-BFA2-B9204C817C39}" srcOrd="1" destOrd="0" presId="urn:microsoft.com/office/officeart/2005/8/layout/hList7"/>
    <dgm:cxn modelId="{FFFA2FC9-92AE-4480-A4C8-24F880A78E44}" type="presParOf" srcId="{2D72D3F7-FF46-4184-8005-D6A3985A36DB}" destId="{D6EBC9DF-5BEE-435A-8DEF-830341B6C793}" srcOrd="2" destOrd="0" presId="urn:microsoft.com/office/officeart/2005/8/layout/hList7"/>
    <dgm:cxn modelId="{999BF867-4D77-4788-AD97-F508C513E3B6}" type="presParOf" srcId="{2D72D3F7-FF46-4184-8005-D6A3985A36DB}" destId="{F7122E37-0741-4344-AE4E-133A22B959C4}" srcOrd="3" destOrd="0" presId="urn:microsoft.com/office/officeart/2005/8/layout/hList7"/>
    <dgm:cxn modelId="{C30C3058-92A9-47F6-AFC1-41F073744119}" type="presParOf" srcId="{8403E67A-49C3-436A-9DDE-EB85FDF6E849}" destId="{ECC66CD8-E6F3-4F5F-937D-A2D4A72B8FC7}" srcOrd="1" destOrd="0" presId="urn:microsoft.com/office/officeart/2005/8/layout/hList7"/>
    <dgm:cxn modelId="{8D6A0532-E544-4D43-A967-7070A90E800C}" type="presParOf" srcId="{8403E67A-49C3-436A-9DDE-EB85FDF6E849}" destId="{B8E50095-1870-4088-B405-9186448CA384}" srcOrd="2" destOrd="0" presId="urn:microsoft.com/office/officeart/2005/8/layout/hList7"/>
    <dgm:cxn modelId="{47E55524-AC47-4B65-A27C-379D1B296DB4}" type="presParOf" srcId="{B8E50095-1870-4088-B405-9186448CA384}" destId="{D2CBD6BA-6BBA-4A0A-8C93-B0D637D25E18}" srcOrd="0" destOrd="0" presId="urn:microsoft.com/office/officeart/2005/8/layout/hList7"/>
    <dgm:cxn modelId="{52BDEB39-F985-4B7E-B439-39D553785FFA}" type="presParOf" srcId="{B8E50095-1870-4088-B405-9186448CA384}" destId="{35BA96BF-D095-4CCD-9AD4-6ACDF414B004}" srcOrd="1" destOrd="0" presId="urn:microsoft.com/office/officeart/2005/8/layout/hList7"/>
    <dgm:cxn modelId="{EA6D8615-53B4-4BBC-881D-83E0C31647CE}" type="presParOf" srcId="{B8E50095-1870-4088-B405-9186448CA384}" destId="{AF2A2A6A-D3AF-4B70-8C14-5B2AA8A9E623}" srcOrd="2" destOrd="0" presId="urn:microsoft.com/office/officeart/2005/8/layout/hList7"/>
    <dgm:cxn modelId="{0CDFC443-5336-49A6-831A-F5A4D07AC9D1}" type="presParOf" srcId="{B8E50095-1870-4088-B405-9186448CA384}" destId="{36F2C69E-3CDA-4B52-8749-9283786CA383}" srcOrd="3" destOrd="0" presId="urn:microsoft.com/office/officeart/2005/8/layout/hList7"/>
    <dgm:cxn modelId="{BE6AAA01-D8C4-4A95-A01D-302835EA9A56}" type="presParOf" srcId="{8403E67A-49C3-436A-9DDE-EB85FDF6E849}" destId="{511062EB-A62A-47F4-95DA-11B9ED19B7B2}" srcOrd="3" destOrd="0" presId="urn:microsoft.com/office/officeart/2005/8/layout/hList7"/>
    <dgm:cxn modelId="{87C6DC91-13DE-48FE-9B41-A070282D8E1C}" type="presParOf" srcId="{8403E67A-49C3-436A-9DDE-EB85FDF6E849}" destId="{952EF992-2588-46F6-9C56-84259B484A8D}" srcOrd="4" destOrd="0" presId="urn:microsoft.com/office/officeart/2005/8/layout/hList7"/>
    <dgm:cxn modelId="{D6746285-4DA9-4AD0-AFEC-34AC4B4FD257}" type="presParOf" srcId="{952EF992-2588-46F6-9C56-84259B484A8D}" destId="{EA8ED03B-640D-4A77-9ACB-5E1E6F15F424}" srcOrd="0" destOrd="0" presId="urn:microsoft.com/office/officeart/2005/8/layout/hList7"/>
    <dgm:cxn modelId="{614D9ABC-795C-4802-9CEA-D2342B42FF78}" type="presParOf" srcId="{952EF992-2588-46F6-9C56-84259B484A8D}" destId="{460C5B54-0588-46A8-9C45-FD81EB3879BE}" srcOrd="1" destOrd="0" presId="urn:microsoft.com/office/officeart/2005/8/layout/hList7"/>
    <dgm:cxn modelId="{65AF7678-4F1E-4C34-BE8A-8DF9BA69EE57}" type="presParOf" srcId="{952EF992-2588-46F6-9C56-84259B484A8D}" destId="{3E87F31C-AFFD-49E1-8C0A-88D5D4104985}" srcOrd="2" destOrd="0" presId="urn:microsoft.com/office/officeart/2005/8/layout/hList7"/>
    <dgm:cxn modelId="{8B19E7D1-F62B-4687-9925-2D1823E01325}" type="presParOf" srcId="{952EF992-2588-46F6-9C56-84259B484A8D}" destId="{C958EF2A-5A7F-4AC4-87E9-77AB4555297B}" srcOrd="3" destOrd="0" presId="urn:microsoft.com/office/officeart/2005/8/layout/hList7"/>
    <dgm:cxn modelId="{348F8B5E-A7DF-412E-A3CF-E91EF0D8719A}" type="presParOf" srcId="{8403E67A-49C3-436A-9DDE-EB85FDF6E849}" destId="{B44E8E2D-1F36-4F77-8623-30C2E617D88E}" srcOrd="5" destOrd="0" presId="urn:microsoft.com/office/officeart/2005/8/layout/hList7"/>
    <dgm:cxn modelId="{B0D177D4-1F58-4232-B96D-B272AB8F9222}" type="presParOf" srcId="{8403E67A-49C3-436A-9DDE-EB85FDF6E849}" destId="{44A2FC83-6E6C-4864-B7B4-3D49970981DE}" srcOrd="6" destOrd="0" presId="urn:microsoft.com/office/officeart/2005/8/layout/hList7"/>
    <dgm:cxn modelId="{10CE4938-3EE0-4352-B972-FA20BBC62EFE}" type="presParOf" srcId="{44A2FC83-6E6C-4864-B7B4-3D49970981DE}" destId="{E29BACEE-365B-4AAA-A038-6246F8862D10}" srcOrd="0" destOrd="0" presId="urn:microsoft.com/office/officeart/2005/8/layout/hList7"/>
    <dgm:cxn modelId="{D1883AFE-36C8-4733-9A08-B8E8F5E517D4}" type="presParOf" srcId="{44A2FC83-6E6C-4864-B7B4-3D49970981DE}" destId="{19E7C52C-4E6F-4E0A-80E2-6541C2FA3387}" srcOrd="1" destOrd="0" presId="urn:microsoft.com/office/officeart/2005/8/layout/hList7"/>
    <dgm:cxn modelId="{12F7E385-2D42-420C-A8ED-2F0816C3A5E5}" type="presParOf" srcId="{44A2FC83-6E6C-4864-B7B4-3D49970981DE}" destId="{B757D4BB-51BE-42BB-AA54-8766C9FF883B}" srcOrd="2" destOrd="0" presId="urn:microsoft.com/office/officeart/2005/8/layout/hList7"/>
    <dgm:cxn modelId="{7FA4C865-9BC4-4C21-84AA-0F9EB3EF84B6}" type="presParOf" srcId="{44A2FC83-6E6C-4864-B7B4-3D49970981DE}" destId="{A3119371-820D-4DF1-85C6-A30F46B36DA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6937529-8490-4221-9D7D-D3A18DFB19B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C06815F-7F56-4FD1-B30F-DDBF1424C27A}">
      <dgm:prSet/>
      <dgm:spPr>
        <a:xfrm>
          <a:off x="0" y="845"/>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fr-FR" b="1" noProof="0">
              <a:solidFill>
                <a:schemeClr val="bg1"/>
              </a:solidFill>
              <a:latin typeface="Calibri"/>
              <a:ea typeface="Calibri"/>
              <a:cs typeface="Segoe UI"/>
            </a:rPr>
            <a:t>Capitalisme financier </a:t>
          </a:r>
          <a:endParaRPr lang="fr-FR" noProof="0">
            <a:solidFill>
              <a:schemeClr val="bg1"/>
            </a:solidFill>
            <a:latin typeface="Aptos" panose="020B0004020202020204"/>
            <a:ea typeface="+mn-ea"/>
            <a:cs typeface="+mn-cs"/>
          </a:endParaRPr>
        </a:p>
      </dgm:t>
    </dgm:pt>
    <dgm:pt modelId="{14B5DA9D-6E32-44FA-B021-E5655BF1BA13}" type="parTrans" cxnId="{0DEE9760-0DEE-4890-9491-56D9D108E075}">
      <dgm:prSet/>
      <dgm:spPr/>
      <dgm:t>
        <a:bodyPr/>
        <a:lstStyle/>
        <a:p>
          <a:endParaRPr lang="en-US"/>
        </a:p>
      </dgm:t>
    </dgm:pt>
    <dgm:pt modelId="{74B4D293-EB77-420E-BA86-F27F9A0F56E1}" type="sibTrans" cxnId="{0DEE9760-0DEE-4890-9491-56D9D108E075}">
      <dgm:prSet/>
      <dgm:spPr/>
      <dgm:t>
        <a:bodyPr/>
        <a:lstStyle/>
        <a:p>
          <a:endParaRPr lang="en-US"/>
        </a:p>
      </dgm:t>
    </dgm:pt>
    <dgm:pt modelId="{30634D3D-A30C-48C9-90B6-A36629BC3050}">
      <dgm:prSet custT="1"/>
      <dgm:spPr>
        <a:xfrm rot="5400000">
          <a:off x="6736676" y="-2846732"/>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200" noProof="0">
              <a:solidFill>
                <a:srgbClr val="1E699D"/>
              </a:solidFill>
              <a:latin typeface="Calibri"/>
              <a:ea typeface="Calibri"/>
              <a:cs typeface="Segoe UI"/>
            </a:rPr>
            <a:t>Axé sur le profit à court terme, ce qui </a:t>
          </a:r>
          <a:r>
            <a:rPr lang="fr-FR" sz="1200" noProof="0">
              <a:latin typeface="Calibri"/>
              <a:ea typeface="Calibri"/>
              <a:cs typeface="Segoe UI"/>
            </a:rPr>
            <a:t>crée une pression permanente sur les travailleurs.</a:t>
          </a:r>
          <a:endParaRPr lang="fr-FR" sz="1200" noProof="0">
            <a:solidFill>
              <a:sysClr val="windowText" lastClr="000000">
                <a:hueOff val="0"/>
                <a:satOff val="0"/>
                <a:lumOff val="0"/>
                <a:alphaOff val="0"/>
              </a:sysClr>
            </a:solidFill>
            <a:latin typeface="Aptos" panose="020B0004020202020204"/>
            <a:ea typeface="+mn-ea"/>
            <a:cs typeface="+mn-cs"/>
          </a:endParaRPr>
        </a:p>
      </dgm:t>
    </dgm:pt>
    <dgm:pt modelId="{90409560-2F1B-4469-A50C-4CC60796C94C}" type="parTrans" cxnId="{9D4CB8CD-61EE-4FBE-9FB2-8135048600D1}">
      <dgm:prSet/>
      <dgm:spPr/>
      <dgm:t>
        <a:bodyPr/>
        <a:lstStyle/>
        <a:p>
          <a:endParaRPr lang="en-US"/>
        </a:p>
      </dgm:t>
    </dgm:pt>
    <dgm:pt modelId="{44B9DDAE-605F-42B6-9F39-59D5989F6A49}" type="sibTrans" cxnId="{9D4CB8CD-61EE-4FBE-9FB2-8135048600D1}">
      <dgm:prSet/>
      <dgm:spPr/>
      <dgm:t>
        <a:bodyPr/>
        <a:lstStyle/>
        <a:p>
          <a:endParaRPr lang="en-US"/>
        </a:p>
      </dgm:t>
    </dgm:pt>
    <dgm:pt modelId="{0C1CC7B4-870F-4FB9-ACBF-52F6D93DBA40}">
      <dgm:prSet/>
      <dgm:spPr>
        <a:xfrm>
          <a:off x="0" y="1087415"/>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fr-FR" b="1" noProof="0">
              <a:solidFill>
                <a:schemeClr val="bg1"/>
              </a:solidFill>
              <a:latin typeface="Calibri"/>
              <a:ea typeface="Calibri"/>
              <a:cs typeface="Segoe UI"/>
            </a:rPr>
            <a:t>Révolution managériale</a:t>
          </a:r>
          <a:endParaRPr lang="fr-FR" noProof="0">
            <a:solidFill>
              <a:schemeClr val="bg1"/>
            </a:solidFill>
            <a:latin typeface="Aptos" panose="020B0004020202020204"/>
            <a:ea typeface="+mn-ea"/>
            <a:cs typeface="+mn-cs"/>
          </a:endParaRPr>
        </a:p>
      </dgm:t>
    </dgm:pt>
    <dgm:pt modelId="{111F19BB-78B2-4D7F-ACA2-B97C2F6C7D98}" type="parTrans" cxnId="{E39685DB-F994-4832-A741-1BE1DA0E025D}">
      <dgm:prSet/>
      <dgm:spPr/>
      <dgm:t>
        <a:bodyPr/>
        <a:lstStyle/>
        <a:p>
          <a:endParaRPr lang="en-US"/>
        </a:p>
      </dgm:t>
    </dgm:pt>
    <dgm:pt modelId="{74AF1825-BC03-4A6B-A276-2AB4BF6FBFB0}" type="sibTrans" cxnId="{E39685DB-F994-4832-A741-1BE1DA0E025D}">
      <dgm:prSet/>
      <dgm:spPr/>
      <dgm:t>
        <a:bodyPr/>
        <a:lstStyle/>
        <a:p>
          <a:endParaRPr lang="en-US"/>
        </a:p>
      </dgm:t>
    </dgm:pt>
    <dgm:pt modelId="{5DB2BB2E-53CA-42FF-8F3B-08F4F39B458E}">
      <dgm:prSet custT="1"/>
      <dgm:spPr>
        <a:xfrm rot="5400000">
          <a:off x="6736676" y="-1760161"/>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pPr rtl="0"/>
          <a:r>
            <a:rPr lang="fr-FR" sz="1200" noProof="0"/>
            <a:t>Les nouvelles pratiques managériales transforment les travailleurs en simples moyens au service de la rentabilité (déshumanisation et augmentation de la souffrance psychologique</a:t>
          </a:r>
          <a:r>
            <a:rPr lang="fr-FR" sz="1200" noProof="0">
              <a:latin typeface="Calibri"/>
              <a:ea typeface="Calibri"/>
              <a:cs typeface="Segoe UI"/>
            </a:rPr>
            <a:t>).</a:t>
          </a:r>
          <a:endParaRPr lang="fr-FR" sz="1200" noProof="0">
            <a:solidFill>
              <a:sysClr val="windowText" lastClr="000000">
                <a:hueOff val="0"/>
                <a:satOff val="0"/>
                <a:lumOff val="0"/>
                <a:alphaOff val="0"/>
              </a:sysClr>
            </a:solidFill>
            <a:latin typeface="Aptos" panose="020B0004020202020204"/>
            <a:ea typeface="+mn-ea"/>
            <a:cs typeface="+mn-cs"/>
          </a:endParaRPr>
        </a:p>
      </dgm:t>
    </dgm:pt>
    <dgm:pt modelId="{41F01B2C-13F6-438A-8E8A-A1F2EF825EF8}" type="parTrans" cxnId="{B92943E7-AE59-4D87-8AE9-C67F700C37DA}">
      <dgm:prSet/>
      <dgm:spPr/>
      <dgm:t>
        <a:bodyPr/>
        <a:lstStyle/>
        <a:p>
          <a:endParaRPr lang="en-US"/>
        </a:p>
      </dgm:t>
    </dgm:pt>
    <dgm:pt modelId="{5824DB5B-4073-4BC2-9FF2-85A8942ED496}" type="sibTrans" cxnId="{B92943E7-AE59-4D87-8AE9-C67F700C37DA}">
      <dgm:prSet/>
      <dgm:spPr/>
      <dgm:t>
        <a:bodyPr/>
        <a:lstStyle/>
        <a:p>
          <a:endParaRPr lang="en-US"/>
        </a:p>
      </dgm:t>
    </dgm:pt>
    <dgm:pt modelId="{41906BB2-EB6B-462F-86CF-081C564E7C02}">
      <dgm:prSet/>
      <dgm:spPr>
        <a:xfrm>
          <a:off x="0" y="2173986"/>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fr-FR" b="1" noProof="0">
              <a:solidFill>
                <a:schemeClr val="bg1"/>
              </a:solidFill>
              <a:latin typeface="Calibri"/>
              <a:ea typeface="Calibri"/>
              <a:cs typeface="Segoe UI"/>
            </a:rPr>
            <a:t>Restructurations et réorganisations</a:t>
          </a:r>
          <a:endParaRPr lang="fr-FR" noProof="0">
            <a:solidFill>
              <a:schemeClr val="bg1"/>
            </a:solidFill>
            <a:latin typeface="Aptos" panose="020B0004020202020204"/>
            <a:ea typeface="+mn-ea"/>
            <a:cs typeface="+mn-cs"/>
          </a:endParaRPr>
        </a:p>
      </dgm:t>
    </dgm:pt>
    <dgm:pt modelId="{460BA341-B89C-4C50-A994-63132EE4E417}" type="parTrans" cxnId="{524683EF-5FE7-4EB0-B554-B63FEFB0C4F1}">
      <dgm:prSet/>
      <dgm:spPr/>
      <dgm:t>
        <a:bodyPr/>
        <a:lstStyle/>
        <a:p>
          <a:endParaRPr lang="en-US"/>
        </a:p>
      </dgm:t>
    </dgm:pt>
    <dgm:pt modelId="{F9BDF3A6-341B-491F-8C96-9691912AE1BF}" type="sibTrans" cxnId="{524683EF-5FE7-4EB0-B554-B63FEFB0C4F1}">
      <dgm:prSet/>
      <dgm:spPr/>
      <dgm:t>
        <a:bodyPr/>
        <a:lstStyle/>
        <a:p>
          <a:endParaRPr lang="en-US"/>
        </a:p>
      </dgm:t>
    </dgm:pt>
    <dgm:pt modelId="{396E52D7-D4A1-493C-A936-137FC2DEE164}">
      <dgm:prSet custT="1"/>
      <dgm:spPr>
        <a:xfrm rot="5400000">
          <a:off x="6736676" y="-673591"/>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fr-FR" sz="1200" noProof="0"/>
            <a:t>Les restructurations et réorganisations fréquentes contribuent à un sentiment de désespoir et de colère chez les travailleurs.</a:t>
          </a:r>
        </a:p>
      </dgm:t>
    </dgm:pt>
    <dgm:pt modelId="{9E386456-435E-4F4E-B515-69C5C95BFC92}" type="parTrans" cxnId="{38EFDDA7-721B-4FE1-8615-4E80300C6666}">
      <dgm:prSet/>
      <dgm:spPr/>
      <dgm:t>
        <a:bodyPr/>
        <a:lstStyle/>
        <a:p>
          <a:endParaRPr lang="en-US"/>
        </a:p>
      </dgm:t>
    </dgm:pt>
    <dgm:pt modelId="{AA5CD3BB-7649-492E-9C8A-9941E4C24102}" type="sibTrans" cxnId="{38EFDDA7-721B-4FE1-8615-4E80300C6666}">
      <dgm:prSet/>
      <dgm:spPr/>
      <dgm:t>
        <a:bodyPr/>
        <a:lstStyle/>
        <a:p>
          <a:endParaRPr lang="en-US"/>
        </a:p>
      </dgm:t>
    </dgm:pt>
    <dgm:pt modelId="{20EABAB9-4C47-49D7-8E31-A55563FA08C0}">
      <dgm:prSet/>
      <dgm:spPr>
        <a:xfrm>
          <a:off x="0" y="3260556"/>
          <a:ext cx="3785616" cy="1034829"/>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r>
            <a:rPr lang="fr-FR" b="1" noProof="0">
              <a:solidFill>
                <a:schemeClr val="bg1"/>
              </a:solidFill>
              <a:latin typeface="Calibri"/>
              <a:ea typeface="Calibri"/>
              <a:cs typeface="Segoe UI"/>
            </a:rPr>
            <a:t>Culture du résultat</a:t>
          </a:r>
          <a:endParaRPr lang="fr-FR" noProof="0">
            <a:solidFill>
              <a:schemeClr val="bg1"/>
            </a:solidFill>
            <a:latin typeface="Aptos" panose="020B0004020202020204"/>
            <a:ea typeface="+mn-ea"/>
            <a:cs typeface="+mn-cs"/>
          </a:endParaRPr>
        </a:p>
      </dgm:t>
    </dgm:pt>
    <dgm:pt modelId="{253BA5D5-2EFC-45F6-9165-0956803D10E1}" type="parTrans" cxnId="{CB627854-A5D2-4022-894D-B4F9514D0856}">
      <dgm:prSet/>
      <dgm:spPr/>
      <dgm:t>
        <a:bodyPr/>
        <a:lstStyle/>
        <a:p>
          <a:endParaRPr lang="en-US"/>
        </a:p>
      </dgm:t>
    </dgm:pt>
    <dgm:pt modelId="{37D22BFD-2317-4812-B773-896DD5F042AD}" type="sibTrans" cxnId="{CB627854-A5D2-4022-894D-B4F9514D0856}">
      <dgm:prSet/>
      <dgm:spPr/>
      <dgm:t>
        <a:bodyPr/>
        <a:lstStyle/>
        <a:p>
          <a:endParaRPr lang="en-US"/>
        </a:p>
      </dgm:t>
    </dgm:pt>
    <dgm:pt modelId="{95BB7779-377C-447D-8E33-9698DEC611ED}">
      <dgm:prSet custT="1"/>
      <dgm:spPr>
        <a:xfrm rot="5400000">
          <a:off x="6736676" y="412979"/>
          <a:ext cx="827863" cy="6729984"/>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gm:spPr>
      <dgm:t>
        <a:bodyPr/>
        <a:lstStyle/>
        <a:p>
          <a:r>
            <a:rPr lang="fr-FR" sz="1200" noProof="0"/>
            <a:t>Une obsession des résultats et une évaluation constante qui mettent les travailleurs sous une pression permanente</a:t>
          </a:r>
          <a:endParaRPr lang="fr-FR" sz="1200" noProof="0">
            <a:latin typeface="Aptos" panose="020B0004020202020204"/>
            <a:ea typeface="+mn-ea"/>
            <a:cs typeface="+mn-cs"/>
          </a:endParaRPr>
        </a:p>
      </dgm:t>
    </dgm:pt>
    <dgm:pt modelId="{995430C2-20EC-49C4-94F7-51B57857FCB4}" type="parTrans" cxnId="{903AE6A9-6987-4454-BB8A-F02784CD303E}">
      <dgm:prSet/>
      <dgm:spPr/>
      <dgm:t>
        <a:bodyPr/>
        <a:lstStyle/>
        <a:p>
          <a:endParaRPr lang="en-US"/>
        </a:p>
      </dgm:t>
    </dgm:pt>
    <dgm:pt modelId="{96817847-F61E-452D-8597-0D7B731DDBDC}" type="sibTrans" cxnId="{903AE6A9-6987-4454-BB8A-F02784CD303E}">
      <dgm:prSet/>
      <dgm:spPr/>
      <dgm:t>
        <a:bodyPr/>
        <a:lstStyle/>
        <a:p>
          <a:endParaRPr lang="en-US"/>
        </a:p>
      </dgm:t>
    </dgm:pt>
    <dgm:pt modelId="{F95F850C-5CB7-474F-8FEB-14CBE6FAF71F}" type="pres">
      <dgm:prSet presAssocID="{D6937529-8490-4221-9D7D-D3A18DFB19B8}" presName="Name0" presStyleCnt="0">
        <dgm:presLayoutVars>
          <dgm:dir/>
          <dgm:animLvl val="lvl"/>
          <dgm:resizeHandles val="exact"/>
        </dgm:presLayoutVars>
      </dgm:prSet>
      <dgm:spPr/>
    </dgm:pt>
    <dgm:pt modelId="{E70EF5E7-4891-40AC-A9C0-D98739543AD5}" type="pres">
      <dgm:prSet presAssocID="{FC06815F-7F56-4FD1-B30F-DDBF1424C27A}" presName="linNode" presStyleCnt="0"/>
      <dgm:spPr/>
    </dgm:pt>
    <dgm:pt modelId="{FBBB7BD6-E129-4D77-9574-BB9484E6CA06}" type="pres">
      <dgm:prSet presAssocID="{FC06815F-7F56-4FD1-B30F-DDBF1424C27A}" presName="parentText" presStyleLbl="node1" presStyleIdx="0" presStyleCnt="4">
        <dgm:presLayoutVars>
          <dgm:chMax val="1"/>
          <dgm:bulletEnabled val="1"/>
        </dgm:presLayoutVars>
      </dgm:prSet>
      <dgm:spPr/>
    </dgm:pt>
    <dgm:pt modelId="{D097323B-1CE9-4507-ABAA-9644E091C9D2}" type="pres">
      <dgm:prSet presAssocID="{FC06815F-7F56-4FD1-B30F-DDBF1424C27A}" presName="descendantText" presStyleLbl="alignAccFollowNode1" presStyleIdx="0" presStyleCnt="4">
        <dgm:presLayoutVars>
          <dgm:bulletEnabled val="1"/>
        </dgm:presLayoutVars>
      </dgm:prSet>
      <dgm:spPr/>
    </dgm:pt>
    <dgm:pt modelId="{658A0678-6D46-44EC-B7EB-429FAACE8CCA}" type="pres">
      <dgm:prSet presAssocID="{74B4D293-EB77-420E-BA86-F27F9A0F56E1}" presName="sp" presStyleCnt="0"/>
      <dgm:spPr/>
    </dgm:pt>
    <dgm:pt modelId="{B75AFFAD-2CAC-4825-9D17-212E98BAC5BD}" type="pres">
      <dgm:prSet presAssocID="{0C1CC7B4-870F-4FB9-ACBF-52F6D93DBA40}" presName="linNode" presStyleCnt="0"/>
      <dgm:spPr/>
    </dgm:pt>
    <dgm:pt modelId="{5E71DCC0-8842-4CE5-B734-B03367804CD0}" type="pres">
      <dgm:prSet presAssocID="{0C1CC7B4-870F-4FB9-ACBF-52F6D93DBA40}" presName="parentText" presStyleLbl="node1" presStyleIdx="1" presStyleCnt="4">
        <dgm:presLayoutVars>
          <dgm:chMax val="1"/>
          <dgm:bulletEnabled val="1"/>
        </dgm:presLayoutVars>
      </dgm:prSet>
      <dgm:spPr/>
    </dgm:pt>
    <dgm:pt modelId="{F4ED604F-FE60-4522-B601-7A944F943379}" type="pres">
      <dgm:prSet presAssocID="{0C1CC7B4-870F-4FB9-ACBF-52F6D93DBA40}" presName="descendantText" presStyleLbl="alignAccFollowNode1" presStyleIdx="1" presStyleCnt="4">
        <dgm:presLayoutVars>
          <dgm:bulletEnabled val="1"/>
        </dgm:presLayoutVars>
      </dgm:prSet>
      <dgm:spPr/>
    </dgm:pt>
    <dgm:pt modelId="{A8FDCEEC-313D-4869-A1BB-072EBB75B68D}" type="pres">
      <dgm:prSet presAssocID="{74AF1825-BC03-4A6B-A276-2AB4BF6FBFB0}" presName="sp" presStyleCnt="0"/>
      <dgm:spPr/>
    </dgm:pt>
    <dgm:pt modelId="{53316586-7CC7-43FA-956B-E16826EB2AF1}" type="pres">
      <dgm:prSet presAssocID="{41906BB2-EB6B-462F-86CF-081C564E7C02}" presName="linNode" presStyleCnt="0"/>
      <dgm:spPr/>
    </dgm:pt>
    <dgm:pt modelId="{6CDA7F16-7E62-4656-B350-68983164D20D}" type="pres">
      <dgm:prSet presAssocID="{41906BB2-EB6B-462F-86CF-081C564E7C02}" presName="parentText" presStyleLbl="node1" presStyleIdx="2" presStyleCnt="4">
        <dgm:presLayoutVars>
          <dgm:chMax val="1"/>
          <dgm:bulletEnabled val="1"/>
        </dgm:presLayoutVars>
      </dgm:prSet>
      <dgm:spPr/>
    </dgm:pt>
    <dgm:pt modelId="{7869E40B-0544-40F9-8E60-5DD23C5F0585}" type="pres">
      <dgm:prSet presAssocID="{41906BB2-EB6B-462F-86CF-081C564E7C02}" presName="descendantText" presStyleLbl="alignAccFollowNode1" presStyleIdx="2" presStyleCnt="4">
        <dgm:presLayoutVars>
          <dgm:bulletEnabled val="1"/>
        </dgm:presLayoutVars>
      </dgm:prSet>
      <dgm:spPr/>
    </dgm:pt>
    <dgm:pt modelId="{429B16E1-5B24-4681-AF4D-0B95C423E3F6}" type="pres">
      <dgm:prSet presAssocID="{F9BDF3A6-341B-491F-8C96-9691912AE1BF}" presName="sp" presStyleCnt="0"/>
      <dgm:spPr/>
    </dgm:pt>
    <dgm:pt modelId="{43265E66-6135-403A-89B8-20C2F532D9E2}" type="pres">
      <dgm:prSet presAssocID="{20EABAB9-4C47-49D7-8E31-A55563FA08C0}" presName="linNode" presStyleCnt="0"/>
      <dgm:spPr/>
    </dgm:pt>
    <dgm:pt modelId="{654046E9-47B7-4725-8172-68DDCB8A2E81}" type="pres">
      <dgm:prSet presAssocID="{20EABAB9-4C47-49D7-8E31-A55563FA08C0}" presName="parentText" presStyleLbl="node1" presStyleIdx="3" presStyleCnt="4">
        <dgm:presLayoutVars>
          <dgm:chMax val="1"/>
          <dgm:bulletEnabled val="1"/>
        </dgm:presLayoutVars>
      </dgm:prSet>
      <dgm:spPr/>
    </dgm:pt>
    <dgm:pt modelId="{42CAA6E5-D558-4881-91BF-AC8E8EE86A41}" type="pres">
      <dgm:prSet presAssocID="{20EABAB9-4C47-49D7-8E31-A55563FA08C0}" presName="descendantText" presStyleLbl="alignAccFollowNode1" presStyleIdx="3" presStyleCnt="4">
        <dgm:presLayoutVars>
          <dgm:bulletEnabled val="1"/>
        </dgm:presLayoutVars>
      </dgm:prSet>
      <dgm:spPr/>
    </dgm:pt>
  </dgm:ptLst>
  <dgm:cxnLst>
    <dgm:cxn modelId="{A5C59C10-4BEE-4727-8F32-41CB9B055715}" type="presOf" srcId="{396E52D7-D4A1-493C-A936-137FC2DEE164}" destId="{7869E40B-0544-40F9-8E60-5DD23C5F0585}" srcOrd="0" destOrd="0" presId="urn:microsoft.com/office/officeart/2005/8/layout/vList5"/>
    <dgm:cxn modelId="{6DC62C17-7DAA-4F66-99E4-8F6BBDB3B41C}" type="presOf" srcId="{20EABAB9-4C47-49D7-8E31-A55563FA08C0}" destId="{654046E9-47B7-4725-8172-68DDCB8A2E81}" srcOrd="0" destOrd="0" presId="urn:microsoft.com/office/officeart/2005/8/layout/vList5"/>
    <dgm:cxn modelId="{0DEE9760-0DEE-4890-9491-56D9D108E075}" srcId="{D6937529-8490-4221-9D7D-D3A18DFB19B8}" destId="{FC06815F-7F56-4FD1-B30F-DDBF1424C27A}" srcOrd="0" destOrd="0" parTransId="{14B5DA9D-6E32-44FA-B021-E5655BF1BA13}" sibTransId="{74B4D293-EB77-420E-BA86-F27F9A0F56E1}"/>
    <dgm:cxn modelId="{0CBE1B67-198A-4880-B4E0-1E8EF81BF525}" type="presOf" srcId="{5DB2BB2E-53CA-42FF-8F3B-08F4F39B458E}" destId="{F4ED604F-FE60-4522-B601-7A944F943379}" srcOrd="0" destOrd="0" presId="urn:microsoft.com/office/officeart/2005/8/layout/vList5"/>
    <dgm:cxn modelId="{CB627854-A5D2-4022-894D-B4F9514D0856}" srcId="{D6937529-8490-4221-9D7D-D3A18DFB19B8}" destId="{20EABAB9-4C47-49D7-8E31-A55563FA08C0}" srcOrd="3" destOrd="0" parTransId="{253BA5D5-2EFC-45F6-9165-0956803D10E1}" sibTransId="{37D22BFD-2317-4812-B773-896DD5F042AD}"/>
    <dgm:cxn modelId="{D3ACD58D-70E0-4A9B-A818-7CF3A400F4E2}" type="presOf" srcId="{0C1CC7B4-870F-4FB9-ACBF-52F6D93DBA40}" destId="{5E71DCC0-8842-4CE5-B734-B03367804CD0}" srcOrd="0" destOrd="0" presId="urn:microsoft.com/office/officeart/2005/8/layout/vList5"/>
    <dgm:cxn modelId="{B9025897-492E-498A-9584-96E7DB685322}" type="presOf" srcId="{30634D3D-A30C-48C9-90B6-A36629BC3050}" destId="{D097323B-1CE9-4507-ABAA-9644E091C9D2}" srcOrd="0" destOrd="0" presId="urn:microsoft.com/office/officeart/2005/8/layout/vList5"/>
    <dgm:cxn modelId="{38EFDDA7-721B-4FE1-8615-4E80300C6666}" srcId="{41906BB2-EB6B-462F-86CF-081C564E7C02}" destId="{396E52D7-D4A1-493C-A936-137FC2DEE164}" srcOrd="0" destOrd="0" parTransId="{9E386456-435E-4F4E-B515-69C5C95BFC92}" sibTransId="{AA5CD3BB-7649-492E-9C8A-9941E4C24102}"/>
    <dgm:cxn modelId="{903AE6A9-6987-4454-BB8A-F02784CD303E}" srcId="{20EABAB9-4C47-49D7-8E31-A55563FA08C0}" destId="{95BB7779-377C-447D-8E33-9698DEC611ED}" srcOrd="0" destOrd="0" parTransId="{995430C2-20EC-49C4-94F7-51B57857FCB4}" sibTransId="{96817847-F61E-452D-8597-0D7B731DDBDC}"/>
    <dgm:cxn modelId="{9C7242C7-6B48-4D69-A5C3-A01D8B78639A}" type="presOf" srcId="{D6937529-8490-4221-9D7D-D3A18DFB19B8}" destId="{F95F850C-5CB7-474F-8FEB-14CBE6FAF71F}" srcOrd="0" destOrd="0" presId="urn:microsoft.com/office/officeart/2005/8/layout/vList5"/>
    <dgm:cxn modelId="{9D4CB8CD-61EE-4FBE-9FB2-8135048600D1}" srcId="{FC06815F-7F56-4FD1-B30F-DDBF1424C27A}" destId="{30634D3D-A30C-48C9-90B6-A36629BC3050}" srcOrd="0" destOrd="0" parTransId="{90409560-2F1B-4469-A50C-4CC60796C94C}" sibTransId="{44B9DDAE-605F-42B6-9F39-59D5989F6A49}"/>
    <dgm:cxn modelId="{8A545CD7-77F1-468D-B6D1-2E7113599C29}" type="presOf" srcId="{95BB7779-377C-447D-8E33-9698DEC611ED}" destId="{42CAA6E5-D558-4881-91BF-AC8E8EE86A41}" srcOrd="0" destOrd="0" presId="urn:microsoft.com/office/officeart/2005/8/layout/vList5"/>
    <dgm:cxn modelId="{E39685DB-F994-4832-A741-1BE1DA0E025D}" srcId="{D6937529-8490-4221-9D7D-D3A18DFB19B8}" destId="{0C1CC7B4-870F-4FB9-ACBF-52F6D93DBA40}" srcOrd="1" destOrd="0" parTransId="{111F19BB-78B2-4D7F-ACA2-B97C2F6C7D98}" sibTransId="{74AF1825-BC03-4A6B-A276-2AB4BF6FBFB0}"/>
    <dgm:cxn modelId="{E848C3E0-7437-4F27-9801-96E12272A6C6}" type="presOf" srcId="{FC06815F-7F56-4FD1-B30F-DDBF1424C27A}" destId="{FBBB7BD6-E129-4D77-9574-BB9484E6CA06}" srcOrd="0" destOrd="0" presId="urn:microsoft.com/office/officeart/2005/8/layout/vList5"/>
    <dgm:cxn modelId="{E078ECE3-B156-4908-9BF4-260131BEDBED}" type="presOf" srcId="{41906BB2-EB6B-462F-86CF-081C564E7C02}" destId="{6CDA7F16-7E62-4656-B350-68983164D20D}" srcOrd="0" destOrd="0" presId="urn:microsoft.com/office/officeart/2005/8/layout/vList5"/>
    <dgm:cxn modelId="{B92943E7-AE59-4D87-8AE9-C67F700C37DA}" srcId="{0C1CC7B4-870F-4FB9-ACBF-52F6D93DBA40}" destId="{5DB2BB2E-53CA-42FF-8F3B-08F4F39B458E}" srcOrd="0" destOrd="0" parTransId="{41F01B2C-13F6-438A-8E8A-A1F2EF825EF8}" sibTransId="{5824DB5B-4073-4BC2-9FF2-85A8942ED496}"/>
    <dgm:cxn modelId="{524683EF-5FE7-4EB0-B554-B63FEFB0C4F1}" srcId="{D6937529-8490-4221-9D7D-D3A18DFB19B8}" destId="{41906BB2-EB6B-462F-86CF-081C564E7C02}" srcOrd="2" destOrd="0" parTransId="{460BA341-B89C-4C50-A994-63132EE4E417}" sibTransId="{F9BDF3A6-341B-491F-8C96-9691912AE1BF}"/>
    <dgm:cxn modelId="{4B1FE89D-93CF-4D82-9A8C-06A0E0E937C1}" type="presParOf" srcId="{F95F850C-5CB7-474F-8FEB-14CBE6FAF71F}" destId="{E70EF5E7-4891-40AC-A9C0-D98739543AD5}" srcOrd="0" destOrd="0" presId="urn:microsoft.com/office/officeart/2005/8/layout/vList5"/>
    <dgm:cxn modelId="{F84604C8-CA64-4FE9-A48E-62EC7F3CFAEE}" type="presParOf" srcId="{E70EF5E7-4891-40AC-A9C0-D98739543AD5}" destId="{FBBB7BD6-E129-4D77-9574-BB9484E6CA06}" srcOrd="0" destOrd="0" presId="urn:microsoft.com/office/officeart/2005/8/layout/vList5"/>
    <dgm:cxn modelId="{2767C479-B47E-462A-927B-3FD95C26F8D4}" type="presParOf" srcId="{E70EF5E7-4891-40AC-A9C0-D98739543AD5}" destId="{D097323B-1CE9-4507-ABAA-9644E091C9D2}" srcOrd="1" destOrd="0" presId="urn:microsoft.com/office/officeart/2005/8/layout/vList5"/>
    <dgm:cxn modelId="{E3BE7B35-609C-40B0-AFEA-BACEB54F947C}" type="presParOf" srcId="{F95F850C-5CB7-474F-8FEB-14CBE6FAF71F}" destId="{658A0678-6D46-44EC-B7EB-429FAACE8CCA}" srcOrd="1" destOrd="0" presId="urn:microsoft.com/office/officeart/2005/8/layout/vList5"/>
    <dgm:cxn modelId="{0A601421-AB96-4163-977E-DAA6E99C7457}" type="presParOf" srcId="{F95F850C-5CB7-474F-8FEB-14CBE6FAF71F}" destId="{B75AFFAD-2CAC-4825-9D17-212E98BAC5BD}" srcOrd="2" destOrd="0" presId="urn:microsoft.com/office/officeart/2005/8/layout/vList5"/>
    <dgm:cxn modelId="{5A9DF73C-008D-42EC-BD20-AAD96FA074E5}" type="presParOf" srcId="{B75AFFAD-2CAC-4825-9D17-212E98BAC5BD}" destId="{5E71DCC0-8842-4CE5-B734-B03367804CD0}" srcOrd="0" destOrd="0" presId="urn:microsoft.com/office/officeart/2005/8/layout/vList5"/>
    <dgm:cxn modelId="{57718DFD-EF12-4B25-AC26-5F292E76ECBE}" type="presParOf" srcId="{B75AFFAD-2CAC-4825-9D17-212E98BAC5BD}" destId="{F4ED604F-FE60-4522-B601-7A944F943379}" srcOrd="1" destOrd="0" presId="urn:microsoft.com/office/officeart/2005/8/layout/vList5"/>
    <dgm:cxn modelId="{3B93CC4E-2FF1-4AEE-9794-46B0139D674C}" type="presParOf" srcId="{F95F850C-5CB7-474F-8FEB-14CBE6FAF71F}" destId="{A8FDCEEC-313D-4869-A1BB-072EBB75B68D}" srcOrd="3" destOrd="0" presId="urn:microsoft.com/office/officeart/2005/8/layout/vList5"/>
    <dgm:cxn modelId="{E786C19B-99DC-44FB-8D8C-0F94CC7BD268}" type="presParOf" srcId="{F95F850C-5CB7-474F-8FEB-14CBE6FAF71F}" destId="{53316586-7CC7-43FA-956B-E16826EB2AF1}" srcOrd="4" destOrd="0" presId="urn:microsoft.com/office/officeart/2005/8/layout/vList5"/>
    <dgm:cxn modelId="{31430D28-D459-446E-B38C-262DF3A9624A}" type="presParOf" srcId="{53316586-7CC7-43FA-956B-E16826EB2AF1}" destId="{6CDA7F16-7E62-4656-B350-68983164D20D}" srcOrd="0" destOrd="0" presId="urn:microsoft.com/office/officeart/2005/8/layout/vList5"/>
    <dgm:cxn modelId="{D5D99C18-7A92-467E-856C-2E154A0614FA}" type="presParOf" srcId="{53316586-7CC7-43FA-956B-E16826EB2AF1}" destId="{7869E40B-0544-40F9-8E60-5DD23C5F0585}" srcOrd="1" destOrd="0" presId="urn:microsoft.com/office/officeart/2005/8/layout/vList5"/>
    <dgm:cxn modelId="{C89DF117-0625-4300-A34B-C5AB5084EC4F}" type="presParOf" srcId="{F95F850C-5CB7-474F-8FEB-14CBE6FAF71F}" destId="{429B16E1-5B24-4681-AF4D-0B95C423E3F6}" srcOrd="5" destOrd="0" presId="urn:microsoft.com/office/officeart/2005/8/layout/vList5"/>
    <dgm:cxn modelId="{1DC36F0D-37F2-4318-AD14-9969FB1676A7}" type="presParOf" srcId="{F95F850C-5CB7-474F-8FEB-14CBE6FAF71F}" destId="{43265E66-6135-403A-89B8-20C2F532D9E2}" srcOrd="6" destOrd="0" presId="urn:microsoft.com/office/officeart/2005/8/layout/vList5"/>
    <dgm:cxn modelId="{167796CD-C73E-4A11-9FDA-CE116960C48F}" type="presParOf" srcId="{43265E66-6135-403A-89B8-20C2F532D9E2}" destId="{654046E9-47B7-4725-8172-68DDCB8A2E81}" srcOrd="0" destOrd="0" presId="urn:microsoft.com/office/officeart/2005/8/layout/vList5"/>
    <dgm:cxn modelId="{E21C2BA2-BE5B-4CA1-A9B1-DE8E9E0EFBCD}" type="presParOf" srcId="{43265E66-6135-403A-89B8-20C2F532D9E2}" destId="{42CAA6E5-D558-4881-91BF-AC8E8EE86A4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634744-FDAF-47CA-B938-69FF8873B664}" type="doc">
      <dgm:prSet loTypeId="urn:microsoft.com/office/officeart/2018/2/layout/IconVerticalSolidList" loCatId="icon" qsTypeId="urn:microsoft.com/office/officeart/2005/8/quickstyle/3d4" qsCatId="3D" csTypeId="urn:microsoft.com/office/officeart/2005/8/colors/accent2_2" csCatId="accent2" phldr="1"/>
      <dgm:spPr/>
      <dgm:t>
        <a:bodyPr/>
        <a:lstStyle/>
        <a:p>
          <a:endParaRPr lang="en-US"/>
        </a:p>
      </dgm:t>
    </dgm:pt>
    <dgm:pt modelId="{E4FDF646-E33B-416E-94F3-2F90CB456ACE}">
      <dgm:prSet custT="1"/>
      <dgm:spPr/>
      <dgm:t>
        <a:bodyPr/>
        <a:lstStyle/>
        <a:p>
          <a:pPr>
            <a:lnSpc>
              <a:spcPct val="100000"/>
            </a:lnSpc>
          </a:pPr>
          <a:r>
            <a:rPr lang="fr-FR" sz="1600" noProof="0"/>
            <a:t>La probabilité qu’un ou plusieurs travailleurs subissent un dommage psychique qui peut également s’accompagner d’un dommage physique, suite à l’exposition à des composantes de l’organisation du travail, du contenu du travail, des conditions de travail, des conditions de vie au travail et des relations interpersonnelles au travail, sur lesquelles l’employeur a un impact et qui comportent objectivement un danger.</a:t>
          </a:r>
        </a:p>
      </dgm:t>
    </dgm:pt>
    <dgm:pt modelId="{FC39C8C5-A0E6-4909-AC49-715CEEDA6612}" type="parTrans" cxnId="{B39F79A2-6CCD-49D5-AC3D-35047335B9E1}">
      <dgm:prSet/>
      <dgm:spPr/>
      <dgm:t>
        <a:bodyPr/>
        <a:lstStyle/>
        <a:p>
          <a:endParaRPr lang="en-US"/>
        </a:p>
      </dgm:t>
    </dgm:pt>
    <dgm:pt modelId="{DDF5E9E6-8839-45D6-B287-E68F509B75F2}" type="sibTrans" cxnId="{B39F79A2-6CCD-49D5-AC3D-35047335B9E1}">
      <dgm:prSet/>
      <dgm:spPr/>
      <dgm:t>
        <a:bodyPr/>
        <a:lstStyle/>
        <a:p>
          <a:endParaRPr lang="en-US"/>
        </a:p>
      </dgm:t>
    </dgm:pt>
    <dgm:pt modelId="{8C9A4897-9204-4D45-8246-56D5097DB165}">
      <dgm:prSet custT="1"/>
      <dgm:spPr/>
      <dgm:t>
        <a:bodyPr/>
        <a:lstStyle/>
        <a:p>
          <a:pPr>
            <a:lnSpc>
              <a:spcPct val="100000"/>
            </a:lnSpc>
          </a:pPr>
          <a:endParaRPr lang="fr-FR" sz="1600" noProof="0"/>
        </a:p>
        <a:p>
          <a:pPr>
            <a:lnSpc>
              <a:spcPct val="100000"/>
            </a:lnSpc>
          </a:pPr>
          <a:r>
            <a:rPr lang="fr-FR" sz="1600" noProof="0"/>
            <a:t>Le dommage psychique peut par exemple se manifester par des angoisses, de la dépression et même des idées suicidaires.</a:t>
          </a:r>
        </a:p>
      </dgm:t>
    </dgm:pt>
    <dgm:pt modelId="{D3AAF7D8-CC6D-4323-AB85-08DDAAA30071}" type="parTrans" cxnId="{09F7EB17-91D7-498F-B103-1531AB5B0851}">
      <dgm:prSet/>
      <dgm:spPr/>
      <dgm:t>
        <a:bodyPr/>
        <a:lstStyle/>
        <a:p>
          <a:endParaRPr lang="en-US"/>
        </a:p>
      </dgm:t>
    </dgm:pt>
    <dgm:pt modelId="{3C17C5D4-B819-4C52-9104-F01AB4F74E4B}" type="sibTrans" cxnId="{09F7EB17-91D7-498F-B103-1531AB5B0851}">
      <dgm:prSet/>
      <dgm:spPr/>
      <dgm:t>
        <a:bodyPr/>
        <a:lstStyle/>
        <a:p>
          <a:endParaRPr lang="en-US"/>
        </a:p>
      </dgm:t>
    </dgm:pt>
    <dgm:pt modelId="{6B40C9E6-7E01-48EE-8B49-40DFC80672C6}">
      <dgm:prSet custT="1"/>
      <dgm:spPr/>
      <dgm:t>
        <a:bodyPr/>
        <a:lstStyle/>
        <a:p>
          <a:pPr>
            <a:lnSpc>
              <a:spcPct val="100000"/>
            </a:lnSpc>
          </a:pPr>
          <a:endParaRPr lang="fr-FR" sz="1600" noProof="0"/>
        </a:p>
        <a:p>
          <a:pPr>
            <a:lnSpc>
              <a:spcPct val="100000"/>
            </a:lnSpc>
          </a:pPr>
          <a:endParaRPr lang="fr-FR" sz="1600" noProof="0"/>
        </a:p>
        <a:p>
          <a:pPr>
            <a:lnSpc>
              <a:spcPct val="100000"/>
            </a:lnSpc>
          </a:pPr>
          <a:r>
            <a:rPr lang="fr-FR" sz="1600" noProof="0"/>
            <a:t>Au niveau physique, ces risques peuvent mener à des problèmes de sommeil, de l’hypertension, des palpitations, des problèmes gastriques et intestinaux…</a:t>
          </a:r>
        </a:p>
      </dgm:t>
    </dgm:pt>
    <dgm:pt modelId="{659725B5-8F9F-4B71-A1EA-72F4D9E9D04E}" type="parTrans" cxnId="{7CA9762E-2FFD-4583-9165-E8AAB908044D}">
      <dgm:prSet/>
      <dgm:spPr/>
      <dgm:t>
        <a:bodyPr/>
        <a:lstStyle/>
        <a:p>
          <a:endParaRPr lang="en-US"/>
        </a:p>
      </dgm:t>
    </dgm:pt>
    <dgm:pt modelId="{F0E62684-27C6-4739-BCE2-206941EAEBD8}" type="sibTrans" cxnId="{7CA9762E-2FFD-4583-9165-E8AAB908044D}">
      <dgm:prSet/>
      <dgm:spPr/>
      <dgm:t>
        <a:bodyPr/>
        <a:lstStyle/>
        <a:p>
          <a:endParaRPr lang="en-US"/>
        </a:p>
      </dgm:t>
    </dgm:pt>
    <dgm:pt modelId="{8A96DA57-AF92-47D6-9F00-742BEF45DF23}">
      <dgm:prSet custT="1"/>
      <dgm:spPr/>
      <dgm:t>
        <a:bodyPr/>
        <a:lstStyle/>
        <a:p>
          <a:pPr>
            <a:lnSpc>
              <a:spcPct val="100000"/>
            </a:lnSpc>
          </a:pPr>
          <a:endParaRPr lang="fr-FR" sz="1600" noProof="0"/>
        </a:p>
        <a:p>
          <a:pPr>
            <a:lnSpc>
              <a:spcPct val="100000"/>
            </a:lnSpc>
          </a:pPr>
          <a:endParaRPr lang="fr-FR" sz="1600" noProof="0"/>
        </a:p>
        <a:p>
          <a:pPr>
            <a:lnSpc>
              <a:spcPct val="100000"/>
            </a:lnSpc>
          </a:pPr>
          <a:r>
            <a:rPr lang="fr-FR" sz="1600" noProof="0"/>
            <a:t>Ces risques peuvent également avoir des conséquences négatives pour toute l’entreprise, par exemple, à travers un climat délétère de travail, des conflits, des coûts supplémentaires découlant d’accidents de travail, de l’absentéisme, de la diminution de la qualité du travail ou de la productivité….</a:t>
          </a:r>
        </a:p>
      </dgm:t>
    </dgm:pt>
    <dgm:pt modelId="{EC8C69E6-79F3-4C7D-B735-B82E1E12EDB0}" type="parTrans" cxnId="{6BDB392D-4845-49E0-B11B-83116E2463E9}">
      <dgm:prSet/>
      <dgm:spPr/>
      <dgm:t>
        <a:bodyPr/>
        <a:lstStyle/>
        <a:p>
          <a:endParaRPr lang="en-US"/>
        </a:p>
      </dgm:t>
    </dgm:pt>
    <dgm:pt modelId="{585F9FC4-B5F8-4ECC-BE88-F9660F8C5078}" type="sibTrans" cxnId="{6BDB392D-4845-49E0-B11B-83116E2463E9}">
      <dgm:prSet/>
      <dgm:spPr/>
      <dgm:t>
        <a:bodyPr/>
        <a:lstStyle/>
        <a:p>
          <a:endParaRPr lang="en-US"/>
        </a:p>
      </dgm:t>
    </dgm:pt>
    <dgm:pt modelId="{E5FBEF7C-1BD1-4DB7-B614-DC53CD8921BC}">
      <dgm:prSet custT="1"/>
      <dgm:spPr/>
      <dgm:t>
        <a:bodyPr/>
        <a:lstStyle/>
        <a:p>
          <a:pPr>
            <a:lnSpc>
              <a:spcPct val="100000"/>
            </a:lnSpc>
          </a:pPr>
          <a:endParaRPr lang="fr-FR" sz="1600" noProof="0"/>
        </a:p>
        <a:p>
          <a:pPr>
            <a:lnSpc>
              <a:spcPct val="100000"/>
            </a:lnSpc>
          </a:pPr>
          <a:endParaRPr lang="fr-FR" sz="1600" noProof="0"/>
        </a:p>
        <a:p>
          <a:pPr>
            <a:lnSpc>
              <a:spcPct val="100000"/>
            </a:lnSpc>
          </a:pPr>
          <a:r>
            <a:rPr lang="fr-FR" sz="1600" noProof="0"/>
            <a:t>Les </a:t>
          </a:r>
          <a:r>
            <a:rPr lang="fr-FR" sz="1600" b="0" noProof="0"/>
            <a:t>manifestations les plus connues des risques psychosociaux au travail sont le stress, le burn-out, les conflits liés au travail et </a:t>
          </a:r>
          <a:r>
            <a:rPr lang="fr-FR" sz="1600" b="0" noProof="0">
              <a:solidFill>
                <a:srgbClr val="1E699D"/>
              </a:solidFill>
            </a:rPr>
            <a:t>les comportements transgressifs</a:t>
          </a:r>
          <a:r>
            <a:rPr lang="fr-FR" sz="1600" b="0" noProof="0">
              <a:solidFill>
                <a:schemeClr val="accent2">
                  <a:lumMod val="76000"/>
                </a:schemeClr>
              </a:solidFill>
            </a:rPr>
            <a:t>.</a:t>
          </a:r>
        </a:p>
      </dgm:t>
    </dgm:pt>
    <dgm:pt modelId="{179C2695-0597-4223-B30F-55ED9AD6711A}" type="parTrans" cxnId="{A3D5D548-FA7D-4129-91B2-B1EB5A15E460}">
      <dgm:prSet/>
      <dgm:spPr/>
      <dgm:t>
        <a:bodyPr/>
        <a:lstStyle/>
        <a:p>
          <a:endParaRPr lang="en-US"/>
        </a:p>
      </dgm:t>
    </dgm:pt>
    <dgm:pt modelId="{0BBC7C93-BAB1-474E-BB39-411106936F6A}" type="sibTrans" cxnId="{A3D5D548-FA7D-4129-91B2-B1EB5A15E460}">
      <dgm:prSet/>
      <dgm:spPr/>
      <dgm:t>
        <a:bodyPr/>
        <a:lstStyle/>
        <a:p>
          <a:endParaRPr lang="en-US"/>
        </a:p>
      </dgm:t>
    </dgm:pt>
    <dgm:pt modelId="{7A0E07C9-C532-4E80-BD75-F0EFB6B69F3E}" type="pres">
      <dgm:prSet presAssocID="{C5634744-FDAF-47CA-B938-69FF8873B664}" presName="root" presStyleCnt="0">
        <dgm:presLayoutVars>
          <dgm:dir/>
          <dgm:resizeHandles val="exact"/>
        </dgm:presLayoutVars>
      </dgm:prSet>
      <dgm:spPr/>
    </dgm:pt>
    <dgm:pt modelId="{1EB32731-AC03-4FB7-9E47-8AAC320FEAB4}" type="pres">
      <dgm:prSet presAssocID="{E4FDF646-E33B-416E-94F3-2F90CB456ACE}" presName="compNode" presStyleCnt="0"/>
      <dgm:spPr/>
    </dgm:pt>
    <dgm:pt modelId="{547C791C-AF52-4279-95C6-988E88017925}" type="pres">
      <dgm:prSet presAssocID="{E4FDF646-E33B-416E-94F3-2F90CB456ACE}" presName="bgRect" presStyleLbl="bgShp" presStyleIdx="0" presStyleCnt="5" custScaleY="194900" custLinFactNeighborY="-31308"/>
      <dgm:spPr/>
    </dgm:pt>
    <dgm:pt modelId="{4EA58DFE-EFFA-4EFF-98C6-CFE87669270D}" type="pres">
      <dgm:prSet presAssocID="{E4FDF646-E33B-416E-94F3-2F90CB456ACE}" presName="iconRect" presStyleLbl="node1" presStyleIdx="0" presStyleCnt="5" custLinFactNeighborX="-2978" custLinFactNeighborY="-55438"/>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Irritant"/>
        </a:ext>
      </dgm:extLst>
    </dgm:pt>
    <dgm:pt modelId="{E9F3B845-749B-4C1A-842A-35A382C5DBB2}" type="pres">
      <dgm:prSet presAssocID="{E4FDF646-E33B-416E-94F3-2F90CB456ACE}" presName="spaceRect" presStyleCnt="0"/>
      <dgm:spPr/>
    </dgm:pt>
    <dgm:pt modelId="{651C40FC-1A50-4631-9B03-DE6A0ECFBCAB}" type="pres">
      <dgm:prSet presAssocID="{E4FDF646-E33B-416E-94F3-2F90CB456ACE}" presName="parTx" presStyleLbl="revTx" presStyleIdx="0" presStyleCnt="5" custLinFactY="146534" custLinFactNeighborX="435" custLinFactNeighborY="200000">
        <dgm:presLayoutVars>
          <dgm:chMax val="0"/>
          <dgm:chPref val="0"/>
        </dgm:presLayoutVars>
      </dgm:prSet>
      <dgm:spPr/>
    </dgm:pt>
    <dgm:pt modelId="{1290D57B-8740-442A-857C-E26449773BDA}" type="pres">
      <dgm:prSet presAssocID="{DDF5E9E6-8839-45D6-B287-E68F509B75F2}" presName="sibTrans" presStyleCnt="0"/>
      <dgm:spPr/>
    </dgm:pt>
    <dgm:pt modelId="{11C91CC7-AF7F-4366-8DE0-86086232E60F}" type="pres">
      <dgm:prSet presAssocID="{8C9A4897-9204-4D45-8246-56D5097DB165}" presName="compNode" presStyleCnt="0"/>
      <dgm:spPr/>
    </dgm:pt>
    <dgm:pt modelId="{19EBB3C1-AC9A-4DF9-B76C-C6788E329ACC}" type="pres">
      <dgm:prSet presAssocID="{8C9A4897-9204-4D45-8246-56D5097DB165}" presName="bgRect" presStyleLbl="bgShp" presStyleIdx="1" presStyleCnt="5" custScaleY="100174" custLinFactNeighborY="-10164"/>
      <dgm:spPr/>
    </dgm:pt>
    <dgm:pt modelId="{C8641C64-A321-4F7D-9B2C-0C0DA3161508}" type="pres">
      <dgm:prSet presAssocID="{8C9A4897-9204-4D45-8246-56D5097DB165}" presName="iconRect" presStyleLbl="node1" presStyleIdx="1" presStyleCnt="5" custLinFactNeighborX="0" custLinFactNeighborY="-36959"/>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in head"/>
        </a:ext>
      </dgm:extLst>
    </dgm:pt>
    <dgm:pt modelId="{4FE04748-85EE-4818-A2EE-2A03DBE5CD7F}" type="pres">
      <dgm:prSet presAssocID="{8C9A4897-9204-4D45-8246-56D5097DB165}" presName="spaceRect" presStyleCnt="0"/>
      <dgm:spPr/>
    </dgm:pt>
    <dgm:pt modelId="{D9EB04F6-C739-4D1A-B8AC-679418F1EB6E}" type="pres">
      <dgm:prSet presAssocID="{8C9A4897-9204-4D45-8246-56D5097DB165}" presName="parTx" presStyleLbl="revTx" presStyleIdx="1" presStyleCnt="5" custScaleY="45006">
        <dgm:presLayoutVars>
          <dgm:chMax val="0"/>
          <dgm:chPref val="0"/>
        </dgm:presLayoutVars>
      </dgm:prSet>
      <dgm:spPr/>
    </dgm:pt>
    <dgm:pt modelId="{E78B09A7-EE3F-46D3-9F1F-91C895959D59}" type="pres">
      <dgm:prSet presAssocID="{3C17C5D4-B819-4C52-9104-F01AB4F74E4B}" presName="sibTrans" presStyleCnt="0"/>
      <dgm:spPr/>
    </dgm:pt>
    <dgm:pt modelId="{239193BF-B291-4CCC-9D87-907561CE12CB}" type="pres">
      <dgm:prSet presAssocID="{6B40C9E6-7E01-48EE-8B49-40DFC80672C6}" presName="compNode" presStyleCnt="0"/>
      <dgm:spPr/>
    </dgm:pt>
    <dgm:pt modelId="{B17995F5-DC78-4B11-9532-57882A76B60B}" type="pres">
      <dgm:prSet presAssocID="{6B40C9E6-7E01-48EE-8B49-40DFC80672C6}" presName="bgRect" presStyleLbl="bgShp" presStyleIdx="2" presStyleCnt="5"/>
      <dgm:spPr/>
    </dgm:pt>
    <dgm:pt modelId="{E170C245-A00E-45C8-9E3B-C530A23E6E3B}" type="pres">
      <dgm:prSet presAssocID="{6B40C9E6-7E01-48EE-8B49-40DFC80672C6}" presName="iconRect" presStyleLbl="node1" presStyleIdx="2" presStyleCnt="5" custLinFactNeighborY="-16037"/>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rmir"/>
        </a:ext>
      </dgm:extLst>
    </dgm:pt>
    <dgm:pt modelId="{17702EEB-AFD2-4294-AD12-0357A405B385}" type="pres">
      <dgm:prSet presAssocID="{6B40C9E6-7E01-48EE-8B49-40DFC80672C6}" presName="spaceRect" presStyleCnt="0"/>
      <dgm:spPr/>
    </dgm:pt>
    <dgm:pt modelId="{48406288-3763-4ECE-8390-5548694203AA}" type="pres">
      <dgm:prSet presAssocID="{6B40C9E6-7E01-48EE-8B49-40DFC80672C6}" presName="parTx" presStyleLbl="revTx" presStyleIdx="2" presStyleCnt="5">
        <dgm:presLayoutVars>
          <dgm:chMax val="0"/>
          <dgm:chPref val="0"/>
        </dgm:presLayoutVars>
      </dgm:prSet>
      <dgm:spPr/>
    </dgm:pt>
    <dgm:pt modelId="{8E66EC94-53F5-4BBA-91C5-E3204B53A2D6}" type="pres">
      <dgm:prSet presAssocID="{F0E62684-27C6-4739-BCE2-206941EAEBD8}" presName="sibTrans" presStyleCnt="0"/>
      <dgm:spPr/>
    </dgm:pt>
    <dgm:pt modelId="{558B036E-10FA-4C75-8A26-A27281E6DB06}" type="pres">
      <dgm:prSet presAssocID="{8A96DA57-AF92-47D6-9F00-742BEF45DF23}" presName="compNode" presStyleCnt="0"/>
      <dgm:spPr/>
    </dgm:pt>
    <dgm:pt modelId="{50106A6C-4A4F-42C5-9B83-DEBCD51C033D}" type="pres">
      <dgm:prSet presAssocID="{8A96DA57-AF92-47D6-9F00-742BEF45DF23}" presName="bgRect" presStyleLbl="bgShp" presStyleIdx="3" presStyleCnt="5"/>
      <dgm:spPr/>
    </dgm:pt>
    <dgm:pt modelId="{F6DC8AAB-6CE8-41C0-9574-AA999E12A455}" type="pres">
      <dgm:prSet presAssocID="{8A96DA57-AF92-47D6-9F00-742BEF45DF23}" presName="iconRect" presStyleLbl="node1" presStyleIdx="3" presStyleCnt="5" custLinFactNeighborX="-2640" custLinFactNeighborY="-26399"/>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ridge scene"/>
        </a:ext>
      </dgm:extLst>
    </dgm:pt>
    <dgm:pt modelId="{5BF65EDD-EFAB-4B81-8778-A284DE10A219}" type="pres">
      <dgm:prSet presAssocID="{8A96DA57-AF92-47D6-9F00-742BEF45DF23}" presName="spaceRect" presStyleCnt="0"/>
      <dgm:spPr/>
    </dgm:pt>
    <dgm:pt modelId="{3908BB5F-A18F-4DED-A2B1-22DDDC9BA7F9}" type="pres">
      <dgm:prSet presAssocID="{8A96DA57-AF92-47D6-9F00-742BEF45DF23}" presName="parTx" presStyleLbl="revTx" presStyleIdx="3" presStyleCnt="5">
        <dgm:presLayoutVars>
          <dgm:chMax val="0"/>
          <dgm:chPref val="0"/>
        </dgm:presLayoutVars>
      </dgm:prSet>
      <dgm:spPr/>
    </dgm:pt>
    <dgm:pt modelId="{18AA2A3A-9B57-4151-8297-6DE60ABFE69C}" type="pres">
      <dgm:prSet presAssocID="{585F9FC4-B5F8-4ECC-BE88-F9660F8C5078}" presName="sibTrans" presStyleCnt="0"/>
      <dgm:spPr/>
    </dgm:pt>
    <dgm:pt modelId="{64F1BB9E-90A3-433E-A4C8-ED404574B816}" type="pres">
      <dgm:prSet presAssocID="{E5FBEF7C-1BD1-4DB7-B614-DC53CD8921BC}" presName="compNode" presStyleCnt="0"/>
      <dgm:spPr/>
    </dgm:pt>
    <dgm:pt modelId="{E14539DF-1B6B-43F5-A99A-4A06C77935A1}" type="pres">
      <dgm:prSet presAssocID="{E5FBEF7C-1BD1-4DB7-B614-DC53CD8921BC}" presName="bgRect" presStyleLbl="bgShp" presStyleIdx="4" presStyleCnt="5"/>
      <dgm:spPr/>
    </dgm:pt>
    <dgm:pt modelId="{4603E025-BB7B-44C7-8524-1CA57F0CB969}" type="pres">
      <dgm:prSet presAssocID="{E5FBEF7C-1BD1-4DB7-B614-DC53CD8921BC}" presName="iconRect" presStyleLbl="node1" presStyleIdx="4" presStyleCnt="5"/>
      <dgm:spPr>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Avertissement"/>
        </a:ext>
      </dgm:extLst>
    </dgm:pt>
    <dgm:pt modelId="{691DBEB9-1414-42F8-99B7-6DEE24C2CE52}" type="pres">
      <dgm:prSet presAssocID="{E5FBEF7C-1BD1-4DB7-B614-DC53CD8921BC}" presName="spaceRect" presStyleCnt="0"/>
      <dgm:spPr/>
    </dgm:pt>
    <dgm:pt modelId="{1C3D001C-362D-49E8-8DF2-CB140FE72834}" type="pres">
      <dgm:prSet presAssocID="{E5FBEF7C-1BD1-4DB7-B614-DC53CD8921BC}" presName="parTx" presStyleLbl="revTx" presStyleIdx="4" presStyleCnt="5">
        <dgm:presLayoutVars>
          <dgm:chMax val="0"/>
          <dgm:chPref val="0"/>
        </dgm:presLayoutVars>
      </dgm:prSet>
      <dgm:spPr/>
    </dgm:pt>
  </dgm:ptLst>
  <dgm:cxnLst>
    <dgm:cxn modelId="{09F7EB17-91D7-498F-B103-1531AB5B0851}" srcId="{C5634744-FDAF-47CA-B938-69FF8873B664}" destId="{8C9A4897-9204-4D45-8246-56D5097DB165}" srcOrd="1" destOrd="0" parTransId="{D3AAF7D8-CC6D-4323-AB85-08DDAAA30071}" sibTransId="{3C17C5D4-B819-4C52-9104-F01AB4F74E4B}"/>
    <dgm:cxn modelId="{6BDB392D-4845-49E0-B11B-83116E2463E9}" srcId="{C5634744-FDAF-47CA-B938-69FF8873B664}" destId="{8A96DA57-AF92-47D6-9F00-742BEF45DF23}" srcOrd="3" destOrd="0" parTransId="{EC8C69E6-79F3-4C7D-B735-B82E1E12EDB0}" sibTransId="{585F9FC4-B5F8-4ECC-BE88-F9660F8C5078}"/>
    <dgm:cxn modelId="{7CA9762E-2FFD-4583-9165-E8AAB908044D}" srcId="{C5634744-FDAF-47CA-B938-69FF8873B664}" destId="{6B40C9E6-7E01-48EE-8B49-40DFC80672C6}" srcOrd="2" destOrd="0" parTransId="{659725B5-8F9F-4B71-A1EA-72F4D9E9D04E}" sibTransId="{F0E62684-27C6-4739-BCE2-206941EAEBD8}"/>
    <dgm:cxn modelId="{ADA3CE66-AC17-4697-917B-E02965D98E4A}" type="presOf" srcId="{8A96DA57-AF92-47D6-9F00-742BEF45DF23}" destId="{3908BB5F-A18F-4DED-A2B1-22DDDC9BA7F9}" srcOrd="0" destOrd="0" presId="urn:microsoft.com/office/officeart/2018/2/layout/IconVerticalSolidList"/>
    <dgm:cxn modelId="{A3D5D548-FA7D-4129-91B2-B1EB5A15E460}" srcId="{C5634744-FDAF-47CA-B938-69FF8873B664}" destId="{E5FBEF7C-1BD1-4DB7-B614-DC53CD8921BC}" srcOrd="4" destOrd="0" parTransId="{179C2695-0597-4223-B30F-55ED9AD6711A}" sibTransId="{0BBC7C93-BAB1-474E-BB39-411106936F6A}"/>
    <dgm:cxn modelId="{0F7FB84F-B878-416C-84FE-13DAA5414F0C}" type="presOf" srcId="{8C9A4897-9204-4D45-8246-56D5097DB165}" destId="{D9EB04F6-C739-4D1A-B8AC-679418F1EB6E}" srcOrd="0" destOrd="0" presId="urn:microsoft.com/office/officeart/2018/2/layout/IconVerticalSolidList"/>
    <dgm:cxn modelId="{D2640859-AE6D-42ED-98C9-B66BB568A4A0}" type="presOf" srcId="{6B40C9E6-7E01-48EE-8B49-40DFC80672C6}" destId="{48406288-3763-4ECE-8390-5548694203AA}" srcOrd="0" destOrd="0" presId="urn:microsoft.com/office/officeart/2018/2/layout/IconVerticalSolidList"/>
    <dgm:cxn modelId="{EF30FF90-6CD0-4FA8-A836-E967F3269072}" type="presOf" srcId="{C5634744-FDAF-47CA-B938-69FF8873B664}" destId="{7A0E07C9-C532-4E80-BD75-F0EFB6B69F3E}" srcOrd="0" destOrd="0" presId="urn:microsoft.com/office/officeart/2018/2/layout/IconVerticalSolidList"/>
    <dgm:cxn modelId="{B39F79A2-6CCD-49D5-AC3D-35047335B9E1}" srcId="{C5634744-FDAF-47CA-B938-69FF8873B664}" destId="{E4FDF646-E33B-416E-94F3-2F90CB456ACE}" srcOrd="0" destOrd="0" parTransId="{FC39C8C5-A0E6-4909-AC49-715CEEDA6612}" sibTransId="{DDF5E9E6-8839-45D6-B287-E68F509B75F2}"/>
    <dgm:cxn modelId="{117304B7-F709-4853-8C45-DA824BB9EA77}" type="presOf" srcId="{E5FBEF7C-1BD1-4DB7-B614-DC53CD8921BC}" destId="{1C3D001C-362D-49E8-8DF2-CB140FE72834}" srcOrd="0" destOrd="0" presId="urn:microsoft.com/office/officeart/2018/2/layout/IconVerticalSolidList"/>
    <dgm:cxn modelId="{FDE0BEFE-A96C-4901-8B7B-922C6440018D}" type="presOf" srcId="{E4FDF646-E33B-416E-94F3-2F90CB456ACE}" destId="{651C40FC-1A50-4631-9B03-DE6A0ECFBCAB}" srcOrd="0" destOrd="0" presId="urn:microsoft.com/office/officeart/2018/2/layout/IconVerticalSolidList"/>
    <dgm:cxn modelId="{FF12B4EE-331B-4B0B-9D60-554A8E22A547}" type="presParOf" srcId="{7A0E07C9-C532-4E80-BD75-F0EFB6B69F3E}" destId="{1EB32731-AC03-4FB7-9E47-8AAC320FEAB4}" srcOrd="0" destOrd="0" presId="urn:microsoft.com/office/officeart/2018/2/layout/IconVerticalSolidList"/>
    <dgm:cxn modelId="{9AD7BC7B-2295-4FD9-BEEC-D30EAFB1E348}" type="presParOf" srcId="{1EB32731-AC03-4FB7-9E47-8AAC320FEAB4}" destId="{547C791C-AF52-4279-95C6-988E88017925}" srcOrd="0" destOrd="0" presId="urn:microsoft.com/office/officeart/2018/2/layout/IconVerticalSolidList"/>
    <dgm:cxn modelId="{A0DA71B3-DA87-416D-AE6C-8C1BB62A2A12}" type="presParOf" srcId="{1EB32731-AC03-4FB7-9E47-8AAC320FEAB4}" destId="{4EA58DFE-EFFA-4EFF-98C6-CFE87669270D}" srcOrd="1" destOrd="0" presId="urn:microsoft.com/office/officeart/2018/2/layout/IconVerticalSolidList"/>
    <dgm:cxn modelId="{3572231C-C511-43D6-991E-1E2355F1279A}" type="presParOf" srcId="{1EB32731-AC03-4FB7-9E47-8AAC320FEAB4}" destId="{E9F3B845-749B-4C1A-842A-35A382C5DBB2}" srcOrd="2" destOrd="0" presId="urn:microsoft.com/office/officeart/2018/2/layout/IconVerticalSolidList"/>
    <dgm:cxn modelId="{3606F0D7-9071-4EB2-B639-A1D1EADDFF48}" type="presParOf" srcId="{1EB32731-AC03-4FB7-9E47-8AAC320FEAB4}" destId="{651C40FC-1A50-4631-9B03-DE6A0ECFBCAB}" srcOrd="3" destOrd="0" presId="urn:microsoft.com/office/officeart/2018/2/layout/IconVerticalSolidList"/>
    <dgm:cxn modelId="{D2808950-A798-485A-A331-E48ED3E007CC}" type="presParOf" srcId="{7A0E07C9-C532-4E80-BD75-F0EFB6B69F3E}" destId="{1290D57B-8740-442A-857C-E26449773BDA}" srcOrd="1" destOrd="0" presId="urn:microsoft.com/office/officeart/2018/2/layout/IconVerticalSolidList"/>
    <dgm:cxn modelId="{57C16990-969E-4FBF-9A9C-B6C944D67A49}" type="presParOf" srcId="{7A0E07C9-C532-4E80-BD75-F0EFB6B69F3E}" destId="{11C91CC7-AF7F-4366-8DE0-86086232E60F}" srcOrd="2" destOrd="0" presId="urn:microsoft.com/office/officeart/2018/2/layout/IconVerticalSolidList"/>
    <dgm:cxn modelId="{F7C2CBC1-32E9-415D-9424-D15AEF020078}" type="presParOf" srcId="{11C91CC7-AF7F-4366-8DE0-86086232E60F}" destId="{19EBB3C1-AC9A-4DF9-B76C-C6788E329ACC}" srcOrd="0" destOrd="0" presId="urn:microsoft.com/office/officeart/2018/2/layout/IconVerticalSolidList"/>
    <dgm:cxn modelId="{409CBFF6-7F8C-4B11-931B-9BB181130091}" type="presParOf" srcId="{11C91CC7-AF7F-4366-8DE0-86086232E60F}" destId="{C8641C64-A321-4F7D-9B2C-0C0DA3161508}" srcOrd="1" destOrd="0" presId="urn:microsoft.com/office/officeart/2018/2/layout/IconVerticalSolidList"/>
    <dgm:cxn modelId="{2E60323E-57C6-4BD0-B4A1-8CAE26E61BFF}" type="presParOf" srcId="{11C91CC7-AF7F-4366-8DE0-86086232E60F}" destId="{4FE04748-85EE-4818-A2EE-2A03DBE5CD7F}" srcOrd="2" destOrd="0" presId="urn:microsoft.com/office/officeart/2018/2/layout/IconVerticalSolidList"/>
    <dgm:cxn modelId="{605ED3E5-E67B-4513-88F2-2D1F2536B690}" type="presParOf" srcId="{11C91CC7-AF7F-4366-8DE0-86086232E60F}" destId="{D9EB04F6-C739-4D1A-B8AC-679418F1EB6E}" srcOrd="3" destOrd="0" presId="urn:microsoft.com/office/officeart/2018/2/layout/IconVerticalSolidList"/>
    <dgm:cxn modelId="{2DF401ED-5AEE-4124-85F5-C27411239117}" type="presParOf" srcId="{7A0E07C9-C532-4E80-BD75-F0EFB6B69F3E}" destId="{E78B09A7-EE3F-46D3-9F1F-91C895959D59}" srcOrd="3" destOrd="0" presId="urn:microsoft.com/office/officeart/2018/2/layout/IconVerticalSolidList"/>
    <dgm:cxn modelId="{EE9CFD7B-87D7-4D5D-A06B-8C60014ADAA2}" type="presParOf" srcId="{7A0E07C9-C532-4E80-BD75-F0EFB6B69F3E}" destId="{239193BF-B291-4CCC-9D87-907561CE12CB}" srcOrd="4" destOrd="0" presId="urn:microsoft.com/office/officeart/2018/2/layout/IconVerticalSolidList"/>
    <dgm:cxn modelId="{64C31F3A-DCBF-480E-9DAF-14847F6C00EB}" type="presParOf" srcId="{239193BF-B291-4CCC-9D87-907561CE12CB}" destId="{B17995F5-DC78-4B11-9532-57882A76B60B}" srcOrd="0" destOrd="0" presId="urn:microsoft.com/office/officeart/2018/2/layout/IconVerticalSolidList"/>
    <dgm:cxn modelId="{DBC2ED3F-1586-4095-AD04-20EB05748BB2}" type="presParOf" srcId="{239193BF-B291-4CCC-9D87-907561CE12CB}" destId="{E170C245-A00E-45C8-9E3B-C530A23E6E3B}" srcOrd="1" destOrd="0" presId="urn:microsoft.com/office/officeart/2018/2/layout/IconVerticalSolidList"/>
    <dgm:cxn modelId="{1B0BCD4A-B3F5-40CB-9C33-C2CB71AD3829}" type="presParOf" srcId="{239193BF-B291-4CCC-9D87-907561CE12CB}" destId="{17702EEB-AFD2-4294-AD12-0357A405B385}" srcOrd="2" destOrd="0" presId="urn:microsoft.com/office/officeart/2018/2/layout/IconVerticalSolidList"/>
    <dgm:cxn modelId="{ABA69826-CD1D-4FEB-AB69-C6E9531C631D}" type="presParOf" srcId="{239193BF-B291-4CCC-9D87-907561CE12CB}" destId="{48406288-3763-4ECE-8390-5548694203AA}" srcOrd="3" destOrd="0" presId="urn:microsoft.com/office/officeart/2018/2/layout/IconVerticalSolidList"/>
    <dgm:cxn modelId="{D7C939EF-1556-42B5-B572-E3B099BC4155}" type="presParOf" srcId="{7A0E07C9-C532-4E80-BD75-F0EFB6B69F3E}" destId="{8E66EC94-53F5-4BBA-91C5-E3204B53A2D6}" srcOrd="5" destOrd="0" presId="urn:microsoft.com/office/officeart/2018/2/layout/IconVerticalSolidList"/>
    <dgm:cxn modelId="{78DCF5CD-A861-433E-8E6F-F484E6ABF97A}" type="presParOf" srcId="{7A0E07C9-C532-4E80-BD75-F0EFB6B69F3E}" destId="{558B036E-10FA-4C75-8A26-A27281E6DB06}" srcOrd="6" destOrd="0" presId="urn:microsoft.com/office/officeart/2018/2/layout/IconVerticalSolidList"/>
    <dgm:cxn modelId="{3578B549-0ECA-4F7E-8A21-0C83FD65D8FE}" type="presParOf" srcId="{558B036E-10FA-4C75-8A26-A27281E6DB06}" destId="{50106A6C-4A4F-42C5-9B83-DEBCD51C033D}" srcOrd="0" destOrd="0" presId="urn:microsoft.com/office/officeart/2018/2/layout/IconVerticalSolidList"/>
    <dgm:cxn modelId="{5DC9AF84-4B09-409A-80D7-B4ACE1A76844}" type="presParOf" srcId="{558B036E-10FA-4C75-8A26-A27281E6DB06}" destId="{F6DC8AAB-6CE8-41C0-9574-AA999E12A455}" srcOrd="1" destOrd="0" presId="urn:microsoft.com/office/officeart/2018/2/layout/IconVerticalSolidList"/>
    <dgm:cxn modelId="{20E6F59F-C788-47AE-B2A6-10CE239E8FA0}" type="presParOf" srcId="{558B036E-10FA-4C75-8A26-A27281E6DB06}" destId="{5BF65EDD-EFAB-4B81-8778-A284DE10A219}" srcOrd="2" destOrd="0" presId="urn:microsoft.com/office/officeart/2018/2/layout/IconVerticalSolidList"/>
    <dgm:cxn modelId="{B48839F0-086D-4249-8D51-F9CC9D429EAE}" type="presParOf" srcId="{558B036E-10FA-4C75-8A26-A27281E6DB06}" destId="{3908BB5F-A18F-4DED-A2B1-22DDDC9BA7F9}" srcOrd="3" destOrd="0" presId="urn:microsoft.com/office/officeart/2018/2/layout/IconVerticalSolidList"/>
    <dgm:cxn modelId="{A024FDAD-2DB2-4DE5-8C58-E4CB28B4CC92}" type="presParOf" srcId="{7A0E07C9-C532-4E80-BD75-F0EFB6B69F3E}" destId="{18AA2A3A-9B57-4151-8297-6DE60ABFE69C}" srcOrd="7" destOrd="0" presId="urn:microsoft.com/office/officeart/2018/2/layout/IconVerticalSolidList"/>
    <dgm:cxn modelId="{5DB779EF-4E1C-41E4-81C5-B37710344487}" type="presParOf" srcId="{7A0E07C9-C532-4E80-BD75-F0EFB6B69F3E}" destId="{64F1BB9E-90A3-433E-A4C8-ED404574B816}" srcOrd="8" destOrd="0" presId="urn:microsoft.com/office/officeart/2018/2/layout/IconVerticalSolidList"/>
    <dgm:cxn modelId="{6BCAB315-C4B8-40E0-B89A-757BE83C7031}" type="presParOf" srcId="{64F1BB9E-90A3-433E-A4C8-ED404574B816}" destId="{E14539DF-1B6B-43F5-A99A-4A06C77935A1}" srcOrd="0" destOrd="0" presId="urn:microsoft.com/office/officeart/2018/2/layout/IconVerticalSolidList"/>
    <dgm:cxn modelId="{CC95F424-F540-45D7-AA14-74CC7CBA2A72}" type="presParOf" srcId="{64F1BB9E-90A3-433E-A4C8-ED404574B816}" destId="{4603E025-BB7B-44C7-8524-1CA57F0CB969}" srcOrd="1" destOrd="0" presId="urn:microsoft.com/office/officeart/2018/2/layout/IconVerticalSolidList"/>
    <dgm:cxn modelId="{F8945D03-2B3E-4A59-B3F0-ABCDB0892BB8}" type="presParOf" srcId="{64F1BB9E-90A3-433E-A4C8-ED404574B816}" destId="{691DBEB9-1414-42F8-99B7-6DEE24C2CE52}" srcOrd="2" destOrd="0" presId="urn:microsoft.com/office/officeart/2018/2/layout/IconVerticalSolidList"/>
    <dgm:cxn modelId="{96350A4C-ED43-4E15-8641-E1E9C78E9E54}" type="presParOf" srcId="{64F1BB9E-90A3-433E-A4C8-ED404574B816}" destId="{1C3D001C-362D-49E8-8DF2-CB140FE7283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4937D65-7C78-47AB-AB11-926153C9E417}" type="doc">
      <dgm:prSet loTypeId="urn:microsoft.com/office/officeart/2005/8/layout/list1" loCatId="list" qsTypeId="urn:microsoft.com/office/officeart/2005/8/quickstyle/simple1" qsCatId="simple" csTypeId="urn:microsoft.com/office/officeart/2005/8/colors/accent1_4" csCatId="accent1" phldr="1"/>
      <dgm:spPr/>
      <dgm:t>
        <a:bodyPr/>
        <a:lstStyle/>
        <a:p>
          <a:endParaRPr lang="en-US"/>
        </a:p>
      </dgm:t>
    </dgm:pt>
    <dgm:pt modelId="{4DB355C5-12A1-4481-98AC-696B2C881AB5}">
      <dgm:prSet phldrT="[Text]" phldr="0" custT="1"/>
      <dgm:spPr/>
      <dgm:t>
        <a:bodyPr/>
        <a:lstStyle/>
        <a:p>
          <a:pPr rtl="0"/>
          <a:r>
            <a:rPr lang="fr-FR" sz="1600" b="1" noProof="0">
              <a:latin typeface="Calibri Light"/>
            </a:rPr>
            <a:t>Organisation du travail</a:t>
          </a:r>
          <a:endParaRPr lang="fr-FR" sz="1600" b="1" noProof="0"/>
        </a:p>
      </dgm:t>
    </dgm:pt>
    <dgm:pt modelId="{C5C03CDF-073B-431A-B8C0-17FB8786BF6C}" type="parTrans" cxnId="{18D6E738-BD07-4C34-A3BD-55BEEE4E15B2}">
      <dgm:prSet/>
      <dgm:spPr/>
      <dgm:t>
        <a:bodyPr/>
        <a:lstStyle/>
        <a:p>
          <a:endParaRPr lang="en-US"/>
        </a:p>
      </dgm:t>
    </dgm:pt>
    <dgm:pt modelId="{C9229E91-FB30-4FFE-B4C6-72B6F9358E96}" type="sibTrans" cxnId="{18D6E738-BD07-4C34-A3BD-55BEEE4E15B2}">
      <dgm:prSet/>
      <dgm:spPr/>
      <dgm:t>
        <a:bodyPr/>
        <a:lstStyle/>
        <a:p>
          <a:endParaRPr lang="en-US"/>
        </a:p>
      </dgm:t>
    </dgm:pt>
    <dgm:pt modelId="{ECE1499C-1954-4F6A-B06A-9BA732ED2895}">
      <dgm:prSet phldrT="[Text]" phldr="0" custT="1"/>
      <dgm:spPr/>
      <dgm:t>
        <a:bodyPr/>
        <a:lstStyle/>
        <a:p>
          <a:pPr rtl="0"/>
          <a:r>
            <a:rPr lang="fr-FR" sz="1600" b="1" noProof="0">
              <a:latin typeface="Calibri Light"/>
            </a:rPr>
            <a:t>Relations de travail</a:t>
          </a:r>
        </a:p>
      </dgm:t>
    </dgm:pt>
    <dgm:pt modelId="{51F6F21B-189A-4ACE-9395-3E4D87A5EBEA}" type="parTrans" cxnId="{738F72BA-EDEE-4868-A1E3-6083B87D023F}">
      <dgm:prSet/>
      <dgm:spPr/>
      <dgm:t>
        <a:bodyPr/>
        <a:lstStyle/>
        <a:p>
          <a:endParaRPr lang="en-US"/>
        </a:p>
      </dgm:t>
    </dgm:pt>
    <dgm:pt modelId="{75079C39-680D-4CC6-87F7-B82494871F7F}" type="sibTrans" cxnId="{738F72BA-EDEE-4868-A1E3-6083B87D023F}">
      <dgm:prSet/>
      <dgm:spPr/>
      <dgm:t>
        <a:bodyPr/>
        <a:lstStyle/>
        <a:p>
          <a:endParaRPr lang="en-US"/>
        </a:p>
      </dgm:t>
    </dgm:pt>
    <dgm:pt modelId="{2719AF4C-E7DB-4F16-B198-A6151689AFA2}">
      <dgm:prSet phldr="0" custT="1"/>
      <dgm:spPr/>
      <dgm:t>
        <a:bodyPr/>
        <a:lstStyle/>
        <a:p>
          <a:pPr algn="l" rtl="0"/>
          <a:r>
            <a:rPr lang="fr-FR" sz="1400" noProof="0">
              <a:latin typeface="Calibri Light"/>
            </a:rPr>
            <a:t>Structure de l'organisation, collaboration avec d'autres services, procédures, politique générale, communication, etc.</a:t>
          </a:r>
        </a:p>
      </dgm:t>
    </dgm:pt>
    <dgm:pt modelId="{F2ECC5CD-D41F-4E9E-AFFA-481E293A5FC8}" type="parTrans" cxnId="{B75D8E18-082F-4725-BCC4-4D40F0C9AFDF}">
      <dgm:prSet/>
      <dgm:spPr/>
      <dgm:t>
        <a:bodyPr/>
        <a:lstStyle/>
        <a:p>
          <a:endParaRPr lang="nl-NL"/>
        </a:p>
      </dgm:t>
    </dgm:pt>
    <dgm:pt modelId="{13EB5639-C194-4ACB-A738-0EA1D992D374}" type="sibTrans" cxnId="{B75D8E18-082F-4725-BCC4-4D40F0C9AFDF}">
      <dgm:prSet/>
      <dgm:spPr/>
      <dgm:t>
        <a:bodyPr/>
        <a:lstStyle/>
        <a:p>
          <a:endParaRPr lang="nl-NL"/>
        </a:p>
      </dgm:t>
    </dgm:pt>
    <dgm:pt modelId="{38D7BA5F-7A77-4533-BA54-3F3EB18E5956}">
      <dgm:prSet phldr="0" custT="1"/>
      <dgm:spPr/>
      <dgm:t>
        <a:bodyPr/>
        <a:lstStyle/>
        <a:p>
          <a:pPr rtl="0"/>
          <a:r>
            <a:rPr lang="fr-FR" sz="1400" noProof="0">
              <a:latin typeface="Calibri Light"/>
            </a:rPr>
            <a:t>Nature du travail, clarté des tâches, complexité, variation, charge (émotionnelle, psychique, physique), etc.</a:t>
          </a:r>
        </a:p>
      </dgm:t>
    </dgm:pt>
    <dgm:pt modelId="{0116735F-CB99-4995-88A5-478744B3D5C5}" type="parTrans" cxnId="{427FB25D-E2B8-4B3F-BD19-51B6E363C7CF}">
      <dgm:prSet/>
      <dgm:spPr/>
      <dgm:t>
        <a:bodyPr/>
        <a:lstStyle/>
        <a:p>
          <a:endParaRPr lang="nl-NL"/>
        </a:p>
      </dgm:t>
    </dgm:pt>
    <dgm:pt modelId="{8FA70D11-E5BE-43C1-A409-EC07A8F9C0B3}" type="sibTrans" cxnId="{427FB25D-E2B8-4B3F-BD19-51B6E363C7CF}">
      <dgm:prSet/>
      <dgm:spPr/>
      <dgm:t>
        <a:bodyPr/>
        <a:lstStyle/>
        <a:p>
          <a:endParaRPr lang="nl-NL"/>
        </a:p>
      </dgm:t>
    </dgm:pt>
    <dgm:pt modelId="{FCAF0B4D-258A-4FD2-903F-AE2E8FF675CD}">
      <dgm:prSet phldr="0" custT="1"/>
      <dgm:spPr/>
      <dgm:t>
        <a:bodyPr/>
        <a:lstStyle/>
        <a:p>
          <a:pPr rtl="0"/>
          <a:r>
            <a:rPr lang="fr-FR" sz="1600" b="1" noProof="0">
              <a:latin typeface="Calibri Light"/>
            </a:rPr>
            <a:t>Contenu du travail</a:t>
          </a:r>
        </a:p>
      </dgm:t>
    </dgm:pt>
    <dgm:pt modelId="{18F1991C-292A-4308-A3C5-5BDEB8DBE6A7}" type="parTrans" cxnId="{3D0D0015-DF59-4BC6-A842-3990EA0DAC13}">
      <dgm:prSet/>
      <dgm:spPr/>
      <dgm:t>
        <a:bodyPr/>
        <a:lstStyle/>
        <a:p>
          <a:endParaRPr lang="nl-NL"/>
        </a:p>
      </dgm:t>
    </dgm:pt>
    <dgm:pt modelId="{4D91D44B-9581-48F6-B2D6-E9848DB33CBB}" type="sibTrans" cxnId="{3D0D0015-DF59-4BC6-A842-3990EA0DAC13}">
      <dgm:prSet/>
      <dgm:spPr/>
      <dgm:t>
        <a:bodyPr/>
        <a:lstStyle/>
        <a:p>
          <a:endParaRPr lang="nl-NL"/>
        </a:p>
      </dgm:t>
    </dgm:pt>
    <dgm:pt modelId="{EB4F0AD5-0DBD-413E-B278-568FEEFA52C2}">
      <dgm:prSet phldr="0" custT="1"/>
      <dgm:spPr/>
      <dgm:t>
        <a:bodyPr/>
        <a:lstStyle/>
        <a:p>
          <a:pPr rtl="0"/>
          <a:r>
            <a:rPr lang="fr-FR" sz="1400" noProof="0">
              <a:latin typeface="Calibri Light"/>
            </a:rPr>
            <a:t> Horaires et durée du travail, possibilités de formation, rémunération, possibilités d'évolution, procédure d'évaluation, etc.</a:t>
          </a:r>
        </a:p>
      </dgm:t>
    </dgm:pt>
    <dgm:pt modelId="{436663AA-7760-488D-ACEC-96BF9A863CE3}" type="parTrans" cxnId="{917DCA24-A49B-4225-A948-B64CDB751AF6}">
      <dgm:prSet/>
      <dgm:spPr/>
      <dgm:t>
        <a:bodyPr/>
        <a:lstStyle/>
        <a:p>
          <a:endParaRPr lang="nl-NL"/>
        </a:p>
      </dgm:t>
    </dgm:pt>
    <dgm:pt modelId="{A9BA9398-664A-41B3-ACB1-8A9A32129AE5}" type="sibTrans" cxnId="{917DCA24-A49B-4225-A948-B64CDB751AF6}">
      <dgm:prSet/>
      <dgm:spPr/>
      <dgm:t>
        <a:bodyPr/>
        <a:lstStyle/>
        <a:p>
          <a:endParaRPr lang="nl-NL"/>
        </a:p>
      </dgm:t>
    </dgm:pt>
    <dgm:pt modelId="{33C3568A-FD74-4AE4-97CB-CA5E62E4D81A}">
      <dgm:prSet phldr="0" custT="1"/>
      <dgm:spPr/>
      <dgm:t>
        <a:bodyPr/>
        <a:lstStyle/>
        <a:p>
          <a:pPr rtl="0"/>
          <a:r>
            <a:rPr lang="fr-FR" sz="1600" b="1" noProof="0">
              <a:latin typeface="Calibri Light"/>
            </a:rPr>
            <a:t>Conditions de travail</a:t>
          </a:r>
        </a:p>
      </dgm:t>
    </dgm:pt>
    <dgm:pt modelId="{C3B9CF3A-4CA9-4552-840F-C7C3C666BF1D}" type="parTrans" cxnId="{9F4DF5E0-8F9B-41F9-A40F-B4F6BC80FEF4}">
      <dgm:prSet/>
      <dgm:spPr/>
      <dgm:t>
        <a:bodyPr/>
        <a:lstStyle/>
        <a:p>
          <a:endParaRPr lang="nl-NL"/>
        </a:p>
      </dgm:t>
    </dgm:pt>
    <dgm:pt modelId="{E757F7E4-C77C-4B55-A45A-C13BDB052DE7}" type="sibTrans" cxnId="{9F4DF5E0-8F9B-41F9-A40F-B4F6BC80FEF4}">
      <dgm:prSet/>
      <dgm:spPr/>
      <dgm:t>
        <a:bodyPr/>
        <a:lstStyle/>
        <a:p>
          <a:endParaRPr lang="nl-NL"/>
        </a:p>
      </dgm:t>
    </dgm:pt>
    <dgm:pt modelId="{A0F48B2B-56A4-4B11-955E-29C903C0F902}">
      <dgm:prSet phldr="0" custT="1"/>
      <dgm:spPr/>
      <dgm:t>
        <a:bodyPr/>
        <a:lstStyle/>
        <a:p>
          <a:pPr algn="l" rtl="0"/>
          <a:r>
            <a:rPr lang="fr-FR" sz="1400" noProof="0">
              <a:latin typeface="Calibri Light"/>
            </a:rPr>
            <a:t>Aménagement des postes de travail (éclairage, ventilation, température…), Équipements de travail (informatique…), facteurs environnementaux (impact des embouteillages…), postures de travail, </a:t>
          </a:r>
          <a:r>
            <a:rPr lang="fr-FR" sz="1400" noProof="0" err="1">
              <a:latin typeface="Calibri Light"/>
            </a:rPr>
            <a:t>ect</a:t>
          </a:r>
          <a:r>
            <a:rPr lang="fr-FR" sz="1400" noProof="0">
              <a:latin typeface="Calibri Light"/>
            </a:rPr>
            <a:t>.</a:t>
          </a:r>
        </a:p>
      </dgm:t>
    </dgm:pt>
    <dgm:pt modelId="{3898E428-7EC5-42EB-BB51-8793D74D469E}" type="parTrans" cxnId="{06414439-6AF5-4BDF-8E6A-58B30A8C0EA4}">
      <dgm:prSet/>
      <dgm:spPr/>
      <dgm:t>
        <a:bodyPr/>
        <a:lstStyle/>
        <a:p>
          <a:endParaRPr lang="nl-NL"/>
        </a:p>
      </dgm:t>
    </dgm:pt>
    <dgm:pt modelId="{5E09B143-3377-4ED1-AD58-259DEDC3DEC8}" type="sibTrans" cxnId="{06414439-6AF5-4BDF-8E6A-58B30A8C0EA4}">
      <dgm:prSet/>
      <dgm:spPr/>
      <dgm:t>
        <a:bodyPr/>
        <a:lstStyle/>
        <a:p>
          <a:endParaRPr lang="nl-NL"/>
        </a:p>
      </dgm:t>
    </dgm:pt>
    <dgm:pt modelId="{AE4A9D50-DD23-4D4E-86CA-220E4CB430D2}">
      <dgm:prSet phldr="0" custT="1"/>
      <dgm:spPr/>
      <dgm:t>
        <a:bodyPr/>
        <a:lstStyle/>
        <a:p>
          <a:pPr algn="l" rtl="0"/>
          <a:r>
            <a:rPr lang="fr-FR" sz="1600" b="1" noProof="0">
              <a:latin typeface="Calibri Light"/>
            </a:rPr>
            <a:t>Environnement de travail</a:t>
          </a:r>
        </a:p>
      </dgm:t>
    </dgm:pt>
    <dgm:pt modelId="{D6989561-6C6E-4C29-BA94-51236F570F9F}" type="parTrans" cxnId="{192BF892-72E1-40B1-8AA7-5B90D6717EA4}">
      <dgm:prSet/>
      <dgm:spPr/>
      <dgm:t>
        <a:bodyPr/>
        <a:lstStyle/>
        <a:p>
          <a:endParaRPr lang="nl-NL"/>
        </a:p>
      </dgm:t>
    </dgm:pt>
    <dgm:pt modelId="{93FA431D-3FCD-4D78-B90A-1C461558C112}" type="sibTrans" cxnId="{192BF892-72E1-40B1-8AA7-5B90D6717EA4}">
      <dgm:prSet/>
      <dgm:spPr/>
      <dgm:t>
        <a:bodyPr/>
        <a:lstStyle/>
        <a:p>
          <a:endParaRPr lang="nl-NL"/>
        </a:p>
      </dgm:t>
    </dgm:pt>
    <dgm:pt modelId="{D0664740-8D1F-4B69-88B6-6D0FB5F73174}">
      <dgm:prSet phldr="0" custT="1"/>
      <dgm:spPr/>
      <dgm:t>
        <a:bodyPr/>
        <a:lstStyle/>
        <a:p>
          <a:pPr rtl="0"/>
          <a:r>
            <a:rPr lang="fr-FR" sz="1400" noProof="0">
              <a:latin typeface="Calibri Light"/>
            </a:rPr>
            <a:t>Relations entre collègues et supérieurs hiérarchiques, relations avec des tiers </a:t>
          </a:r>
          <a:r>
            <a:rPr lang="fr-FR" sz="1400" noProof="0"/>
            <a:t>(</a:t>
          </a:r>
          <a:r>
            <a:rPr lang="fr-FR" sz="1400" noProof="0">
              <a:latin typeface="Calibri Light"/>
            </a:rPr>
            <a:t>par exemple : personnes, famille</a:t>
          </a:r>
          <a:r>
            <a:rPr lang="fr-FR" sz="1400" noProof="0"/>
            <a:t>, </a:t>
          </a:r>
          <a:r>
            <a:rPr lang="fr-FR" sz="1400" noProof="0">
              <a:latin typeface="Calibri Light"/>
            </a:rPr>
            <a:t>fournisseurs</a:t>
          </a:r>
          <a:r>
            <a:rPr lang="fr-FR" sz="1400" noProof="0"/>
            <a:t>, </a:t>
          </a:r>
          <a:r>
            <a:rPr lang="fr-FR" sz="1400" noProof="0">
              <a:latin typeface="Calibri Light"/>
            </a:rPr>
            <a:t>etc.), relations entre groupes, etc.</a:t>
          </a:r>
          <a:endParaRPr lang="fr-FR" sz="1400" noProof="0"/>
        </a:p>
      </dgm:t>
    </dgm:pt>
    <dgm:pt modelId="{2A3A74D4-E77E-483C-8755-A35F10649B3B}" type="parTrans" cxnId="{F876E63F-CD76-4093-8E10-6C2B6529217D}">
      <dgm:prSet/>
      <dgm:spPr/>
      <dgm:t>
        <a:bodyPr/>
        <a:lstStyle/>
        <a:p>
          <a:endParaRPr lang="nl-NL"/>
        </a:p>
      </dgm:t>
    </dgm:pt>
    <dgm:pt modelId="{96AFA646-A3FC-4C7C-84DC-30D62B5B7337}" type="sibTrans" cxnId="{F876E63F-CD76-4093-8E10-6C2B6529217D}">
      <dgm:prSet/>
      <dgm:spPr/>
      <dgm:t>
        <a:bodyPr/>
        <a:lstStyle/>
        <a:p>
          <a:endParaRPr lang="nl-NL"/>
        </a:p>
      </dgm:t>
    </dgm:pt>
    <dgm:pt modelId="{64D2A607-B18F-4C27-846D-C0D9988E3A40}" type="pres">
      <dgm:prSet presAssocID="{74937D65-7C78-47AB-AB11-926153C9E417}" presName="linear" presStyleCnt="0">
        <dgm:presLayoutVars>
          <dgm:dir/>
          <dgm:animLvl val="lvl"/>
          <dgm:resizeHandles val="exact"/>
        </dgm:presLayoutVars>
      </dgm:prSet>
      <dgm:spPr/>
    </dgm:pt>
    <dgm:pt modelId="{5AAC3306-C51C-4D0C-AF68-80D72A3E753A}" type="pres">
      <dgm:prSet presAssocID="{4DB355C5-12A1-4481-98AC-696B2C881AB5}" presName="parentLin" presStyleCnt="0"/>
      <dgm:spPr/>
    </dgm:pt>
    <dgm:pt modelId="{03E2DF8C-7CA4-4A89-8A33-FE8565C4305C}" type="pres">
      <dgm:prSet presAssocID="{4DB355C5-12A1-4481-98AC-696B2C881AB5}" presName="parentLeftMargin" presStyleLbl="node1" presStyleIdx="0" presStyleCnt="5"/>
      <dgm:spPr/>
    </dgm:pt>
    <dgm:pt modelId="{1B11FD26-CB5B-4AD6-96A4-FE27848BC3E7}" type="pres">
      <dgm:prSet presAssocID="{4DB355C5-12A1-4481-98AC-696B2C881AB5}" presName="parentText" presStyleLbl="node1" presStyleIdx="0" presStyleCnt="5">
        <dgm:presLayoutVars>
          <dgm:chMax val="0"/>
          <dgm:bulletEnabled val="1"/>
        </dgm:presLayoutVars>
      </dgm:prSet>
      <dgm:spPr/>
    </dgm:pt>
    <dgm:pt modelId="{17CE485F-5A9C-49C4-BC9F-2954B7D40940}" type="pres">
      <dgm:prSet presAssocID="{4DB355C5-12A1-4481-98AC-696B2C881AB5}" presName="negativeSpace" presStyleCnt="0"/>
      <dgm:spPr/>
    </dgm:pt>
    <dgm:pt modelId="{2A6044CA-45A7-4277-B6E6-BBE40C079998}" type="pres">
      <dgm:prSet presAssocID="{4DB355C5-12A1-4481-98AC-696B2C881AB5}" presName="childText" presStyleLbl="conFgAcc1" presStyleIdx="0" presStyleCnt="5">
        <dgm:presLayoutVars>
          <dgm:bulletEnabled val="1"/>
        </dgm:presLayoutVars>
      </dgm:prSet>
      <dgm:spPr/>
    </dgm:pt>
    <dgm:pt modelId="{4A4CFB5B-D979-49F5-8FB9-C972912017EB}" type="pres">
      <dgm:prSet presAssocID="{C9229E91-FB30-4FFE-B4C6-72B6F9358E96}" presName="spaceBetweenRectangles" presStyleCnt="0"/>
      <dgm:spPr/>
    </dgm:pt>
    <dgm:pt modelId="{96B93BF7-CE65-42EA-8D88-071A0D03A31D}" type="pres">
      <dgm:prSet presAssocID="{FCAF0B4D-258A-4FD2-903F-AE2E8FF675CD}" presName="parentLin" presStyleCnt="0"/>
      <dgm:spPr/>
    </dgm:pt>
    <dgm:pt modelId="{6DF076D6-083C-4216-8E45-89975E200FA0}" type="pres">
      <dgm:prSet presAssocID="{FCAF0B4D-258A-4FD2-903F-AE2E8FF675CD}" presName="parentLeftMargin" presStyleLbl="node1" presStyleIdx="0" presStyleCnt="5"/>
      <dgm:spPr/>
    </dgm:pt>
    <dgm:pt modelId="{80DDAFA9-0622-4A94-B768-BA78A26789D4}" type="pres">
      <dgm:prSet presAssocID="{FCAF0B4D-258A-4FD2-903F-AE2E8FF675CD}" presName="parentText" presStyleLbl="node1" presStyleIdx="1" presStyleCnt="5">
        <dgm:presLayoutVars>
          <dgm:chMax val="0"/>
          <dgm:bulletEnabled val="1"/>
        </dgm:presLayoutVars>
      </dgm:prSet>
      <dgm:spPr/>
    </dgm:pt>
    <dgm:pt modelId="{9F9E3616-A0A0-4C71-AE60-95B98E7FAE27}" type="pres">
      <dgm:prSet presAssocID="{FCAF0B4D-258A-4FD2-903F-AE2E8FF675CD}" presName="negativeSpace" presStyleCnt="0"/>
      <dgm:spPr/>
    </dgm:pt>
    <dgm:pt modelId="{EC7AB559-6526-4572-8FD6-6516551CD226}" type="pres">
      <dgm:prSet presAssocID="{FCAF0B4D-258A-4FD2-903F-AE2E8FF675CD}" presName="childText" presStyleLbl="conFgAcc1" presStyleIdx="1" presStyleCnt="5">
        <dgm:presLayoutVars>
          <dgm:bulletEnabled val="1"/>
        </dgm:presLayoutVars>
      </dgm:prSet>
      <dgm:spPr/>
    </dgm:pt>
    <dgm:pt modelId="{E1459B13-A83B-42AE-8112-E4A2EA0B0E0E}" type="pres">
      <dgm:prSet presAssocID="{4D91D44B-9581-48F6-B2D6-E9848DB33CBB}" presName="spaceBetweenRectangles" presStyleCnt="0"/>
      <dgm:spPr/>
    </dgm:pt>
    <dgm:pt modelId="{2B2C22FA-C12B-4BAC-A8A2-952499BE2129}" type="pres">
      <dgm:prSet presAssocID="{AE4A9D50-DD23-4D4E-86CA-220E4CB430D2}" presName="parentLin" presStyleCnt="0"/>
      <dgm:spPr/>
    </dgm:pt>
    <dgm:pt modelId="{61879C33-636C-412C-9FAB-13070ED0C02D}" type="pres">
      <dgm:prSet presAssocID="{AE4A9D50-DD23-4D4E-86CA-220E4CB430D2}" presName="parentLeftMargin" presStyleLbl="node1" presStyleIdx="1" presStyleCnt="5"/>
      <dgm:spPr/>
    </dgm:pt>
    <dgm:pt modelId="{36A954E6-9CE9-4B3D-8F5A-62FFB4FC0AD7}" type="pres">
      <dgm:prSet presAssocID="{AE4A9D50-DD23-4D4E-86CA-220E4CB430D2}" presName="parentText" presStyleLbl="node1" presStyleIdx="2" presStyleCnt="5">
        <dgm:presLayoutVars>
          <dgm:chMax val="0"/>
          <dgm:bulletEnabled val="1"/>
        </dgm:presLayoutVars>
      </dgm:prSet>
      <dgm:spPr/>
    </dgm:pt>
    <dgm:pt modelId="{5244BE3D-CC43-4524-90F7-6E9CB205E2B4}" type="pres">
      <dgm:prSet presAssocID="{AE4A9D50-DD23-4D4E-86CA-220E4CB430D2}" presName="negativeSpace" presStyleCnt="0"/>
      <dgm:spPr/>
    </dgm:pt>
    <dgm:pt modelId="{E2065C49-5771-4976-9AE2-9CAF3811E662}" type="pres">
      <dgm:prSet presAssocID="{AE4A9D50-DD23-4D4E-86CA-220E4CB430D2}" presName="childText" presStyleLbl="conFgAcc1" presStyleIdx="2" presStyleCnt="5">
        <dgm:presLayoutVars>
          <dgm:bulletEnabled val="1"/>
        </dgm:presLayoutVars>
      </dgm:prSet>
      <dgm:spPr/>
    </dgm:pt>
    <dgm:pt modelId="{7B123117-D944-4DD6-9BDC-5C985045A14E}" type="pres">
      <dgm:prSet presAssocID="{93FA431D-3FCD-4D78-B90A-1C461558C112}" presName="spaceBetweenRectangles" presStyleCnt="0"/>
      <dgm:spPr/>
    </dgm:pt>
    <dgm:pt modelId="{EB965AF5-667B-471F-A009-A66C223A75EE}" type="pres">
      <dgm:prSet presAssocID="{33C3568A-FD74-4AE4-97CB-CA5E62E4D81A}" presName="parentLin" presStyleCnt="0"/>
      <dgm:spPr/>
    </dgm:pt>
    <dgm:pt modelId="{A915DD52-5321-4A86-A9B5-FF927DEADBC6}" type="pres">
      <dgm:prSet presAssocID="{33C3568A-FD74-4AE4-97CB-CA5E62E4D81A}" presName="parentLeftMargin" presStyleLbl="node1" presStyleIdx="2" presStyleCnt="5"/>
      <dgm:spPr/>
    </dgm:pt>
    <dgm:pt modelId="{13DDD297-F5FD-4640-B5B5-0E72586338F3}" type="pres">
      <dgm:prSet presAssocID="{33C3568A-FD74-4AE4-97CB-CA5E62E4D81A}" presName="parentText" presStyleLbl="node1" presStyleIdx="3" presStyleCnt="5">
        <dgm:presLayoutVars>
          <dgm:chMax val="0"/>
          <dgm:bulletEnabled val="1"/>
        </dgm:presLayoutVars>
      </dgm:prSet>
      <dgm:spPr/>
    </dgm:pt>
    <dgm:pt modelId="{CA643B4B-803F-44D5-8694-DCC0DAE66C4D}" type="pres">
      <dgm:prSet presAssocID="{33C3568A-FD74-4AE4-97CB-CA5E62E4D81A}" presName="negativeSpace" presStyleCnt="0"/>
      <dgm:spPr/>
    </dgm:pt>
    <dgm:pt modelId="{7B9ECDD3-6872-47B1-87AE-CF748860C8C9}" type="pres">
      <dgm:prSet presAssocID="{33C3568A-FD74-4AE4-97CB-CA5E62E4D81A}" presName="childText" presStyleLbl="conFgAcc1" presStyleIdx="3" presStyleCnt="5">
        <dgm:presLayoutVars>
          <dgm:bulletEnabled val="1"/>
        </dgm:presLayoutVars>
      </dgm:prSet>
      <dgm:spPr/>
    </dgm:pt>
    <dgm:pt modelId="{3033F1DA-9F85-406E-B312-C00F5CADEAA8}" type="pres">
      <dgm:prSet presAssocID="{E757F7E4-C77C-4B55-A45A-C13BDB052DE7}" presName="spaceBetweenRectangles" presStyleCnt="0"/>
      <dgm:spPr/>
    </dgm:pt>
    <dgm:pt modelId="{7714EE1E-ADB6-4800-8A5F-967B41425AA9}" type="pres">
      <dgm:prSet presAssocID="{ECE1499C-1954-4F6A-B06A-9BA732ED2895}" presName="parentLin" presStyleCnt="0"/>
      <dgm:spPr/>
    </dgm:pt>
    <dgm:pt modelId="{94FEA85F-09B2-4A2B-BC7A-AE601881D8FB}" type="pres">
      <dgm:prSet presAssocID="{ECE1499C-1954-4F6A-B06A-9BA732ED2895}" presName="parentLeftMargin" presStyleLbl="node1" presStyleIdx="3" presStyleCnt="5"/>
      <dgm:spPr/>
    </dgm:pt>
    <dgm:pt modelId="{CF3DBD6F-7C33-428E-9D8E-028A25567C58}" type="pres">
      <dgm:prSet presAssocID="{ECE1499C-1954-4F6A-B06A-9BA732ED2895}" presName="parentText" presStyleLbl="node1" presStyleIdx="4" presStyleCnt="5">
        <dgm:presLayoutVars>
          <dgm:chMax val="0"/>
          <dgm:bulletEnabled val="1"/>
        </dgm:presLayoutVars>
      </dgm:prSet>
      <dgm:spPr/>
    </dgm:pt>
    <dgm:pt modelId="{E478625B-971C-45C4-8B94-9738FE8239E3}" type="pres">
      <dgm:prSet presAssocID="{ECE1499C-1954-4F6A-B06A-9BA732ED2895}" presName="negativeSpace" presStyleCnt="0"/>
      <dgm:spPr/>
    </dgm:pt>
    <dgm:pt modelId="{E11534FE-4979-4BB1-AE66-C5FD2AB9C91E}" type="pres">
      <dgm:prSet presAssocID="{ECE1499C-1954-4F6A-B06A-9BA732ED2895}" presName="childText" presStyleLbl="conFgAcc1" presStyleIdx="4" presStyleCnt="5">
        <dgm:presLayoutVars>
          <dgm:bulletEnabled val="1"/>
        </dgm:presLayoutVars>
      </dgm:prSet>
      <dgm:spPr/>
    </dgm:pt>
  </dgm:ptLst>
  <dgm:cxnLst>
    <dgm:cxn modelId="{07FDAF07-8B93-4EEE-B0C6-9F4DE4A793D3}" type="presOf" srcId="{EB4F0AD5-0DBD-413E-B278-568FEEFA52C2}" destId="{7B9ECDD3-6872-47B1-87AE-CF748860C8C9}" srcOrd="0" destOrd="0" presId="urn:microsoft.com/office/officeart/2005/8/layout/list1"/>
    <dgm:cxn modelId="{3D0D0015-DF59-4BC6-A842-3990EA0DAC13}" srcId="{74937D65-7C78-47AB-AB11-926153C9E417}" destId="{FCAF0B4D-258A-4FD2-903F-AE2E8FF675CD}" srcOrd="1" destOrd="0" parTransId="{18F1991C-292A-4308-A3C5-5BDEB8DBE6A7}" sibTransId="{4D91D44B-9581-48F6-B2D6-E9848DB33CBB}"/>
    <dgm:cxn modelId="{B75D8E18-082F-4725-BCC4-4D40F0C9AFDF}" srcId="{4DB355C5-12A1-4481-98AC-696B2C881AB5}" destId="{2719AF4C-E7DB-4F16-B198-A6151689AFA2}" srcOrd="0" destOrd="0" parTransId="{F2ECC5CD-D41F-4E9E-AFFA-481E293A5FC8}" sibTransId="{13EB5639-C194-4ACB-A738-0EA1D992D374}"/>
    <dgm:cxn modelId="{0275B518-781D-4E12-BCA4-18DBEABCB68F}" type="presOf" srcId="{ECE1499C-1954-4F6A-B06A-9BA732ED2895}" destId="{CF3DBD6F-7C33-428E-9D8E-028A25567C58}" srcOrd="1" destOrd="0" presId="urn:microsoft.com/office/officeart/2005/8/layout/list1"/>
    <dgm:cxn modelId="{917DCA24-A49B-4225-A948-B64CDB751AF6}" srcId="{33C3568A-FD74-4AE4-97CB-CA5E62E4D81A}" destId="{EB4F0AD5-0DBD-413E-B278-568FEEFA52C2}" srcOrd="0" destOrd="0" parTransId="{436663AA-7760-488D-ACEC-96BF9A863CE3}" sibTransId="{A9BA9398-664A-41B3-ACB1-8A9A32129AE5}"/>
    <dgm:cxn modelId="{18D6E738-BD07-4C34-A3BD-55BEEE4E15B2}" srcId="{74937D65-7C78-47AB-AB11-926153C9E417}" destId="{4DB355C5-12A1-4481-98AC-696B2C881AB5}" srcOrd="0" destOrd="0" parTransId="{C5C03CDF-073B-431A-B8C0-17FB8786BF6C}" sibTransId="{C9229E91-FB30-4FFE-B4C6-72B6F9358E96}"/>
    <dgm:cxn modelId="{06414439-6AF5-4BDF-8E6A-58B30A8C0EA4}" srcId="{AE4A9D50-DD23-4D4E-86CA-220E4CB430D2}" destId="{A0F48B2B-56A4-4B11-955E-29C903C0F902}" srcOrd="0" destOrd="0" parTransId="{3898E428-7EC5-42EB-BB51-8793D74D469E}" sibTransId="{5E09B143-3377-4ED1-AD58-259DEDC3DEC8}"/>
    <dgm:cxn modelId="{F876E63F-CD76-4093-8E10-6C2B6529217D}" srcId="{ECE1499C-1954-4F6A-B06A-9BA732ED2895}" destId="{D0664740-8D1F-4B69-88B6-6D0FB5F73174}" srcOrd="0" destOrd="0" parTransId="{2A3A74D4-E77E-483C-8755-A35F10649B3B}" sibTransId="{96AFA646-A3FC-4C7C-84DC-30D62B5B7337}"/>
    <dgm:cxn modelId="{427FB25D-E2B8-4B3F-BD19-51B6E363C7CF}" srcId="{FCAF0B4D-258A-4FD2-903F-AE2E8FF675CD}" destId="{38D7BA5F-7A77-4533-BA54-3F3EB18E5956}" srcOrd="0" destOrd="0" parTransId="{0116735F-CB99-4995-88A5-478744B3D5C5}" sibTransId="{8FA70D11-E5BE-43C1-A409-EC07A8F9C0B3}"/>
    <dgm:cxn modelId="{4F93F34A-126C-47DC-A799-CE43DEAE2200}" type="presOf" srcId="{2719AF4C-E7DB-4F16-B198-A6151689AFA2}" destId="{2A6044CA-45A7-4277-B6E6-BBE40C079998}" srcOrd="0" destOrd="0" presId="urn:microsoft.com/office/officeart/2005/8/layout/list1"/>
    <dgm:cxn modelId="{FD360150-3E55-40A0-8295-6D263DE72441}" type="presOf" srcId="{38D7BA5F-7A77-4533-BA54-3F3EB18E5956}" destId="{EC7AB559-6526-4572-8FD6-6516551CD226}" srcOrd="0" destOrd="0" presId="urn:microsoft.com/office/officeart/2005/8/layout/list1"/>
    <dgm:cxn modelId="{96F42259-F445-4162-928D-1BF5C4CAC987}" type="presOf" srcId="{33C3568A-FD74-4AE4-97CB-CA5E62E4D81A}" destId="{A915DD52-5321-4A86-A9B5-FF927DEADBC6}" srcOrd="0" destOrd="0" presId="urn:microsoft.com/office/officeart/2005/8/layout/list1"/>
    <dgm:cxn modelId="{1CBF9C7A-CE9F-48D8-8F9E-F9D99EF860C0}" type="presOf" srcId="{FCAF0B4D-258A-4FD2-903F-AE2E8FF675CD}" destId="{6DF076D6-083C-4216-8E45-89975E200FA0}" srcOrd="0" destOrd="0" presId="urn:microsoft.com/office/officeart/2005/8/layout/list1"/>
    <dgm:cxn modelId="{AF628791-402C-4EFB-93F8-A74C81067CD6}" type="presOf" srcId="{AE4A9D50-DD23-4D4E-86CA-220E4CB430D2}" destId="{36A954E6-9CE9-4B3D-8F5A-62FFB4FC0AD7}" srcOrd="1" destOrd="0" presId="urn:microsoft.com/office/officeart/2005/8/layout/list1"/>
    <dgm:cxn modelId="{192BF892-72E1-40B1-8AA7-5B90D6717EA4}" srcId="{74937D65-7C78-47AB-AB11-926153C9E417}" destId="{AE4A9D50-DD23-4D4E-86CA-220E4CB430D2}" srcOrd="2" destOrd="0" parTransId="{D6989561-6C6E-4C29-BA94-51236F570F9F}" sibTransId="{93FA431D-3FCD-4D78-B90A-1C461558C112}"/>
    <dgm:cxn modelId="{8BD6DC94-0EED-42B5-AC17-67DE9D03EA47}" type="presOf" srcId="{FCAF0B4D-258A-4FD2-903F-AE2E8FF675CD}" destId="{80DDAFA9-0622-4A94-B768-BA78A26789D4}" srcOrd="1" destOrd="0" presId="urn:microsoft.com/office/officeart/2005/8/layout/list1"/>
    <dgm:cxn modelId="{4A440E9D-826D-4E3D-80A5-3215A996447F}" type="presOf" srcId="{74937D65-7C78-47AB-AB11-926153C9E417}" destId="{64D2A607-B18F-4C27-846D-C0D9988E3A40}" srcOrd="0" destOrd="0" presId="urn:microsoft.com/office/officeart/2005/8/layout/list1"/>
    <dgm:cxn modelId="{BEB21CA2-870F-483C-9DA7-B0E31CA19B7C}" type="presOf" srcId="{4DB355C5-12A1-4481-98AC-696B2C881AB5}" destId="{1B11FD26-CB5B-4AD6-96A4-FE27848BC3E7}" srcOrd="1" destOrd="0" presId="urn:microsoft.com/office/officeart/2005/8/layout/list1"/>
    <dgm:cxn modelId="{738F72BA-EDEE-4868-A1E3-6083B87D023F}" srcId="{74937D65-7C78-47AB-AB11-926153C9E417}" destId="{ECE1499C-1954-4F6A-B06A-9BA732ED2895}" srcOrd="4" destOrd="0" parTransId="{51F6F21B-189A-4ACE-9395-3E4D87A5EBEA}" sibTransId="{75079C39-680D-4CC6-87F7-B82494871F7F}"/>
    <dgm:cxn modelId="{C2BCA8BC-12AC-4AB5-9D7B-95F28DFAD753}" type="presOf" srcId="{AE4A9D50-DD23-4D4E-86CA-220E4CB430D2}" destId="{61879C33-636C-412C-9FAB-13070ED0C02D}" srcOrd="0" destOrd="0" presId="urn:microsoft.com/office/officeart/2005/8/layout/list1"/>
    <dgm:cxn modelId="{BF6A9AC3-0357-47BF-B94D-D1A9E5DB3B28}" type="presOf" srcId="{D0664740-8D1F-4B69-88B6-6D0FB5F73174}" destId="{E11534FE-4979-4BB1-AE66-C5FD2AB9C91E}" srcOrd="0" destOrd="0" presId="urn:microsoft.com/office/officeart/2005/8/layout/list1"/>
    <dgm:cxn modelId="{A42C4DC8-2632-4B60-9A34-3F6DDEBFE9C5}" type="presOf" srcId="{4DB355C5-12A1-4481-98AC-696B2C881AB5}" destId="{03E2DF8C-7CA4-4A89-8A33-FE8565C4305C}" srcOrd="0" destOrd="0" presId="urn:microsoft.com/office/officeart/2005/8/layout/list1"/>
    <dgm:cxn modelId="{13B07BCF-644E-4913-842B-24A734770557}" type="presOf" srcId="{ECE1499C-1954-4F6A-B06A-9BA732ED2895}" destId="{94FEA85F-09B2-4A2B-BC7A-AE601881D8FB}" srcOrd="0" destOrd="0" presId="urn:microsoft.com/office/officeart/2005/8/layout/list1"/>
    <dgm:cxn modelId="{8AF7DBCF-FDDC-4DC4-9B5A-3D4AFE727AD7}" type="presOf" srcId="{A0F48B2B-56A4-4B11-955E-29C903C0F902}" destId="{E2065C49-5771-4976-9AE2-9CAF3811E662}" srcOrd="0" destOrd="0" presId="urn:microsoft.com/office/officeart/2005/8/layout/list1"/>
    <dgm:cxn modelId="{9F4DF5E0-8F9B-41F9-A40F-B4F6BC80FEF4}" srcId="{74937D65-7C78-47AB-AB11-926153C9E417}" destId="{33C3568A-FD74-4AE4-97CB-CA5E62E4D81A}" srcOrd="3" destOrd="0" parTransId="{C3B9CF3A-4CA9-4552-840F-C7C3C666BF1D}" sibTransId="{E757F7E4-C77C-4B55-A45A-C13BDB052DE7}"/>
    <dgm:cxn modelId="{8E40F0E6-9310-42B4-B425-FE89BB6A99A6}" type="presOf" srcId="{33C3568A-FD74-4AE4-97CB-CA5E62E4D81A}" destId="{13DDD297-F5FD-4640-B5B5-0E72586338F3}" srcOrd="1" destOrd="0" presId="urn:microsoft.com/office/officeart/2005/8/layout/list1"/>
    <dgm:cxn modelId="{81B1BF76-2EF9-4CCD-AE84-2EE9B420D010}" type="presParOf" srcId="{64D2A607-B18F-4C27-846D-C0D9988E3A40}" destId="{5AAC3306-C51C-4D0C-AF68-80D72A3E753A}" srcOrd="0" destOrd="0" presId="urn:microsoft.com/office/officeart/2005/8/layout/list1"/>
    <dgm:cxn modelId="{E214E5E8-3B48-4C55-9DD0-E73C81EC8F53}" type="presParOf" srcId="{5AAC3306-C51C-4D0C-AF68-80D72A3E753A}" destId="{03E2DF8C-7CA4-4A89-8A33-FE8565C4305C}" srcOrd="0" destOrd="0" presId="urn:microsoft.com/office/officeart/2005/8/layout/list1"/>
    <dgm:cxn modelId="{2D98434B-08FF-4678-A152-F124C0AB00B4}" type="presParOf" srcId="{5AAC3306-C51C-4D0C-AF68-80D72A3E753A}" destId="{1B11FD26-CB5B-4AD6-96A4-FE27848BC3E7}" srcOrd="1" destOrd="0" presId="urn:microsoft.com/office/officeart/2005/8/layout/list1"/>
    <dgm:cxn modelId="{F6DBD782-1F4B-4D07-BB68-E2797310D70B}" type="presParOf" srcId="{64D2A607-B18F-4C27-846D-C0D9988E3A40}" destId="{17CE485F-5A9C-49C4-BC9F-2954B7D40940}" srcOrd="1" destOrd="0" presId="urn:microsoft.com/office/officeart/2005/8/layout/list1"/>
    <dgm:cxn modelId="{11625F12-5C4C-4E41-B916-0479300A2DC9}" type="presParOf" srcId="{64D2A607-B18F-4C27-846D-C0D9988E3A40}" destId="{2A6044CA-45A7-4277-B6E6-BBE40C079998}" srcOrd="2" destOrd="0" presId="urn:microsoft.com/office/officeart/2005/8/layout/list1"/>
    <dgm:cxn modelId="{9E33DEBF-26C1-4C73-8DFF-6645EC93ECE8}" type="presParOf" srcId="{64D2A607-B18F-4C27-846D-C0D9988E3A40}" destId="{4A4CFB5B-D979-49F5-8FB9-C972912017EB}" srcOrd="3" destOrd="0" presId="urn:microsoft.com/office/officeart/2005/8/layout/list1"/>
    <dgm:cxn modelId="{86EC4D15-8B79-4D08-9909-E48FBE4EE138}" type="presParOf" srcId="{64D2A607-B18F-4C27-846D-C0D9988E3A40}" destId="{96B93BF7-CE65-42EA-8D88-071A0D03A31D}" srcOrd="4" destOrd="0" presId="urn:microsoft.com/office/officeart/2005/8/layout/list1"/>
    <dgm:cxn modelId="{2E86AD21-4A69-427C-A122-1C34BB084571}" type="presParOf" srcId="{96B93BF7-CE65-42EA-8D88-071A0D03A31D}" destId="{6DF076D6-083C-4216-8E45-89975E200FA0}" srcOrd="0" destOrd="0" presId="urn:microsoft.com/office/officeart/2005/8/layout/list1"/>
    <dgm:cxn modelId="{64E0B099-E411-4A0A-A206-4DEC2A54D0E0}" type="presParOf" srcId="{96B93BF7-CE65-42EA-8D88-071A0D03A31D}" destId="{80DDAFA9-0622-4A94-B768-BA78A26789D4}" srcOrd="1" destOrd="0" presId="urn:microsoft.com/office/officeart/2005/8/layout/list1"/>
    <dgm:cxn modelId="{FFBB8D56-2F46-43B8-9412-4376EADC4289}" type="presParOf" srcId="{64D2A607-B18F-4C27-846D-C0D9988E3A40}" destId="{9F9E3616-A0A0-4C71-AE60-95B98E7FAE27}" srcOrd="5" destOrd="0" presId="urn:microsoft.com/office/officeart/2005/8/layout/list1"/>
    <dgm:cxn modelId="{C60093D6-DED0-4BD1-92AC-B6E09AA934F9}" type="presParOf" srcId="{64D2A607-B18F-4C27-846D-C0D9988E3A40}" destId="{EC7AB559-6526-4572-8FD6-6516551CD226}" srcOrd="6" destOrd="0" presId="urn:microsoft.com/office/officeart/2005/8/layout/list1"/>
    <dgm:cxn modelId="{AEF5F69C-9B44-4030-B286-AADCEC9E7001}" type="presParOf" srcId="{64D2A607-B18F-4C27-846D-C0D9988E3A40}" destId="{E1459B13-A83B-42AE-8112-E4A2EA0B0E0E}" srcOrd="7" destOrd="0" presId="urn:microsoft.com/office/officeart/2005/8/layout/list1"/>
    <dgm:cxn modelId="{8645C0F5-A690-4F5C-AC64-B0195683D563}" type="presParOf" srcId="{64D2A607-B18F-4C27-846D-C0D9988E3A40}" destId="{2B2C22FA-C12B-4BAC-A8A2-952499BE2129}" srcOrd="8" destOrd="0" presId="urn:microsoft.com/office/officeart/2005/8/layout/list1"/>
    <dgm:cxn modelId="{078BD0E8-B7A1-4F09-9EBA-C0B47170C9A8}" type="presParOf" srcId="{2B2C22FA-C12B-4BAC-A8A2-952499BE2129}" destId="{61879C33-636C-412C-9FAB-13070ED0C02D}" srcOrd="0" destOrd="0" presId="urn:microsoft.com/office/officeart/2005/8/layout/list1"/>
    <dgm:cxn modelId="{824A05C5-2540-4472-A364-308B6EAEDE99}" type="presParOf" srcId="{2B2C22FA-C12B-4BAC-A8A2-952499BE2129}" destId="{36A954E6-9CE9-4B3D-8F5A-62FFB4FC0AD7}" srcOrd="1" destOrd="0" presId="urn:microsoft.com/office/officeart/2005/8/layout/list1"/>
    <dgm:cxn modelId="{E6B25E69-296F-46CA-B1D2-26E809BD5952}" type="presParOf" srcId="{64D2A607-B18F-4C27-846D-C0D9988E3A40}" destId="{5244BE3D-CC43-4524-90F7-6E9CB205E2B4}" srcOrd="9" destOrd="0" presId="urn:microsoft.com/office/officeart/2005/8/layout/list1"/>
    <dgm:cxn modelId="{869137B9-E144-4A4D-8E91-34A7086DA72F}" type="presParOf" srcId="{64D2A607-B18F-4C27-846D-C0D9988E3A40}" destId="{E2065C49-5771-4976-9AE2-9CAF3811E662}" srcOrd="10" destOrd="0" presId="urn:microsoft.com/office/officeart/2005/8/layout/list1"/>
    <dgm:cxn modelId="{C70E5BDD-62DC-4208-A4B2-09D40254A5A4}" type="presParOf" srcId="{64D2A607-B18F-4C27-846D-C0D9988E3A40}" destId="{7B123117-D944-4DD6-9BDC-5C985045A14E}" srcOrd="11" destOrd="0" presId="urn:microsoft.com/office/officeart/2005/8/layout/list1"/>
    <dgm:cxn modelId="{3384E035-A338-4C65-9A02-5293EE19A8A4}" type="presParOf" srcId="{64D2A607-B18F-4C27-846D-C0D9988E3A40}" destId="{EB965AF5-667B-471F-A009-A66C223A75EE}" srcOrd="12" destOrd="0" presId="urn:microsoft.com/office/officeart/2005/8/layout/list1"/>
    <dgm:cxn modelId="{C0FC0F52-E03B-4F8B-BF0F-7FD7A51384D8}" type="presParOf" srcId="{EB965AF5-667B-471F-A009-A66C223A75EE}" destId="{A915DD52-5321-4A86-A9B5-FF927DEADBC6}" srcOrd="0" destOrd="0" presId="urn:microsoft.com/office/officeart/2005/8/layout/list1"/>
    <dgm:cxn modelId="{DC3AF8F2-1C78-49E1-A8ED-3018E3C95F39}" type="presParOf" srcId="{EB965AF5-667B-471F-A009-A66C223A75EE}" destId="{13DDD297-F5FD-4640-B5B5-0E72586338F3}" srcOrd="1" destOrd="0" presId="urn:microsoft.com/office/officeart/2005/8/layout/list1"/>
    <dgm:cxn modelId="{6104595B-7DF6-423D-AA33-59AA27FE9EC0}" type="presParOf" srcId="{64D2A607-B18F-4C27-846D-C0D9988E3A40}" destId="{CA643B4B-803F-44D5-8694-DCC0DAE66C4D}" srcOrd="13" destOrd="0" presId="urn:microsoft.com/office/officeart/2005/8/layout/list1"/>
    <dgm:cxn modelId="{345F076F-02F6-456C-A035-3E96C04C80DD}" type="presParOf" srcId="{64D2A607-B18F-4C27-846D-C0D9988E3A40}" destId="{7B9ECDD3-6872-47B1-87AE-CF748860C8C9}" srcOrd="14" destOrd="0" presId="urn:microsoft.com/office/officeart/2005/8/layout/list1"/>
    <dgm:cxn modelId="{325A9202-4616-47F4-930F-305455BED934}" type="presParOf" srcId="{64D2A607-B18F-4C27-846D-C0D9988E3A40}" destId="{3033F1DA-9F85-406E-B312-C00F5CADEAA8}" srcOrd="15" destOrd="0" presId="urn:microsoft.com/office/officeart/2005/8/layout/list1"/>
    <dgm:cxn modelId="{F848B102-DCA9-4471-89D4-44929FD731ED}" type="presParOf" srcId="{64D2A607-B18F-4C27-846D-C0D9988E3A40}" destId="{7714EE1E-ADB6-4800-8A5F-967B41425AA9}" srcOrd="16" destOrd="0" presId="urn:microsoft.com/office/officeart/2005/8/layout/list1"/>
    <dgm:cxn modelId="{6233AA1F-6EB2-4C9C-9B0F-F26926084A38}" type="presParOf" srcId="{7714EE1E-ADB6-4800-8A5F-967B41425AA9}" destId="{94FEA85F-09B2-4A2B-BC7A-AE601881D8FB}" srcOrd="0" destOrd="0" presId="urn:microsoft.com/office/officeart/2005/8/layout/list1"/>
    <dgm:cxn modelId="{70CADA2E-0037-448F-94DE-9F2B6960F4BE}" type="presParOf" srcId="{7714EE1E-ADB6-4800-8A5F-967B41425AA9}" destId="{CF3DBD6F-7C33-428E-9D8E-028A25567C58}" srcOrd="1" destOrd="0" presId="urn:microsoft.com/office/officeart/2005/8/layout/list1"/>
    <dgm:cxn modelId="{A9A61F65-C940-4BBC-B1D5-5BE6F774B670}" type="presParOf" srcId="{64D2A607-B18F-4C27-846D-C0D9988E3A40}" destId="{E478625B-971C-45C4-8B94-9738FE8239E3}" srcOrd="17" destOrd="0" presId="urn:microsoft.com/office/officeart/2005/8/layout/list1"/>
    <dgm:cxn modelId="{A6F3CA6C-34CB-400E-8513-65331C06F7C8}" type="presParOf" srcId="{64D2A607-B18F-4C27-846D-C0D9988E3A40}" destId="{E11534FE-4979-4BB1-AE66-C5FD2AB9C91E}"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133A21B-3673-4C63-B47D-800FFB98B7B3}" type="doc">
      <dgm:prSet loTypeId="urn:microsoft.com/office/officeart/2005/8/layout/pList1" loCatId="list" qsTypeId="urn:microsoft.com/office/officeart/2005/8/quickstyle/simple1" qsCatId="simple" csTypeId="urn:microsoft.com/office/officeart/2005/8/colors/accent1_1" csCatId="accent1" phldr="1"/>
      <dgm:spPr/>
      <dgm:t>
        <a:bodyPr/>
        <a:lstStyle/>
        <a:p>
          <a:endParaRPr lang="fr-FR"/>
        </a:p>
      </dgm:t>
    </dgm:pt>
    <dgm:pt modelId="{884063EB-8B23-4B3B-AEAC-FD8586BA0F4F}">
      <dgm:prSet phldrT="[Texte]" custT="1"/>
      <dgm:spPr/>
      <dgm:t>
        <a:bodyPr/>
        <a:lstStyle/>
        <a:p>
          <a:r>
            <a:rPr lang="fr-FR" sz="1800" b="1" noProof="0"/>
            <a:t>Stress :</a:t>
          </a:r>
        </a:p>
        <a:p>
          <a:r>
            <a:rPr lang="fr-FR" sz="1600" noProof="0"/>
            <a:t>Stress chronique / aigu</a:t>
          </a:r>
        </a:p>
      </dgm:t>
    </dgm:pt>
    <dgm:pt modelId="{10B9C347-9C76-493D-B390-42F27FFE4045}" type="parTrans" cxnId="{E98F0915-0654-45AE-AF66-9EEF764B8791}">
      <dgm:prSet/>
      <dgm:spPr/>
      <dgm:t>
        <a:bodyPr/>
        <a:lstStyle/>
        <a:p>
          <a:endParaRPr lang="fr-FR"/>
        </a:p>
      </dgm:t>
    </dgm:pt>
    <dgm:pt modelId="{3B5E6558-0ACE-4069-8E52-C414005CB657}" type="sibTrans" cxnId="{E98F0915-0654-45AE-AF66-9EEF764B8791}">
      <dgm:prSet/>
      <dgm:spPr/>
      <dgm:t>
        <a:bodyPr/>
        <a:lstStyle/>
        <a:p>
          <a:endParaRPr lang="fr-FR"/>
        </a:p>
      </dgm:t>
    </dgm:pt>
    <dgm:pt modelId="{E18090F2-1292-43F1-90C4-3EC0EE84373A}">
      <dgm:prSet phldrT="[Texte]" custT="1"/>
      <dgm:spPr/>
      <dgm:t>
        <a:bodyPr/>
        <a:lstStyle/>
        <a:p>
          <a:r>
            <a:rPr lang="fr-FR" sz="1800" b="1" noProof="0"/>
            <a:t>Burn out</a:t>
          </a:r>
        </a:p>
      </dgm:t>
    </dgm:pt>
    <dgm:pt modelId="{FC2A70E4-0C3B-442A-BD28-234D9DE5E230}" type="parTrans" cxnId="{5597CC1B-D6FB-4979-BF6E-3E2B5C3A6979}">
      <dgm:prSet/>
      <dgm:spPr/>
      <dgm:t>
        <a:bodyPr/>
        <a:lstStyle/>
        <a:p>
          <a:endParaRPr lang="fr-FR"/>
        </a:p>
      </dgm:t>
    </dgm:pt>
    <dgm:pt modelId="{D4AF2CA3-C078-41E8-B651-334A055F2B96}" type="sibTrans" cxnId="{5597CC1B-D6FB-4979-BF6E-3E2B5C3A6979}">
      <dgm:prSet/>
      <dgm:spPr/>
      <dgm:t>
        <a:bodyPr/>
        <a:lstStyle/>
        <a:p>
          <a:endParaRPr lang="fr-FR"/>
        </a:p>
      </dgm:t>
    </dgm:pt>
    <dgm:pt modelId="{9582AF59-EC3F-4181-A799-DF78D086D9DA}">
      <dgm:prSet custT="1"/>
      <dgm:spPr/>
      <dgm:t>
        <a:bodyPr/>
        <a:lstStyle/>
        <a:p>
          <a:r>
            <a:rPr lang="fr-FR" sz="1800" b="1" noProof="0"/>
            <a:t>Bore out</a:t>
          </a:r>
        </a:p>
      </dgm:t>
    </dgm:pt>
    <dgm:pt modelId="{B56E5A59-7FC6-457E-B527-74B98009EF93}" type="parTrans" cxnId="{C29C68AE-7D66-4C92-9E0E-29A5C85CD925}">
      <dgm:prSet/>
      <dgm:spPr/>
      <dgm:t>
        <a:bodyPr/>
        <a:lstStyle/>
        <a:p>
          <a:endParaRPr lang="fr-FR"/>
        </a:p>
      </dgm:t>
    </dgm:pt>
    <dgm:pt modelId="{A99A2C41-FE57-4584-A449-02123A7E119D}" type="sibTrans" cxnId="{C29C68AE-7D66-4C92-9E0E-29A5C85CD925}">
      <dgm:prSet/>
      <dgm:spPr/>
      <dgm:t>
        <a:bodyPr/>
        <a:lstStyle/>
        <a:p>
          <a:endParaRPr lang="fr-FR"/>
        </a:p>
      </dgm:t>
    </dgm:pt>
    <dgm:pt modelId="{D460C30E-2591-4087-8F93-D9693D99B166}">
      <dgm:prSet custT="1"/>
      <dgm:spPr/>
      <dgm:t>
        <a:bodyPr/>
        <a:lstStyle/>
        <a:p>
          <a:r>
            <a:rPr lang="fr-FR" sz="1800" b="1" noProof="0"/>
            <a:t>Brown out</a:t>
          </a:r>
        </a:p>
      </dgm:t>
    </dgm:pt>
    <dgm:pt modelId="{20E9BF90-6BA1-45FA-9B02-A7ED09345A03}" type="parTrans" cxnId="{6EB877F7-B954-4F4B-91E9-30AD99B91D63}">
      <dgm:prSet/>
      <dgm:spPr/>
      <dgm:t>
        <a:bodyPr/>
        <a:lstStyle/>
        <a:p>
          <a:endParaRPr lang="fr-FR"/>
        </a:p>
      </dgm:t>
    </dgm:pt>
    <dgm:pt modelId="{C43F89AB-0799-44C0-B77D-7D9156A7B48D}" type="sibTrans" cxnId="{6EB877F7-B954-4F4B-91E9-30AD99B91D63}">
      <dgm:prSet/>
      <dgm:spPr/>
      <dgm:t>
        <a:bodyPr/>
        <a:lstStyle/>
        <a:p>
          <a:endParaRPr lang="fr-FR"/>
        </a:p>
      </dgm:t>
    </dgm:pt>
    <dgm:pt modelId="{F1E94BB0-6A9E-484F-846B-A3D74C37B195}">
      <dgm:prSet custT="1"/>
      <dgm:spPr/>
      <dgm:t>
        <a:bodyPr/>
        <a:lstStyle/>
        <a:p>
          <a:r>
            <a:rPr lang="fr-FR" sz="1800" b="1" noProof="0"/>
            <a:t>Harcèlement :</a:t>
          </a:r>
        </a:p>
        <a:p>
          <a:r>
            <a:rPr lang="fr-FR" sz="1600" noProof="0"/>
            <a:t>Harcèlement moral</a:t>
          </a:r>
        </a:p>
        <a:p>
          <a:r>
            <a:rPr lang="fr-FR" sz="1600" noProof="0"/>
            <a:t>Harcèlement sexuel </a:t>
          </a:r>
        </a:p>
      </dgm:t>
    </dgm:pt>
    <dgm:pt modelId="{E610DCE9-4A36-4516-A672-D749B9EA0533}" type="parTrans" cxnId="{7C6EC9FF-9A87-4A96-9248-02BDCEC246FB}">
      <dgm:prSet/>
      <dgm:spPr/>
      <dgm:t>
        <a:bodyPr/>
        <a:lstStyle/>
        <a:p>
          <a:endParaRPr lang="fr-FR"/>
        </a:p>
      </dgm:t>
    </dgm:pt>
    <dgm:pt modelId="{2DA066BC-A26E-4BA9-B313-AEC7CB27D6ED}" type="sibTrans" cxnId="{7C6EC9FF-9A87-4A96-9248-02BDCEC246FB}">
      <dgm:prSet/>
      <dgm:spPr/>
      <dgm:t>
        <a:bodyPr/>
        <a:lstStyle/>
        <a:p>
          <a:endParaRPr lang="fr-FR"/>
        </a:p>
      </dgm:t>
    </dgm:pt>
    <dgm:pt modelId="{45987B47-A3F6-4304-AA98-872F090E1650}">
      <dgm:prSet custT="1"/>
      <dgm:spPr/>
      <dgm:t>
        <a:bodyPr/>
        <a:lstStyle/>
        <a:p>
          <a:r>
            <a:rPr lang="fr-FR" sz="1800" b="1" noProof="0"/>
            <a:t>Violences</a:t>
          </a:r>
        </a:p>
      </dgm:t>
    </dgm:pt>
    <dgm:pt modelId="{36553BD8-9AAE-456C-A163-71B074C790FD}" type="parTrans" cxnId="{1EFEE450-5027-42EA-9869-99E414672519}">
      <dgm:prSet/>
      <dgm:spPr/>
      <dgm:t>
        <a:bodyPr/>
        <a:lstStyle/>
        <a:p>
          <a:endParaRPr lang="fr-FR"/>
        </a:p>
      </dgm:t>
    </dgm:pt>
    <dgm:pt modelId="{931768C1-8B77-4EAB-9AC5-BC0AAA6AFBE9}" type="sibTrans" cxnId="{1EFEE450-5027-42EA-9869-99E414672519}">
      <dgm:prSet/>
      <dgm:spPr/>
      <dgm:t>
        <a:bodyPr/>
        <a:lstStyle/>
        <a:p>
          <a:endParaRPr lang="fr-FR"/>
        </a:p>
      </dgm:t>
    </dgm:pt>
    <dgm:pt modelId="{0F8F76A4-8EC5-4CA8-90C7-132FABAEF3F5}">
      <dgm:prSet custT="1"/>
      <dgm:spPr/>
      <dgm:t>
        <a:bodyPr/>
        <a:lstStyle/>
        <a:p>
          <a:r>
            <a:rPr lang="fr-FR" sz="1800" b="1" noProof="0"/>
            <a:t>Conflit</a:t>
          </a:r>
        </a:p>
      </dgm:t>
    </dgm:pt>
    <dgm:pt modelId="{9C7B8008-CE94-44A9-9B83-D26D64CA3472}" type="parTrans" cxnId="{F7A4B449-AD80-4461-9F40-8C6D1E0BEC64}">
      <dgm:prSet/>
      <dgm:spPr/>
      <dgm:t>
        <a:bodyPr/>
        <a:lstStyle/>
        <a:p>
          <a:endParaRPr lang="fr-FR"/>
        </a:p>
      </dgm:t>
    </dgm:pt>
    <dgm:pt modelId="{1E6C5B68-AD86-4329-BBDC-1F19A9E2CBA9}" type="sibTrans" cxnId="{F7A4B449-AD80-4461-9F40-8C6D1E0BEC64}">
      <dgm:prSet/>
      <dgm:spPr/>
      <dgm:t>
        <a:bodyPr/>
        <a:lstStyle/>
        <a:p>
          <a:endParaRPr lang="fr-FR"/>
        </a:p>
      </dgm:t>
    </dgm:pt>
    <dgm:pt modelId="{FF3FDC96-5319-41F0-AD10-16E243FE1A7B}" type="pres">
      <dgm:prSet presAssocID="{B133A21B-3673-4C63-B47D-800FFB98B7B3}" presName="Name0" presStyleCnt="0">
        <dgm:presLayoutVars>
          <dgm:dir/>
          <dgm:resizeHandles val="exact"/>
        </dgm:presLayoutVars>
      </dgm:prSet>
      <dgm:spPr/>
    </dgm:pt>
    <dgm:pt modelId="{83FB35B8-5F49-4165-8627-F9DA5902EBCC}" type="pres">
      <dgm:prSet presAssocID="{884063EB-8B23-4B3B-AEAC-FD8586BA0F4F}" presName="compNode" presStyleCnt="0"/>
      <dgm:spPr/>
    </dgm:pt>
    <dgm:pt modelId="{ACFD568D-FF1E-4C06-BF82-144D12BC9053}" type="pres">
      <dgm:prSet presAssocID="{884063EB-8B23-4B3B-AEAC-FD8586BA0F4F}" presName="pictRect" presStyleLbl="node1" presStyleIdx="0" presStyleCnt="7"/>
      <dgm:spPr/>
    </dgm:pt>
    <dgm:pt modelId="{34A6A8CC-8A60-4B9E-A47A-FF608870D9C5}" type="pres">
      <dgm:prSet presAssocID="{884063EB-8B23-4B3B-AEAC-FD8586BA0F4F}" presName="textRect" presStyleLbl="revTx" presStyleIdx="0" presStyleCnt="7">
        <dgm:presLayoutVars>
          <dgm:bulletEnabled val="1"/>
        </dgm:presLayoutVars>
      </dgm:prSet>
      <dgm:spPr/>
    </dgm:pt>
    <dgm:pt modelId="{486C4985-92DB-48BD-AD9D-EEA1DB3863BB}" type="pres">
      <dgm:prSet presAssocID="{3B5E6558-0ACE-4069-8E52-C414005CB657}" presName="sibTrans" presStyleLbl="sibTrans2D1" presStyleIdx="0" presStyleCnt="0"/>
      <dgm:spPr/>
    </dgm:pt>
    <dgm:pt modelId="{18585A9B-5CA6-42F0-939E-9A5A0B641286}" type="pres">
      <dgm:prSet presAssocID="{E18090F2-1292-43F1-90C4-3EC0EE84373A}" presName="compNode" presStyleCnt="0"/>
      <dgm:spPr/>
    </dgm:pt>
    <dgm:pt modelId="{56E48C80-22D6-4978-A604-E31DA0963680}" type="pres">
      <dgm:prSet presAssocID="{E18090F2-1292-43F1-90C4-3EC0EE84373A}" presName="pictRect" presStyleLbl="node1" presStyleIdx="1" presStyleCnt="7"/>
      <dgm:spPr/>
    </dgm:pt>
    <dgm:pt modelId="{C25D4BE0-E485-4AC3-B998-604ABF789B4F}" type="pres">
      <dgm:prSet presAssocID="{E18090F2-1292-43F1-90C4-3EC0EE84373A}" presName="textRect" presStyleLbl="revTx" presStyleIdx="1" presStyleCnt="7">
        <dgm:presLayoutVars>
          <dgm:bulletEnabled val="1"/>
        </dgm:presLayoutVars>
      </dgm:prSet>
      <dgm:spPr/>
    </dgm:pt>
    <dgm:pt modelId="{95EABD65-5884-4B4A-BA2C-2EDDC36052E6}" type="pres">
      <dgm:prSet presAssocID="{D4AF2CA3-C078-41E8-B651-334A055F2B96}" presName="sibTrans" presStyleLbl="sibTrans2D1" presStyleIdx="0" presStyleCnt="0"/>
      <dgm:spPr/>
    </dgm:pt>
    <dgm:pt modelId="{63276D29-84FD-44C7-BF22-CFA911BCB750}" type="pres">
      <dgm:prSet presAssocID="{9582AF59-EC3F-4181-A799-DF78D086D9DA}" presName="compNode" presStyleCnt="0"/>
      <dgm:spPr/>
    </dgm:pt>
    <dgm:pt modelId="{CE0661E3-8A97-4CE8-80D2-DE3FF1FE4F6E}" type="pres">
      <dgm:prSet presAssocID="{9582AF59-EC3F-4181-A799-DF78D086D9DA}" presName="pictRect" presStyleLbl="node1" presStyleIdx="2" presStyleCnt="7"/>
      <dgm:spPr/>
    </dgm:pt>
    <dgm:pt modelId="{5567E8B9-A186-4A74-BC0A-B4005BCABAD6}" type="pres">
      <dgm:prSet presAssocID="{9582AF59-EC3F-4181-A799-DF78D086D9DA}" presName="textRect" presStyleLbl="revTx" presStyleIdx="2" presStyleCnt="7">
        <dgm:presLayoutVars>
          <dgm:bulletEnabled val="1"/>
        </dgm:presLayoutVars>
      </dgm:prSet>
      <dgm:spPr/>
    </dgm:pt>
    <dgm:pt modelId="{6E02744E-AC75-4335-A084-F1C5F844DEF1}" type="pres">
      <dgm:prSet presAssocID="{A99A2C41-FE57-4584-A449-02123A7E119D}" presName="sibTrans" presStyleLbl="sibTrans2D1" presStyleIdx="0" presStyleCnt="0"/>
      <dgm:spPr/>
    </dgm:pt>
    <dgm:pt modelId="{2613747E-9964-4E24-B331-D746AA9BE5CB}" type="pres">
      <dgm:prSet presAssocID="{D460C30E-2591-4087-8F93-D9693D99B166}" presName="compNode" presStyleCnt="0"/>
      <dgm:spPr/>
    </dgm:pt>
    <dgm:pt modelId="{5FA2A0FA-CC40-4357-8E3A-8DED0D2550AD}" type="pres">
      <dgm:prSet presAssocID="{D460C30E-2591-4087-8F93-D9693D99B166}" presName="pictRect" presStyleLbl="node1" presStyleIdx="3" presStyleCnt="7"/>
      <dgm:spPr/>
    </dgm:pt>
    <dgm:pt modelId="{CCB2376C-1558-4EB7-AAA3-EFDF7C99251D}" type="pres">
      <dgm:prSet presAssocID="{D460C30E-2591-4087-8F93-D9693D99B166}" presName="textRect" presStyleLbl="revTx" presStyleIdx="3" presStyleCnt="7">
        <dgm:presLayoutVars>
          <dgm:bulletEnabled val="1"/>
        </dgm:presLayoutVars>
      </dgm:prSet>
      <dgm:spPr/>
    </dgm:pt>
    <dgm:pt modelId="{FA04E88E-3BCB-43B3-8D54-CF37C82D36A8}" type="pres">
      <dgm:prSet presAssocID="{C43F89AB-0799-44C0-B77D-7D9156A7B48D}" presName="sibTrans" presStyleLbl="sibTrans2D1" presStyleIdx="0" presStyleCnt="0"/>
      <dgm:spPr/>
    </dgm:pt>
    <dgm:pt modelId="{5850E406-F4C8-4CFB-87EC-2A483F6B754B}" type="pres">
      <dgm:prSet presAssocID="{F1E94BB0-6A9E-484F-846B-A3D74C37B195}" presName="compNode" presStyleCnt="0"/>
      <dgm:spPr/>
    </dgm:pt>
    <dgm:pt modelId="{62DB2FC8-B7CA-4426-9855-4342EA3E0E07}" type="pres">
      <dgm:prSet presAssocID="{F1E94BB0-6A9E-484F-846B-A3D74C37B195}" presName="pictRect" presStyleLbl="node1" presStyleIdx="4" presStyleCnt="7" custLinFactNeighborX="-52961" custLinFactNeighborY="1651"/>
      <dgm:spPr/>
    </dgm:pt>
    <dgm:pt modelId="{C032296D-105F-4566-9C99-109C4841E471}" type="pres">
      <dgm:prSet presAssocID="{F1E94BB0-6A9E-484F-846B-A3D74C37B195}" presName="textRect" presStyleLbl="revTx" presStyleIdx="4" presStyleCnt="7" custLinFactX="80940" custLinFactNeighborX="100000" custLinFactNeighborY="14587">
        <dgm:presLayoutVars>
          <dgm:bulletEnabled val="1"/>
        </dgm:presLayoutVars>
      </dgm:prSet>
      <dgm:spPr/>
    </dgm:pt>
    <dgm:pt modelId="{BE15D997-4A88-4F9F-9C24-4F87D56F18A4}" type="pres">
      <dgm:prSet presAssocID="{2DA066BC-A26E-4BA9-B313-AEC7CB27D6ED}" presName="sibTrans" presStyleLbl="sibTrans2D1" presStyleIdx="0" presStyleCnt="0"/>
      <dgm:spPr/>
    </dgm:pt>
    <dgm:pt modelId="{95F2F19F-4007-4E0E-812C-F597DC5E2881}" type="pres">
      <dgm:prSet presAssocID="{45987B47-A3F6-4304-AA98-872F090E1650}" presName="compNode" presStyleCnt="0"/>
      <dgm:spPr/>
    </dgm:pt>
    <dgm:pt modelId="{8CD2E0E0-C4E1-4564-AA06-F0A334989A90}" type="pres">
      <dgm:prSet presAssocID="{45987B47-A3F6-4304-AA98-872F090E1650}" presName="pictRect" presStyleLbl="node1" presStyleIdx="5" presStyleCnt="7" custLinFactNeighborX="-44693" custLinFactNeighborY="1979"/>
      <dgm:spPr/>
    </dgm:pt>
    <dgm:pt modelId="{7FA53C78-D345-44FC-BD19-7EF8A85EB015}" type="pres">
      <dgm:prSet presAssocID="{45987B47-A3F6-4304-AA98-872F090E1650}" presName="textRect" presStyleLbl="revTx" presStyleIdx="5" presStyleCnt="7" custLinFactX="-64458" custLinFactNeighborX="-100000" custLinFactNeighborY="12683">
        <dgm:presLayoutVars>
          <dgm:bulletEnabled val="1"/>
        </dgm:presLayoutVars>
      </dgm:prSet>
      <dgm:spPr/>
    </dgm:pt>
    <dgm:pt modelId="{7140DFBB-3848-4652-9A06-F5767AC16B13}" type="pres">
      <dgm:prSet presAssocID="{931768C1-8B77-4EAB-9AC5-BC0AAA6AFBE9}" presName="sibTrans" presStyleLbl="sibTrans2D1" presStyleIdx="0" presStyleCnt="0"/>
      <dgm:spPr/>
    </dgm:pt>
    <dgm:pt modelId="{0D4B0E85-1DCE-45A1-AE7E-BA66F10133C9}" type="pres">
      <dgm:prSet presAssocID="{0F8F76A4-8EC5-4CA8-90C7-132FABAEF3F5}" presName="compNode" presStyleCnt="0"/>
      <dgm:spPr/>
    </dgm:pt>
    <dgm:pt modelId="{72DBA162-102B-433C-AC3A-41F8F3B03068}" type="pres">
      <dgm:prSet presAssocID="{0F8F76A4-8EC5-4CA8-90C7-132FABAEF3F5}" presName="pictRect" presStyleLbl="node1" presStyleIdx="6" presStyleCnt="7" custLinFactNeighborX="-40775" custLinFactNeighborY="3040"/>
      <dgm:spPr/>
    </dgm:pt>
    <dgm:pt modelId="{3236707E-9BBA-4840-B28C-AB188C8B8B1E}" type="pres">
      <dgm:prSet presAssocID="{0F8F76A4-8EC5-4CA8-90C7-132FABAEF3F5}" presName="textRect" presStyleLbl="revTx" presStyleIdx="6" presStyleCnt="7" custLinFactX="-53371" custLinFactNeighborX="-100000" custLinFactNeighborY="11522">
        <dgm:presLayoutVars>
          <dgm:bulletEnabled val="1"/>
        </dgm:presLayoutVars>
      </dgm:prSet>
      <dgm:spPr/>
    </dgm:pt>
  </dgm:ptLst>
  <dgm:cxnLst>
    <dgm:cxn modelId="{E5891705-1682-44F7-8548-B7E3FAA951F2}" type="presOf" srcId="{D4AF2CA3-C078-41E8-B651-334A055F2B96}" destId="{95EABD65-5884-4B4A-BA2C-2EDDC36052E6}" srcOrd="0" destOrd="0" presId="urn:microsoft.com/office/officeart/2005/8/layout/pList1"/>
    <dgm:cxn modelId="{60C9970F-8DC7-4444-89AC-5152C0C4E760}" type="presOf" srcId="{2DA066BC-A26E-4BA9-B313-AEC7CB27D6ED}" destId="{BE15D997-4A88-4F9F-9C24-4F87D56F18A4}" srcOrd="0" destOrd="0" presId="urn:microsoft.com/office/officeart/2005/8/layout/pList1"/>
    <dgm:cxn modelId="{E98F0915-0654-45AE-AF66-9EEF764B8791}" srcId="{B133A21B-3673-4C63-B47D-800FFB98B7B3}" destId="{884063EB-8B23-4B3B-AEAC-FD8586BA0F4F}" srcOrd="0" destOrd="0" parTransId="{10B9C347-9C76-493D-B390-42F27FFE4045}" sibTransId="{3B5E6558-0ACE-4069-8E52-C414005CB657}"/>
    <dgm:cxn modelId="{5597CC1B-D6FB-4979-BF6E-3E2B5C3A6979}" srcId="{B133A21B-3673-4C63-B47D-800FFB98B7B3}" destId="{E18090F2-1292-43F1-90C4-3EC0EE84373A}" srcOrd="1" destOrd="0" parTransId="{FC2A70E4-0C3B-442A-BD28-234D9DE5E230}" sibTransId="{D4AF2CA3-C078-41E8-B651-334A055F2B96}"/>
    <dgm:cxn modelId="{04E7413F-1CAF-4BC0-88F9-4A6A435EBF05}" type="presOf" srcId="{0F8F76A4-8EC5-4CA8-90C7-132FABAEF3F5}" destId="{3236707E-9BBA-4840-B28C-AB188C8B8B1E}" srcOrd="0" destOrd="0" presId="urn:microsoft.com/office/officeart/2005/8/layout/pList1"/>
    <dgm:cxn modelId="{20691947-8D70-44F9-AB5F-B62DA1E42F67}" type="presOf" srcId="{884063EB-8B23-4B3B-AEAC-FD8586BA0F4F}" destId="{34A6A8CC-8A60-4B9E-A47A-FF608870D9C5}" srcOrd="0" destOrd="0" presId="urn:microsoft.com/office/officeart/2005/8/layout/pList1"/>
    <dgm:cxn modelId="{F7A4B449-AD80-4461-9F40-8C6D1E0BEC64}" srcId="{B133A21B-3673-4C63-B47D-800FFB98B7B3}" destId="{0F8F76A4-8EC5-4CA8-90C7-132FABAEF3F5}" srcOrd="6" destOrd="0" parTransId="{9C7B8008-CE94-44A9-9B83-D26D64CA3472}" sibTransId="{1E6C5B68-AD86-4329-BBDC-1F19A9E2CBA9}"/>
    <dgm:cxn modelId="{C05A086C-9D0A-42C2-9293-8E159CD8BEB4}" type="presOf" srcId="{C43F89AB-0799-44C0-B77D-7D9156A7B48D}" destId="{FA04E88E-3BCB-43B3-8D54-CF37C82D36A8}" srcOrd="0" destOrd="0" presId="urn:microsoft.com/office/officeart/2005/8/layout/pList1"/>
    <dgm:cxn modelId="{1EFEE450-5027-42EA-9869-99E414672519}" srcId="{B133A21B-3673-4C63-B47D-800FFB98B7B3}" destId="{45987B47-A3F6-4304-AA98-872F090E1650}" srcOrd="5" destOrd="0" parTransId="{36553BD8-9AAE-456C-A163-71B074C790FD}" sibTransId="{931768C1-8B77-4EAB-9AC5-BC0AAA6AFBE9}"/>
    <dgm:cxn modelId="{8763A15A-E868-42C2-885B-4F729C8D9E73}" type="presOf" srcId="{D460C30E-2591-4087-8F93-D9693D99B166}" destId="{CCB2376C-1558-4EB7-AAA3-EFDF7C99251D}" srcOrd="0" destOrd="0" presId="urn:microsoft.com/office/officeart/2005/8/layout/pList1"/>
    <dgm:cxn modelId="{27EE9A7D-4AC5-4783-85D5-D2248244947D}" type="presOf" srcId="{3B5E6558-0ACE-4069-8E52-C414005CB657}" destId="{486C4985-92DB-48BD-AD9D-EEA1DB3863BB}" srcOrd="0" destOrd="0" presId="urn:microsoft.com/office/officeart/2005/8/layout/pList1"/>
    <dgm:cxn modelId="{31306F85-232A-4F7A-8A0C-DCB445722646}" type="presOf" srcId="{9582AF59-EC3F-4181-A799-DF78D086D9DA}" destId="{5567E8B9-A186-4A74-BC0A-B4005BCABAD6}" srcOrd="0" destOrd="0" presId="urn:microsoft.com/office/officeart/2005/8/layout/pList1"/>
    <dgm:cxn modelId="{8285AF85-8889-46E0-BE26-C8997B47BB2F}" type="presOf" srcId="{E18090F2-1292-43F1-90C4-3EC0EE84373A}" destId="{C25D4BE0-E485-4AC3-B998-604ABF789B4F}" srcOrd="0" destOrd="0" presId="urn:microsoft.com/office/officeart/2005/8/layout/pList1"/>
    <dgm:cxn modelId="{C29C68AE-7D66-4C92-9E0E-29A5C85CD925}" srcId="{B133A21B-3673-4C63-B47D-800FFB98B7B3}" destId="{9582AF59-EC3F-4181-A799-DF78D086D9DA}" srcOrd="2" destOrd="0" parTransId="{B56E5A59-7FC6-457E-B527-74B98009EF93}" sibTransId="{A99A2C41-FE57-4584-A449-02123A7E119D}"/>
    <dgm:cxn modelId="{C6D167B2-E534-4EE5-909F-7CB7A41D828D}" type="presOf" srcId="{A99A2C41-FE57-4584-A449-02123A7E119D}" destId="{6E02744E-AC75-4335-A084-F1C5F844DEF1}" srcOrd="0" destOrd="0" presId="urn:microsoft.com/office/officeart/2005/8/layout/pList1"/>
    <dgm:cxn modelId="{56D532D6-4E4E-4F3D-9DB7-1829BCE0F521}" type="presOf" srcId="{45987B47-A3F6-4304-AA98-872F090E1650}" destId="{7FA53C78-D345-44FC-BD19-7EF8A85EB015}" srcOrd="0" destOrd="0" presId="urn:microsoft.com/office/officeart/2005/8/layout/pList1"/>
    <dgm:cxn modelId="{7E3164D6-322F-4264-8CFB-86AAC3898A46}" type="presOf" srcId="{F1E94BB0-6A9E-484F-846B-A3D74C37B195}" destId="{C032296D-105F-4566-9C99-109C4841E471}" srcOrd="0" destOrd="0" presId="urn:microsoft.com/office/officeart/2005/8/layout/pList1"/>
    <dgm:cxn modelId="{6FF58DDD-06FB-4D6B-B2E7-41E4D3CCD605}" type="presOf" srcId="{931768C1-8B77-4EAB-9AC5-BC0AAA6AFBE9}" destId="{7140DFBB-3848-4652-9A06-F5767AC16B13}" srcOrd="0" destOrd="0" presId="urn:microsoft.com/office/officeart/2005/8/layout/pList1"/>
    <dgm:cxn modelId="{5F25F8DF-203F-487C-B0A1-E9000783ACE1}" type="presOf" srcId="{B133A21B-3673-4C63-B47D-800FFB98B7B3}" destId="{FF3FDC96-5319-41F0-AD10-16E243FE1A7B}" srcOrd="0" destOrd="0" presId="urn:microsoft.com/office/officeart/2005/8/layout/pList1"/>
    <dgm:cxn modelId="{6EB877F7-B954-4F4B-91E9-30AD99B91D63}" srcId="{B133A21B-3673-4C63-B47D-800FFB98B7B3}" destId="{D460C30E-2591-4087-8F93-D9693D99B166}" srcOrd="3" destOrd="0" parTransId="{20E9BF90-6BA1-45FA-9B02-A7ED09345A03}" sibTransId="{C43F89AB-0799-44C0-B77D-7D9156A7B48D}"/>
    <dgm:cxn modelId="{7C6EC9FF-9A87-4A96-9248-02BDCEC246FB}" srcId="{B133A21B-3673-4C63-B47D-800FFB98B7B3}" destId="{F1E94BB0-6A9E-484F-846B-A3D74C37B195}" srcOrd="4" destOrd="0" parTransId="{E610DCE9-4A36-4516-A672-D749B9EA0533}" sibTransId="{2DA066BC-A26E-4BA9-B313-AEC7CB27D6ED}"/>
    <dgm:cxn modelId="{1AD2576E-B1F1-4BA7-9922-F4B763EABD10}" type="presParOf" srcId="{FF3FDC96-5319-41F0-AD10-16E243FE1A7B}" destId="{83FB35B8-5F49-4165-8627-F9DA5902EBCC}" srcOrd="0" destOrd="0" presId="urn:microsoft.com/office/officeart/2005/8/layout/pList1"/>
    <dgm:cxn modelId="{98C528C8-A946-47E7-AA50-05595CCE9983}" type="presParOf" srcId="{83FB35B8-5F49-4165-8627-F9DA5902EBCC}" destId="{ACFD568D-FF1E-4C06-BF82-144D12BC9053}" srcOrd="0" destOrd="0" presId="urn:microsoft.com/office/officeart/2005/8/layout/pList1"/>
    <dgm:cxn modelId="{691B5BF4-3C38-46AA-ACAD-6D4279FE33CA}" type="presParOf" srcId="{83FB35B8-5F49-4165-8627-F9DA5902EBCC}" destId="{34A6A8CC-8A60-4B9E-A47A-FF608870D9C5}" srcOrd="1" destOrd="0" presId="urn:microsoft.com/office/officeart/2005/8/layout/pList1"/>
    <dgm:cxn modelId="{458F7F6C-9F58-448C-BA6F-B90C0F0FB93E}" type="presParOf" srcId="{FF3FDC96-5319-41F0-AD10-16E243FE1A7B}" destId="{486C4985-92DB-48BD-AD9D-EEA1DB3863BB}" srcOrd="1" destOrd="0" presId="urn:microsoft.com/office/officeart/2005/8/layout/pList1"/>
    <dgm:cxn modelId="{303B7311-CB8F-49C6-B62F-9E30078E642F}" type="presParOf" srcId="{FF3FDC96-5319-41F0-AD10-16E243FE1A7B}" destId="{18585A9B-5CA6-42F0-939E-9A5A0B641286}" srcOrd="2" destOrd="0" presId="urn:microsoft.com/office/officeart/2005/8/layout/pList1"/>
    <dgm:cxn modelId="{4B397A0F-B2C6-426C-AC88-064C75211CCD}" type="presParOf" srcId="{18585A9B-5CA6-42F0-939E-9A5A0B641286}" destId="{56E48C80-22D6-4978-A604-E31DA0963680}" srcOrd="0" destOrd="0" presId="urn:microsoft.com/office/officeart/2005/8/layout/pList1"/>
    <dgm:cxn modelId="{81F491CC-4CF6-4BA9-BFDE-201AF2886452}" type="presParOf" srcId="{18585A9B-5CA6-42F0-939E-9A5A0B641286}" destId="{C25D4BE0-E485-4AC3-B998-604ABF789B4F}" srcOrd="1" destOrd="0" presId="urn:microsoft.com/office/officeart/2005/8/layout/pList1"/>
    <dgm:cxn modelId="{6D2FF25A-5377-44BC-B5C2-1525E5052299}" type="presParOf" srcId="{FF3FDC96-5319-41F0-AD10-16E243FE1A7B}" destId="{95EABD65-5884-4B4A-BA2C-2EDDC36052E6}" srcOrd="3" destOrd="0" presId="urn:microsoft.com/office/officeart/2005/8/layout/pList1"/>
    <dgm:cxn modelId="{0CEA8B5D-E554-4555-9555-1BC22BB62531}" type="presParOf" srcId="{FF3FDC96-5319-41F0-AD10-16E243FE1A7B}" destId="{63276D29-84FD-44C7-BF22-CFA911BCB750}" srcOrd="4" destOrd="0" presId="urn:microsoft.com/office/officeart/2005/8/layout/pList1"/>
    <dgm:cxn modelId="{765D65F0-2601-4683-9307-057CDBFB458B}" type="presParOf" srcId="{63276D29-84FD-44C7-BF22-CFA911BCB750}" destId="{CE0661E3-8A97-4CE8-80D2-DE3FF1FE4F6E}" srcOrd="0" destOrd="0" presId="urn:microsoft.com/office/officeart/2005/8/layout/pList1"/>
    <dgm:cxn modelId="{0EE78990-5840-4BD5-AA32-8DF1DE44ED95}" type="presParOf" srcId="{63276D29-84FD-44C7-BF22-CFA911BCB750}" destId="{5567E8B9-A186-4A74-BC0A-B4005BCABAD6}" srcOrd="1" destOrd="0" presId="urn:microsoft.com/office/officeart/2005/8/layout/pList1"/>
    <dgm:cxn modelId="{11F1F503-F867-449E-B35F-C481A9A50BEB}" type="presParOf" srcId="{FF3FDC96-5319-41F0-AD10-16E243FE1A7B}" destId="{6E02744E-AC75-4335-A084-F1C5F844DEF1}" srcOrd="5" destOrd="0" presId="urn:microsoft.com/office/officeart/2005/8/layout/pList1"/>
    <dgm:cxn modelId="{14BBEB7F-E7BE-4079-A429-F18845F36EED}" type="presParOf" srcId="{FF3FDC96-5319-41F0-AD10-16E243FE1A7B}" destId="{2613747E-9964-4E24-B331-D746AA9BE5CB}" srcOrd="6" destOrd="0" presId="urn:microsoft.com/office/officeart/2005/8/layout/pList1"/>
    <dgm:cxn modelId="{603E0FB6-82C4-4FB8-ADB0-721E47096554}" type="presParOf" srcId="{2613747E-9964-4E24-B331-D746AA9BE5CB}" destId="{5FA2A0FA-CC40-4357-8E3A-8DED0D2550AD}" srcOrd="0" destOrd="0" presId="urn:microsoft.com/office/officeart/2005/8/layout/pList1"/>
    <dgm:cxn modelId="{CF984A9B-966C-43C6-A3FB-5ADAC524589F}" type="presParOf" srcId="{2613747E-9964-4E24-B331-D746AA9BE5CB}" destId="{CCB2376C-1558-4EB7-AAA3-EFDF7C99251D}" srcOrd="1" destOrd="0" presId="urn:microsoft.com/office/officeart/2005/8/layout/pList1"/>
    <dgm:cxn modelId="{C0FF6545-3C3B-405A-905C-3D2C4F3CE74F}" type="presParOf" srcId="{FF3FDC96-5319-41F0-AD10-16E243FE1A7B}" destId="{FA04E88E-3BCB-43B3-8D54-CF37C82D36A8}" srcOrd="7" destOrd="0" presId="urn:microsoft.com/office/officeart/2005/8/layout/pList1"/>
    <dgm:cxn modelId="{5CB0C71E-444A-4009-ABA0-807249779339}" type="presParOf" srcId="{FF3FDC96-5319-41F0-AD10-16E243FE1A7B}" destId="{5850E406-F4C8-4CFB-87EC-2A483F6B754B}" srcOrd="8" destOrd="0" presId="urn:microsoft.com/office/officeart/2005/8/layout/pList1"/>
    <dgm:cxn modelId="{14C64E29-A025-4965-82F0-5202C21BE62A}" type="presParOf" srcId="{5850E406-F4C8-4CFB-87EC-2A483F6B754B}" destId="{62DB2FC8-B7CA-4426-9855-4342EA3E0E07}" srcOrd="0" destOrd="0" presId="urn:microsoft.com/office/officeart/2005/8/layout/pList1"/>
    <dgm:cxn modelId="{94254602-8F89-4E2A-A772-B01FD9E5E48F}" type="presParOf" srcId="{5850E406-F4C8-4CFB-87EC-2A483F6B754B}" destId="{C032296D-105F-4566-9C99-109C4841E471}" srcOrd="1" destOrd="0" presId="urn:microsoft.com/office/officeart/2005/8/layout/pList1"/>
    <dgm:cxn modelId="{FA00B61A-1488-47C0-8FB4-5387A2B95C69}" type="presParOf" srcId="{FF3FDC96-5319-41F0-AD10-16E243FE1A7B}" destId="{BE15D997-4A88-4F9F-9C24-4F87D56F18A4}" srcOrd="9" destOrd="0" presId="urn:microsoft.com/office/officeart/2005/8/layout/pList1"/>
    <dgm:cxn modelId="{A6A5F78D-17FD-43BF-9970-F2673F85A1A4}" type="presParOf" srcId="{FF3FDC96-5319-41F0-AD10-16E243FE1A7B}" destId="{95F2F19F-4007-4E0E-812C-F597DC5E2881}" srcOrd="10" destOrd="0" presId="urn:microsoft.com/office/officeart/2005/8/layout/pList1"/>
    <dgm:cxn modelId="{9E5D10EA-183F-4F59-86A7-81DDC857CB7F}" type="presParOf" srcId="{95F2F19F-4007-4E0E-812C-F597DC5E2881}" destId="{8CD2E0E0-C4E1-4564-AA06-F0A334989A90}" srcOrd="0" destOrd="0" presId="urn:microsoft.com/office/officeart/2005/8/layout/pList1"/>
    <dgm:cxn modelId="{EA6BEC1F-1351-403C-8072-4419A5CE8713}" type="presParOf" srcId="{95F2F19F-4007-4E0E-812C-F597DC5E2881}" destId="{7FA53C78-D345-44FC-BD19-7EF8A85EB015}" srcOrd="1" destOrd="0" presId="urn:microsoft.com/office/officeart/2005/8/layout/pList1"/>
    <dgm:cxn modelId="{0AB216E1-4AD8-4314-8B77-ACA9C84091A2}" type="presParOf" srcId="{FF3FDC96-5319-41F0-AD10-16E243FE1A7B}" destId="{7140DFBB-3848-4652-9A06-F5767AC16B13}" srcOrd="11" destOrd="0" presId="urn:microsoft.com/office/officeart/2005/8/layout/pList1"/>
    <dgm:cxn modelId="{FEB20CB2-86E0-4C21-9187-F8FEA8845183}" type="presParOf" srcId="{FF3FDC96-5319-41F0-AD10-16E243FE1A7B}" destId="{0D4B0E85-1DCE-45A1-AE7E-BA66F10133C9}" srcOrd="12" destOrd="0" presId="urn:microsoft.com/office/officeart/2005/8/layout/pList1"/>
    <dgm:cxn modelId="{914D93FC-6EB9-4CAA-8BB9-8DD0208B87C0}" type="presParOf" srcId="{0D4B0E85-1DCE-45A1-AE7E-BA66F10133C9}" destId="{72DBA162-102B-433C-AC3A-41F8F3B03068}" srcOrd="0" destOrd="0" presId="urn:microsoft.com/office/officeart/2005/8/layout/pList1"/>
    <dgm:cxn modelId="{4C3D2727-3944-41C5-9795-678042694935}" type="presParOf" srcId="{0D4B0E85-1DCE-45A1-AE7E-BA66F10133C9}" destId="{3236707E-9BBA-4840-B28C-AB188C8B8B1E}"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34E0B56-486D-467B-8F3F-268633313B45}" type="doc">
      <dgm:prSet loTypeId="urn:microsoft.com/office/officeart/2018/2/layout/IconVerticalSolidList" loCatId="icon" qsTypeId="urn:microsoft.com/office/officeart/2005/8/quickstyle/3d4" qsCatId="3D" csTypeId="urn:microsoft.com/office/officeart/2005/8/colors/accent2_3" csCatId="accent2" phldr="1"/>
      <dgm:spPr/>
      <dgm:t>
        <a:bodyPr/>
        <a:lstStyle/>
        <a:p>
          <a:endParaRPr lang="en-US"/>
        </a:p>
      </dgm:t>
    </dgm:pt>
    <dgm:pt modelId="{406D0392-EF76-467F-9543-DFD047A4C6E8}">
      <dgm:prSet custT="1"/>
      <dgm:spPr/>
      <dgm:t>
        <a:bodyPr/>
        <a:lstStyle/>
        <a:p>
          <a:pPr>
            <a:lnSpc>
              <a:spcPct val="100000"/>
            </a:lnSpc>
          </a:pPr>
          <a:r>
            <a:rPr lang="fr-FR" sz="1600" noProof="0"/>
            <a:t>Le stress est un « syndrome général d’adaptation » face à des facteurs stressants. Il s’agit d’une réaction non spécifique de l’organisme à toute exigence qui lui est imposée.</a:t>
          </a:r>
          <a:endParaRPr lang="fr-FR" sz="1600" strike="sngStrike" noProof="0">
            <a:latin typeface="Calibri Light"/>
          </a:endParaRPr>
        </a:p>
      </dgm:t>
    </dgm:pt>
    <dgm:pt modelId="{E32634F1-821B-4D7B-BF1A-4CC1C1BF431D}" type="parTrans" cxnId="{D208871E-73A6-4C24-8643-98169ED1D05E}">
      <dgm:prSet/>
      <dgm:spPr/>
      <dgm:t>
        <a:bodyPr/>
        <a:lstStyle/>
        <a:p>
          <a:endParaRPr lang="en-US"/>
        </a:p>
      </dgm:t>
    </dgm:pt>
    <dgm:pt modelId="{588D73D6-9B13-4C6C-9D5F-9F3533AA5D4F}" type="sibTrans" cxnId="{D208871E-73A6-4C24-8643-98169ED1D05E}">
      <dgm:prSet/>
      <dgm:spPr/>
      <dgm:t>
        <a:bodyPr/>
        <a:lstStyle/>
        <a:p>
          <a:endParaRPr lang="en-US"/>
        </a:p>
      </dgm:t>
    </dgm:pt>
    <dgm:pt modelId="{3AE79EED-BF78-4705-8F2F-D0D783E258D7}">
      <dgm:prSet phldr="0" custT="1"/>
      <dgm:spPr/>
      <dgm:t>
        <a:bodyPr/>
        <a:lstStyle/>
        <a:p>
          <a:pPr>
            <a:lnSpc>
              <a:spcPct val="100000"/>
            </a:lnSpc>
          </a:pPr>
          <a:r>
            <a:rPr lang="fr-FR" sz="1600" kern="1200" noProof="0"/>
            <a:t>Le stress lié au travail est un phénomène complexe, </a:t>
          </a:r>
          <a:r>
            <a:rPr lang="fr-FR" sz="1600" kern="1200" noProof="0">
              <a:solidFill>
                <a:srgbClr val="1E699D">
                  <a:hueOff val="0"/>
                  <a:satOff val="0"/>
                  <a:lumOff val="0"/>
                  <a:alphaOff val="0"/>
                </a:srgbClr>
              </a:solidFill>
              <a:latin typeface="Calibri"/>
              <a:ea typeface="+mn-ea"/>
              <a:cs typeface="+mn-cs"/>
            </a:rPr>
            <a:t>défini</a:t>
          </a:r>
          <a:r>
            <a:rPr lang="fr-FR" sz="1600" kern="1200" noProof="0"/>
            <a:t> comme une réaction physiologique et psychologique de l’organisme à des exigences professionnelles dépassant les ressources disponibles</a:t>
          </a:r>
          <a:r>
            <a:rPr lang="fr-FR" kern="1200" noProof="0">
              <a:latin typeface="Calibri Light"/>
            </a:rPr>
            <a:t>.</a:t>
          </a:r>
          <a:endParaRPr lang="fr-FR" kern="1200" noProof="0"/>
        </a:p>
      </dgm:t>
    </dgm:pt>
    <dgm:pt modelId="{2781CCDB-E139-4041-8AF0-077B8E376D1F}" type="parTrans" cxnId="{F303ED2E-A661-42AF-AAB9-B9269356BFA9}">
      <dgm:prSet/>
      <dgm:spPr/>
      <dgm:t>
        <a:bodyPr/>
        <a:lstStyle/>
        <a:p>
          <a:endParaRPr lang="en-GB"/>
        </a:p>
      </dgm:t>
    </dgm:pt>
    <dgm:pt modelId="{E65E0F27-0200-4FA0-9FE2-599B7B9123B4}" type="sibTrans" cxnId="{F303ED2E-A661-42AF-AAB9-B9269356BFA9}">
      <dgm:prSet/>
      <dgm:spPr/>
      <dgm:t>
        <a:bodyPr/>
        <a:lstStyle/>
        <a:p>
          <a:endParaRPr lang="en-GB"/>
        </a:p>
      </dgm:t>
    </dgm:pt>
    <dgm:pt modelId="{D9B5AFA4-A707-4060-A967-547D4DB01CB5}">
      <dgm:prSet phldr="0" custT="1"/>
      <dgm:spPr/>
      <dgm:t>
        <a:bodyPr/>
        <a:lstStyle/>
        <a:p>
          <a:pPr>
            <a:lnSpc>
              <a:spcPct val="100000"/>
            </a:lnSpc>
          </a:pPr>
          <a:r>
            <a:rPr lang="fr-FR" sz="1600" b="1" strike="noStrike" noProof="0">
              <a:latin typeface="Calibri"/>
              <a:ea typeface="Calibri"/>
              <a:cs typeface="Calibri"/>
            </a:rPr>
            <a:t>Le stress aigu</a:t>
          </a:r>
          <a:r>
            <a:rPr lang="fr-FR" sz="1600" strike="noStrike" noProof="0">
              <a:latin typeface="Calibri"/>
              <a:ea typeface="Calibri"/>
              <a:cs typeface="Calibri"/>
            </a:rPr>
            <a:t> est une </a:t>
          </a:r>
          <a:r>
            <a:rPr lang="fr-FR" sz="1600" b="1" strike="noStrike" noProof="0">
              <a:latin typeface="Calibri"/>
              <a:ea typeface="Calibri"/>
              <a:cs typeface="Calibri"/>
            </a:rPr>
            <a:t>réponse au stress de courte durée et identifiable</a:t>
          </a:r>
          <a:r>
            <a:rPr lang="fr-FR" sz="1600" strike="noStrike" noProof="0">
              <a:latin typeface="Calibri"/>
              <a:ea typeface="Calibri"/>
              <a:cs typeface="Calibri"/>
            </a:rPr>
            <a:t> (allant de quelques minutes à quelques heures, généralement </a:t>
          </a:r>
          <a:r>
            <a:rPr lang="fr-FR" sz="1600" b="1" strike="noStrike" noProof="0">
              <a:latin typeface="Calibri"/>
              <a:ea typeface="Calibri"/>
              <a:cs typeface="Calibri"/>
            </a:rPr>
            <a:t>&lt; 24 heures</a:t>
          </a:r>
          <a:r>
            <a:rPr lang="fr-FR" sz="1600" strike="noStrike" noProof="0">
              <a:latin typeface="Calibri"/>
              <a:ea typeface="Calibri"/>
              <a:cs typeface="Calibri"/>
            </a:rPr>
            <a:t>) face à une situation ou une menace spécifique. </a:t>
          </a:r>
          <a:r>
            <a:rPr lang="fr-FR" sz="1600" b="0" strike="noStrike" noProof="0">
              <a:latin typeface="Calibri"/>
              <a:ea typeface="Calibri"/>
              <a:cs typeface="Calibri"/>
            </a:rPr>
            <a:t>                                  </a:t>
          </a:r>
          <a:r>
            <a:rPr lang="fr-FR" sz="1600" b="1" strike="noStrike" noProof="0">
              <a:latin typeface="Calibri"/>
              <a:ea typeface="Calibri"/>
              <a:cs typeface="Calibri"/>
            </a:rPr>
            <a:t>Le stress chronique</a:t>
          </a:r>
          <a:r>
            <a:rPr lang="fr-FR" sz="1600" strike="noStrike" noProof="0">
              <a:latin typeface="Calibri"/>
              <a:ea typeface="Calibri"/>
              <a:cs typeface="Calibri"/>
            </a:rPr>
            <a:t> correspond à une </a:t>
          </a:r>
          <a:r>
            <a:rPr lang="fr-FR" sz="1600" b="1" strike="noStrike" noProof="0">
              <a:latin typeface="Calibri"/>
              <a:ea typeface="Calibri"/>
              <a:cs typeface="Calibri"/>
            </a:rPr>
            <a:t>exposition prolongée ou répétée à des stresseurs</a:t>
          </a:r>
          <a:r>
            <a:rPr lang="fr-FR" sz="1600" strike="noStrike" noProof="0">
              <a:latin typeface="Calibri"/>
              <a:ea typeface="Calibri"/>
              <a:cs typeface="Calibri"/>
            </a:rPr>
            <a:t> (pendant des jours, semaines, voire des années), souvent </a:t>
          </a:r>
          <a:r>
            <a:rPr lang="fr-FR" sz="1600" b="1" strike="noStrike" noProof="0">
              <a:latin typeface="Calibri"/>
              <a:ea typeface="Calibri"/>
              <a:cs typeface="Calibri"/>
            </a:rPr>
            <a:t>sans récupération suffisante</a:t>
          </a:r>
          <a:r>
            <a:rPr lang="fr-FR" sz="1600" strike="noStrike" noProof="0">
              <a:latin typeface="Calibri"/>
              <a:ea typeface="Calibri"/>
              <a:cs typeface="Calibri"/>
            </a:rPr>
            <a:t>.</a:t>
          </a:r>
        </a:p>
      </dgm:t>
    </dgm:pt>
    <dgm:pt modelId="{6C4972F5-B1B6-495B-BE00-E1F93B0DA643}" type="parTrans" cxnId="{F6524671-E6B0-43C5-8C9C-1DBF500E8244}">
      <dgm:prSet/>
      <dgm:spPr/>
      <dgm:t>
        <a:bodyPr/>
        <a:lstStyle/>
        <a:p>
          <a:endParaRPr lang="en-GB"/>
        </a:p>
      </dgm:t>
    </dgm:pt>
    <dgm:pt modelId="{CD5EA052-5B6E-4FA0-9F28-51542E7047E0}" type="sibTrans" cxnId="{F6524671-E6B0-43C5-8C9C-1DBF500E8244}">
      <dgm:prSet/>
      <dgm:spPr/>
      <dgm:t>
        <a:bodyPr/>
        <a:lstStyle/>
        <a:p>
          <a:endParaRPr lang="en-GB"/>
        </a:p>
      </dgm:t>
    </dgm:pt>
    <dgm:pt modelId="{8B124CB5-3744-4938-9CB5-1BCBF915BF13}" type="pres">
      <dgm:prSet presAssocID="{F34E0B56-486D-467B-8F3F-268633313B45}" presName="root" presStyleCnt="0">
        <dgm:presLayoutVars>
          <dgm:dir/>
          <dgm:resizeHandles val="exact"/>
        </dgm:presLayoutVars>
      </dgm:prSet>
      <dgm:spPr/>
    </dgm:pt>
    <dgm:pt modelId="{3C5B8C23-48C7-4F34-ADD6-1F9DDEF229ED}" type="pres">
      <dgm:prSet presAssocID="{406D0392-EF76-467F-9543-DFD047A4C6E8}" presName="compNode" presStyleCnt="0"/>
      <dgm:spPr/>
    </dgm:pt>
    <dgm:pt modelId="{14D3C1FA-F395-4F28-A991-C3ACB335A382}" type="pres">
      <dgm:prSet presAssocID="{406D0392-EF76-467F-9543-DFD047A4C6E8}" presName="bgRect" presStyleLbl="bgShp" presStyleIdx="0" presStyleCnt="3"/>
      <dgm:spPr/>
    </dgm:pt>
    <dgm:pt modelId="{47E54B10-79B6-43E6-B16E-93FDBBA6A7CE}" type="pres">
      <dgm:prSet presAssocID="{406D0392-EF76-467F-9543-DFD047A4C6E8}"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Stuur met effen opvulling"/>
        </a:ext>
      </dgm:extLst>
    </dgm:pt>
    <dgm:pt modelId="{648BEB2E-18E4-4959-A645-F6C997381858}" type="pres">
      <dgm:prSet presAssocID="{406D0392-EF76-467F-9543-DFD047A4C6E8}" presName="spaceRect" presStyleCnt="0"/>
      <dgm:spPr/>
    </dgm:pt>
    <dgm:pt modelId="{358523A2-1FCB-4F80-883D-DD3B68348281}" type="pres">
      <dgm:prSet presAssocID="{406D0392-EF76-467F-9543-DFD047A4C6E8}" presName="parTx" presStyleLbl="revTx" presStyleIdx="0" presStyleCnt="3">
        <dgm:presLayoutVars>
          <dgm:chMax val="0"/>
          <dgm:chPref val="0"/>
        </dgm:presLayoutVars>
      </dgm:prSet>
      <dgm:spPr/>
    </dgm:pt>
    <dgm:pt modelId="{34309D52-6924-4FB1-B265-018DE4905F2F}" type="pres">
      <dgm:prSet presAssocID="{588D73D6-9B13-4C6C-9D5F-9F3533AA5D4F}" presName="sibTrans" presStyleCnt="0"/>
      <dgm:spPr/>
    </dgm:pt>
    <dgm:pt modelId="{07623F53-1710-414B-AC46-98BE6D87EF1E}" type="pres">
      <dgm:prSet presAssocID="{D9B5AFA4-A707-4060-A967-547D4DB01CB5}" presName="compNode" presStyleCnt="0"/>
      <dgm:spPr/>
    </dgm:pt>
    <dgm:pt modelId="{1F3A7D27-596B-4855-A5C2-1F425E12AF46}" type="pres">
      <dgm:prSet presAssocID="{D9B5AFA4-A707-4060-A967-547D4DB01CB5}" presName="bgRect" presStyleLbl="bgShp" presStyleIdx="1" presStyleCnt="3"/>
      <dgm:spPr/>
    </dgm:pt>
    <dgm:pt modelId="{A460B890-302F-4641-BCF3-3A7597F10FAE}" type="pres">
      <dgm:prSet presAssocID="{D9B5AFA4-A707-4060-A967-547D4DB01CB5}"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Wekker die afgaat met effen opvulling"/>
        </a:ext>
      </dgm:extLst>
    </dgm:pt>
    <dgm:pt modelId="{4DCD0980-1D74-40D1-BEB8-AFD47AA5D8F4}" type="pres">
      <dgm:prSet presAssocID="{D9B5AFA4-A707-4060-A967-547D4DB01CB5}" presName="spaceRect" presStyleCnt="0"/>
      <dgm:spPr/>
    </dgm:pt>
    <dgm:pt modelId="{8D0D6B39-3A1E-4292-9BBA-AAA1F82AD07A}" type="pres">
      <dgm:prSet presAssocID="{D9B5AFA4-A707-4060-A967-547D4DB01CB5}" presName="parTx" presStyleLbl="revTx" presStyleIdx="1" presStyleCnt="3">
        <dgm:presLayoutVars>
          <dgm:chMax val="0"/>
          <dgm:chPref val="0"/>
        </dgm:presLayoutVars>
      </dgm:prSet>
      <dgm:spPr/>
    </dgm:pt>
    <dgm:pt modelId="{E83FB6AE-80E7-4D39-981F-8F55989E542A}" type="pres">
      <dgm:prSet presAssocID="{CD5EA052-5B6E-4FA0-9F28-51542E7047E0}" presName="sibTrans" presStyleCnt="0"/>
      <dgm:spPr/>
    </dgm:pt>
    <dgm:pt modelId="{F313E00A-CB4A-4889-9B45-DE23EDA3490C}" type="pres">
      <dgm:prSet presAssocID="{3AE79EED-BF78-4705-8F2F-D0D783E258D7}" presName="compNode" presStyleCnt="0"/>
      <dgm:spPr/>
    </dgm:pt>
    <dgm:pt modelId="{7D208FEA-7E9F-4C62-967B-F67430F97E73}" type="pres">
      <dgm:prSet presAssocID="{3AE79EED-BF78-4705-8F2F-D0D783E258D7}" presName="bgRect" presStyleLbl="bgShp" presStyleIdx="2" presStyleCnt="3"/>
      <dgm:spPr/>
    </dgm:pt>
    <dgm:pt modelId="{42892F61-8C56-4B9F-821B-EFAA38C156FE}" type="pres">
      <dgm:prSet presAssocID="{3AE79EED-BF78-4705-8F2F-D0D783E258D7}"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Thuiswerkbureau silhouet"/>
        </a:ext>
      </dgm:extLst>
    </dgm:pt>
    <dgm:pt modelId="{A6C96E21-58B0-4BBF-9513-AB4B4AC55C55}" type="pres">
      <dgm:prSet presAssocID="{3AE79EED-BF78-4705-8F2F-D0D783E258D7}" presName="spaceRect" presStyleCnt="0"/>
      <dgm:spPr/>
    </dgm:pt>
    <dgm:pt modelId="{7958EA8F-C1CC-40D0-9BE0-081F8CFFB544}" type="pres">
      <dgm:prSet presAssocID="{3AE79EED-BF78-4705-8F2F-D0D783E258D7}" presName="parTx" presStyleLbl="revTx" presStyleIdx="2" presStyleCnt="3">
        <dgm:presLayoutVars>
          <dgm:chMax val="0"/>
          <dgm:chPref val="0"/>
        </dgm:presLayoutVars>
      </dgm:prSet>
      <dgm:spPr/>
    </dgm:pt>
  </dgm:ptLst>
  <dgm:cxnLst>
    <dgm:cxn modelId="{D208871E-73A6-4C24-8643-98169ED1D05E}" srcId="{F34E0B56-486D-467B-8F3F-268633313B45}" destId="{406D0392-EF76-467F-9543-DFD047A4C6E8}" srcOrd="0" destOrd="0" parTransId="{E32634F1-821B-4D7B-BF1A-4CC1C1BF431D}" sibTransId="{588D73D6-9B13-4C6C-9D5F-9F3533AA5D4F}"/>
    <dgm:cxn modelId="{8DEED622-8B2D-462A-AF5F-51442BC8E3D6}" type="presOf" srcId="{F34E0B56-486D-467B-8F3F-268633313B45}" destId="{8B124CB5-3744-4938-9CB5-1BCBF915BF13}" srcOrd="0" destOrd="0" presId="urn:microsoft.com/office/officeart/2018/2/layout/IconVerticalSolidList"/>
    <dgm:cxn modelId="{F303ED2E-A661-42AF-AAB9-B9269356BFA9}" srcId="{F34E0B56-486D-467B-8F3F-268633313B45}" destId="{3AE79EED-BF78-4705-8F2F-D0D783E258D7}" srcOrd="2" destOrd="0" parTransId="{2781CCDB-E139-4041-8AF0-077B8E376D1F}" sibTransId="{E65E0F27-0200-4FA0-9FE2-599B7B9123B4}"/>
    <dgm:cxn modelId="{F6524671-E6B0-43C5-8C9C-1DBF500E8244}" srcId="{F34E0B56-486D-467B-8F3F-268633313B45}" destId="{D9B5AFA4-A707-4060-A967-547D4DB01CB5}" srcOrd="1" destOrd="0" parTransId="{6C4972F5-B1B6-495B-BE00-E1F93B0DA643}" sibTransId="{CD5EA052-5B6E-4FA0-9F28-51542E7047E0}"/>
    <dgm:cxn modelId="{85D467BB-8F2B-4656-99C8-FC8D7DC677E5}" type="presOf" srcId="{D9B5AFA4-A707-4060-A967-547D4DB01CB5}" destId="{8D0D6B39-3A1E-4292-9BBA-AAA1F82AD07A}" srcOrd="0" destOrd="0" presId="urn:microsoft.com/office/officeart/2018/2/layout/IconVerticalSolidList"/>
    <dgm:cxn modelId="{9C2154D8-C16C-4EF5-B50F-DAF2024362BB}" type="presOf" srcId="{3AE79EED-BF78-4705-8F2F-D0D783E258D7}" destId="{7958EA8F-C1CC-40D0-9BE0-081F8CFFB544}" srcOrd="0" destOrd="0" presId="urn:microsoft.com/office/officeart/2018/2/layout/IconVerticalSolidList"/>
    <dgm:cxn modelId="{ABA649F6-A72B-4277-AA4F-3C2AB722D21C}" type="presOf" srcId="{406D0392-EF76-467F-9543-DFD047A4C6E8}" destId="{358523A2-1FCB-4F80-883D-DD3B68348281}" srcOrd="0" destOrd="0" presId="urn:microsoft.com/office/officeart/2018/2/layout/IconVerticalSolidList"/>
    <dgm:cxn modelId="{D2843C2E-C62F-4561-8BD0-53C5DB3F0656}" type="presParOf" srcId="{8B124CB5-3744-4938-9CB5-1BCBF915BF13}" destId="{3C5B8C23-48C7-4F34-ADD6-1F9DDEF229ED}" srcOrd="0" destOrd="0" presId="urn:microsoft.com/office/officeart/2018/2/layout/IconVerticalSolidList"/>
    <dgm:cxn modelId="{3BAEEDA4-1C93-41D9-B685-DE655BA785EA}" type="presParOf" srcId="{3C5B8C23-48C7-4F34-ADD6-1F9DDEF229ED}" destId="{14D3C1FA-F395-4F28-A991-C3ACB335A382}" srcOrd="0" destOrd="0" presId="urn:microsoft.com/office/officeart/2018/2/layout/IconVerticalSolidList"/>
    <dgm:cxn modelId="{23CC4C28-D9BC-47F7-93BA-A0D24E1432CE}" type="presParOf" srcId="{3C5B8C23-48C7-4F34-ADD6-1F9DDEF229ED}" destId="{47E54B10-79B6-43E6-B16E-93FDBBA6A7CE}" srcOrd="1" destOrd="0" presId="urn:microsoft.com/office/officeart/2018/2/layout/IconVerticalSolidList"/>
    <dgm:cxn modelId="{DA48D92B-374F-4F6F-A640-DEC3D12B309F}" type="presParOf" srcId="{3C5B8C23-48C7-4F34-ADD6-1F9DDEF229ED}" destId="{648BEB2E-18E4-4959-A645-F6C997381858}" srcOrd="2" destOrd="0" presId="urn:microsoft.com/office/officeart/2018/2/layout/IconVerticalSolidList"/>
    <dgm:cxn modelId="{AAA8BD5B-C946-45D9-896D-9587E0FA66E2}" type="presParOf" srcId="{3C5B8C23-48C7-4F34-ADD6-1F9DDEF229ED}" destId="{358523A2-1FCB-4F80-883D-DD3B68348281}" srcOrd="3" destOrd="0" presId="urn:microsoft.com/office/officeart/2018/2/layout/IconVerticalSolidList"/>
    <dgm:cxn modelId="{CC088A74-E043-43D9-BA7E-12C30F6209BB}" type="presParOf" srcId="{8B124CB5-3744-4938-9CB5-1BCBF915BF13}" destId="{34309D52-6924-4FB1-B265-018DE4905F2F}" srcOrd="1" destOrd="0" presId="urn:microsoft.com/office/officeart/2018/2/layout/IconVerticalSolidList"/>
    <dgm:cxn modelId="{F60B2E5F-6AC5-45BB-86D2-2376412853B8}" type="presParOf" srcId="{8B124CB5-3744-4938-9CB5-1BCBF915BF13}" destId="{07623F53-1710-414B-AC46-98BE6D87EF1E}" srcOrd="2" destOrd="0" presId="urn:microsoft.com/office/officeart/2018/2/layout/IconVerticalSolidList"/>
    <dgm:cxn modelId="{5322D752-6583-4CC4-A11A-F16C51941F8E}" type="presParOf" srcId="{07623F53-1710-414B-AC46-98BE6D87EF1E}" destId="{1F3A7D27-596B-4855-A5C2-1F425E12AF46}" srcOrd="0" destOrd="0" presId="urn:microsoft.com/office/officeart/2018/2/layout/IconVerticalSolidList"/>
    <dgm:cxn modelId="{48903CF9-336B-4F75-A94D-2BC1613F8734}" type="presParOf" srcId="{07623F53-1710-414B-AC46-98BE6D87EF1E}" destId="{A460B890-302F-4641-BCF3-3A7597F10FAE}" srcOrd="1" destOrd="0" presId="urn:microsoft.com/office/officeart/2018/2/layout/IconVerticalSolidList"/>
    <dgm:cxn modelId="{C9BFAB08-5926-4A80-8105-204B315635F3}" type="presParOf" srcId="{07623F53-1710-414B-AC46-98BE6D87EF1E}" destId="{4DCD0980-1D74-40D1-BEB8-AFD47AA5D8F4}" srcOrd="2" destOrd="0" presId="urn:microsoft.com/office/officeart/2018/2/layout/IconVerticalSolidList"/>
    <dgm:cxn modelId="{2B7AFC1A-6175-4CB1-B70B-8C0949B005AF}" type="presParOf" srcId="{07623F53-1710-414B-AC46-98BE6D87EF1E}" destId="{8D0D6B39-3A1E-4292-9BBA-AAA1F82AD07A}" srcOrd="3" destOrd="0" presId="urn:microsoft.com/office/officeart/2018/2/layout/IconVerticalSolidList"/>
    <dgm:cxn modelId="{2B25CAB6-7611-40EF-B58D-8F3B101973A5}" type="presParOf" srcId="{8B124CB5-3744-4938-9CB5-1BCBF915BF13}" destId="{E83FB6AE-80E7-4D39-981F-8F55989E542A}" srcOrd="3" destOrd="0" presId="urn:microsoft.com/office/officeart/2018/2/layout/IconVerticalSolidList"/>
    <dgm:cxn modelId="{0D1F2331-78BE-41A7-8F0F-99667964631C}" type="presParOf" srcId="{8B124CB5-3744-4938-9CB5-1BCBF915BF13}" destId="{F313E00A-CB4A-4889-9B45-DE23EDA3490C}" srcOrd="4" destOrd="0" presId="urn:microsoft.com/office/officeart/2018/2/layout/IconVerticalSolidList"/>
    <dgm:cxn modelId="{0B179B37-E8DB-495E-8C63-A9253CA0D262}" type="presParOf" srcId="{F313E00A-CB4A-4889-9B45-DE23EDA3490C}" destId="{7D208FEA-7E9F-4C62-967B-F67430F97E73}" srcOrd="0" destOrd="0" presId="urn:microsoft.com/office/officeart/2018/2/layout/IconVerticalSolidList"/>
    <dgm:cxn modelId="{A267F6EB-106B-459B-8B2B-BA334375C9A1}" type="presParOf" srcId="{F313E00A-CB4A-4889-9B45-DE23EDA3490C}" destId="{42892F61-8C56-4B9F-821B-EFAA38C156FE}" srcOrd="1" destOrd="0" presId="urn:microsoft.com/office/officeart/2018/2/layout/IconVerticalSolidList"/>
    <dgm:cxn modelId="{399D45F8-38D6-492F-BCB3-20BD4C0B3F51}" type="presParOf" srcId="{F313E00A-CB4A-4889-9B45-DE23EDA3490C}" destId="{A6C96E21-58B0-4BBF-9513-AB4B4AC55C55}" srcOrd="2" destOrd="0" presId="urn:microsoft.com/office/officeart/2018/2/layout/IconVerticalSolidList"/>
    <dgm:cxn modelId="{2DC2D935-3D9B-4E99-9CC8-05A30BE151B1}" type="presParOf" srcId="{F313E00A-CB4A-4889-9B45-DE23EDA3490C}" destId="{7958EA8F-C1CC-40D0-9BE0-081F8CFFB54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9DC7A77-DDE2-45BB-9294-84B6769AECAC}" type="doc">
      <dgm:prSet loTypeId="urn:microsoft.com/office/officeart/2009/3/layout/IncreasingArrowsProcess" loCatId="process" qsTypeId="urn:microsoft.com/office/officeart/2005/8/quickstyle/simple1" qsCatId="simple" csTypeId="urn:microsoft.com/office/officeart/2005/8/colors/accent3_3" csCatId="accent3" phldr="1"/>
      <dgm:spPr/>
      <dgm:t>
        <a:bodyPr/>
        <a:lstStyle/>
        <a:p>
          <a:endParaRPr lang="fr-FR"/>
        </a:p>
      </dgm:t>
    </dgm:pt>
    <dgm:pt modelId="{17AE9767-1BCE-4051-82FE-C76941B8A349}">
      <dgm:prSet phldrT="[Texte]"/>
      <dgm:spPr/>
      <dgm:t>
        <a:bodyPr/>
        <a:lstStyle/>
        <a:p>
          <a:r>
            <a:rPr lang="fr-FR" b="0" noProof="0">
              <a:latin typeface="Calibri"/>
              <a:ea typeface="Calibri"/>
              <a:cs typeface="Calibri"/>
            </a:rPr>
            <a:t>Stade 0</a:t>
          </a:r>
        </a:p>
      </dgm:t>
    </dgm:pt>
    <dgm:pt modelId="{5169C37D-AB53-4349-9F8E-5D5EAA8EB437}" type="parTrans" cxnId="{7823CE92-1DE0-4CD3-B7E8-CAB7F7338957}">
      <dgm:prSet/>
      <dgm:spPr/>
      <dgm:t>
        <a:bodyPr/>
        <a:lstStyle/>
        <a:p>
          <a:endParaRPr lang="fr-FR"/>
        </a:p>
      </dgm:t>
    </dgm:pt>
    <dgm:pt modelId="{4DB13705-A44D-4B86-91BA-3283CB4A7164}" type="sibTrans" cxnId="{7823CE92-1DE0-4CD3-B7E8-CAB7F7338957}">
      <dgm:prSet/>
      <dgm:spPr/>
      <dgm:t>
        <a:bodyPr/>
        <a:lstStyle/>
        <a:p>
          <a:endParaRPr lang="fr-FR"/>
        </a:p>
      </dgm:t>
    </dgm:pt>
    <dgm:pt modelId="{5532BA31-0214-4D93-B3D9-56A86D5F7489}">
      <dgm:prSet phldrT="[Texte]"/>
      <dgm:spPr/>
      <dgm:t>
        <a:bodyPr/>
        <a:lstStyle/>
        <a:p>
          <a:r>
            <a:rPr lang="fr-FR" b="0" noProof="0">
              <a:latin typeface="Calibri"/>
              <a:ea typeface="Calibri"/>
              <a:cs typeface="Calibri"/>
            </a:rPr>
            <a:t>Engagement au travail avec enthousiasme idéaliste </a:t>
          </a:r>
        </a:p>
      </dgm:t>
    </dgm:pt>
    <dgm:pt modelId="{FFB77311-8177-4CEA-A95A-C489ADD9CFCF}" type="parTrans" cxnId="{697AD660-924D-4FC4-BF68-83C2E68CC396}">
      <dgm:prSet/>
      <dgm:spPr/>
      <dgm:t>
        <a:bodyPr/>
        <a:lstStyle/>
        <a:p>
          <a:endParaRPr lang="fr-FR"/>
        </a:p>
      </dgm:t>
    </dgm:pt>
    <dgm:pt modelId="{1363AD16-0D87-4481-8E28-BB24BCA939C4}" type="sibTrans" cxnId="{697AD660-924D-4FC4-BF68-83C2E68CC396}">
      <dgm:prSet/>
      <dgm:spPr/>
      <dgm:t>
        <a:bodyPr/>
        <a:lstStyle/>
        <a:p>
          <a:endParaRPr lang="fr-FR"/>
        </a:p>
      </dgm:t>
    </dgm:pt>
    <dgm:pt modelId="{2BC582DE-859F-40EE-9917-D2527959F2F5}">
      <dgm:prSet phldrT="[Texte]"/>
      <dgm:spPr/>
      <dgm:t>
        <a:bodyPr/>
        <a:lstStyle/>
        <a:p>
          <a:r>
            <a:rPr lang="fr-FR" b="0" noProof="0">
              <a:latin typeface="Calibri"/>
              <a:ea typeface="Calibri"/>
              <a:cs typeface="Calibri"/>
            </a:rPr>
            <a:t>Stade 1</a:t>
          </a:r>
        </a:p>
      </dgm:t>
    </dgm:pt>
    <dgm:pt modelId="{16A5486A-E4DB-4625-8293-B9BCF496BB36}" type="parTrans" cxnId="{AA3A05E5-4507-438A-8361-EF614512923F}">
      <dgm:prSet/>
      <dgm:spPr/>
      <dgm:t>
        <a:bodyPr/>
        <a:lstStyle/>
        <a:p>
          <a:endParaRPr lang="fr-FR"/>
        </a:p>
      </dgm:t>
    </dgm:pt>
    <dgm:pt modelId="{375D1762-C736-4324-80FA-510ADE7BE701}" type="sibTrans" cxnId="{AA3A05E5-4507-438A-8361-EF614512923F}">
      <dgm:prSet/>
      <dgm:spPr/>
      <dgm:t>
        <a:bodyPr/>
        <a:lstStyle/>
        <a:p>
          <a:endParaRPr lang="fr-FR"/>
        </a:p>
      </dgm:t>
    </dgm:pt>
    <dgm:pt modelId="{53C4979C-C0FE-4C91-A6CB-0E51940028CB}">
      <dgm:prSet phldrT="[Texte]"/>
      <dgm:spPr/>
      <dgm:t>
        <a:bodyPr/>
        <a:lstStyle/>
        <a:p>
          <a:r>
            <a:rPr lang="fr-FR" b="0" noProof="0">
              <a:latin typeface="Calibri"/>
              <a:ea typeface="Calibri"/>
              <a:cs typeface="Calibri"/>
            </a:rPr>
            <a:t>Fragilisation de l’idéal</a:t>
          </a:r>
        </a:p>
      </dgm:t>
    </dgm:pt>
    <dgm:pt modelId="{07939037-EB6A-4791-BBD1-AB725A418CCA}" type="parTrans" cxnId="{586828D2-A2E3-4FC5-BA2F-F4A779EA4527}">
      <dgm:prSet/>
      <dgm:spPr/>
      <dgm:t>
        <a:bodyPr/>
        <a:lstStyle/>
        <a:p>
          <a:endParaRPr lang="fr-FR"/>
        </a:p>
      </dgm:t>
    </dgm:pt>
    <dgm:pt modelId="{F0BC86E2-8881-4052-BBAC-ED8BD7722E11}" type="sibTrans" cxnId="{586828D2-A2E3-4FC5-BA2F-F4A779EA4527}">
      <dgm:prSet/>
      <dgm:spPr/>
      <dgm:t>
        <a:bodyPr/>
        <a:lstStyle/>
        <a:p>
          <a:endParaRPr lang="fr-FR"/>
        </a:p>
      </dgm:t>
    </dgm:pt>
    <dgm:pt modelId="{67F2E985-2FE1-4A3B-8AA4-E98573F0D9F9}">
      <dgm:prSet phldrT="[Texte]"/>
      <dgm:spPr/>
      <dgm:t>
        <a:bodyPr/>
        <a:lstStyle/>
        <a:p>
          <a:r>
            <a:rPr lang="fr-FR" b="0" noProof="0">
              <a:latin typeface="Calibri"/>
              <a:ea typeface="Calibri"/>
              <a:cs typeface="Calibri"/>
            </a:rPr>
            <a:t>Stade 2</a:t>
          </a:r>
        </a:p>
      </dgm:t>
    </dgm:pt>
    <dgm:pt modelId="{BFB8DFBB-559A-4DFB-932A-6FC0A9EC8991}" type="parTrans" cxnId="{D09B0022-82C2-437F-ADA8-7DCA7B2AA782}">
      <dgm:prSet/>
      <dgm:spPr/>
      <dgm:t>
        <a:bodyPr/>
        <a:lstStyle/>
        <a:p>
          <a:endParaRPr lang="fr-FR"/>
        </a:p>
      </dgm:t>
    </dgm:pt>
    <dgm:pt modelId="{BB9AEDB7-FF24-40E9-8981-9476F0DE3032}" type="sibTrans" cxnId="{D09B0022-82C2-437F-ADA8-7DCA7B2AA782}">
      <dgm:prSet/>
      <dgm:spPr/>
      <dgm:t>
        <a:bodyPr/>
        <a:lstStyle/>
        <a:p>
          <a:endParaRPr lang="fr-FR"/>
        </a:p>
      </dgm:t>
    </dgm:pt>
    <dgm:pt modelId="{B0944A1A-12B6-428F-B3D5-C821026EB550}">
      <dgm:prSet phldrT="[Texte]"/>
      <dgm:spPr/>
      <dgm:t>
        <a:bodyPr/>
        <a:lstStyle/>
        <a:p>
          <a:r>
            <a:rPr lang="fr-FR" b="0" noProof="0">
              <a:latin typeface="Calibri"/>
              <a:ea typeface="Calibri"/>
              <a:cs typeface="Calibri"/>
            </a:rPr>
            <a:t>Apparition de retrait protecteur</a:t>
          </a:r>
        </a:p>
      </dgm:t>
    </dgm:pt>
    <dgm:pt modelId="{3B2D9FDB-6076-4C4F-9439-364AF7A15ED6}" type="parTrans" cxnId="{9E2C9C2F-30A1-4C02-B053-217ACA4EF46B}">
      <dgm:prSet/>
      <dgm:spPr/>
      <dgm:t>
        <a:bodyPr/>
        <a:lstStyle/>
        <a:p>
          <a:endParaRPr lang="fr-FR"/>
        </a:p>
      </dgm:t>
    </dgm:pt>
    <dgm:pt modelId="{9BB7F991-AA14-4394-B65F-5E646E4CEAF4}" type="sibTrans" cxnId="{9E2C9C2F-30A1-4C02-B053-217ACA4EF46B}">
      <dgm:prSet/>
      <dgm:spPr/>
      <dgm:t>
        <a:bodyPr/>
        <a:lstStyle/>
        <a:p>
          <a:endParaRPr lang="fr-FR"/>
        </a:p>
      </dgm:t>
    </dgm:pt>
    <dgm:pt modelId="{8809C29C-1CEC-4681-B545-6FB3A7AF2308}">
      <dgm:prSet/>
      <dgm:spPr/>
      <dgm:t>
        <a:bodyPr/>
        <a:lstStyle/>
        <a:p>
          <a:r>
            <a:rPr lang="fr-FR" b="0" noProof="0">
              <a:latin typeface="Calibri"/>
              <a:ea typeface="Calibri"/>
              <a:cs typeface="Calibri"/>
            </a:rPr>
            <a:t>Burnout avéré</a:t>
          </a:r>
        </a:p>
      </dgm:t>
    </dgm:pt>
    <dgm:pt modelId="{78134DE4-44C8-4067-8086-EC233C272C55}" type="parTrans" cxnId="{D8D02A79-E681-4EC7-9D7E-B64C46A7927A}">
      <dgm:prSet/>
      <dgm:spPr/>
      <dgm:t>
        <a:bodyPr/>
        <a:lstStyle/>
        <a:p>
          <a:endParaRPr lang="fr-FR"/>
        </a:p>
      </dgm:t>
    </dgm:pt>
    <dgm:pt modelId="{EB38CDF9-E80E-4DBA-9F47-76A6C6341A7F}" type="sibTrans" cxnId="{D8D02A79-E681-4EC7-9D7E-B64C46A7927A}">
      <dgm:prSet/>
      <dgm:spPr/>
      <dgm:t>
        <a:bodyPr/>
        <a:lstStyle/>
        <a:p>
          <a:endParaRPr lang="fr-FR"/>
        </a:p>
      </dgm:t>
    </dgm:pt>
    <dgm:pt modelId="{3C2D95B6-D047-44C9-910E-174F9BD6FB7E}">
      <dgm:prSet/>
      <dgm:spPr/>
      <dgm:t>
        <a:bodyPr/>
        <a:lstStyle/>
        <a:p>
          <a:endParaRPr lang="fr-FR" b="0" noProof="0">
            <a:latin typeface="Calibri"/>
            <a:ea typeface="Calibri"/>
            <a:cs typeface="Calibri"/>
          </a:endParaRPr>
        </a:p>
      </dgm:t>
    </dgm:pt>
    <dgm:pt modelId="{147D3324-03E4-43A3-9537-F9D828364A88}" type="sibTrans" cxnId="{5ADE914C-783C-46AB-B9E2-97EC9B1BB23C}">
      <dgm:prSet/>
      <dgm:spPr/>
      <dgm:t>
        <a:bodyPr/>
        <a:lstStyle/>
        <a:p>
          <a:endParaRPr lang="fr-FR"/>
        </a:p>
      </dgm:t>
    </dgm:pt>
    <dgm:pt modelId="{6AB73E94-5DA1-466B-B221-9A61E5D64152}" type="parTrans" cxnId="{5ADE914C-783C-46AB-B9E2-97EC9B1BB23C}">
      <dgm:prSet/>
      <dgm:spPr/>
      <dgm:t>
        <a:bodyPr/>
        <a:lstStyle/>
        <a:p>
          <a:endParaRPr lang="fr-FR"/>
        </a:p>
      </dgm:t>
    </dgm:pt>
    <dgm:pt modelId="{EE988633-E44B-42E0-B67A-365A07F9A45E}" type="pres">
      <dgm:prSet presAssocID="{89DC7A77-DDE2-45BB-9294-84B6769AECAC}" presName="Name0" presStyleCnt="0">
        <dgm:presLayoutVars>
          <dgm:chMax val="5"/>
          <dgm:chPref val="5"/>
          <dgm:dir/>
          <dgm:animLvl val="lvl"/>
        </dgm:presLayoutVars>
      </dgm:prSet>
      <dgm:spPr/>
    </dgm:pt>
    <dgm:pt modelId="{7B4EF934-A9FD-4FC9-9716-DD154AD0A9AF}" type="pres">
      <dgm:prSet presAssocID="{17AE9767-1BCE-4051-82FE-C76941B8A349}" presName="parentText1" presStyleLbl="node1" presStyleIdx="0" presStyleCnt="4" custLinFactNeighborY="-2620">
        <dgm:presLayoutVars>
          <dgm:chMax/>
          <dgm:chPref val="3"/>
          <dgm:bulletEnabled val="1"/>
        </dgm:presLayoutVars>
      </dgm:prSet>
      <dgm:spPr/>
    </dgm:pt>
    <dgm:pt modelId="{73004430-8F5A-49A0-9E3F-DE0E6DF4FD09}" type="pres">
      <dgm:prSet presAssocID="{17AE9767-1BCE-4051-82FE-C76941B8A349}" presName="childText1" presStyleLbl="solidAlignAcc1" presStyleIdx="0" presStyleCnt="4">
        <dgm:presLayoutVars>
          <dgm:chMax val="0"/>
          <dgm:chPref val="0"/>
          <dgm:bulletEnabled val="1"/>
        </dgm:presLayoutVars>
      </dgm:prSet>
      <dgm:spPr/>
    </dgm:pt>
    <dgm:pt modelId="{B3907BCD-8E10-4F18-A5A0-96F42611D02D}" type="pres">
      <dgm:prSet presAssocID="{2BC582DE-859F-40EE-9917-D2527959F2F5}" presName="parentText2" presStyleLbl="node1" presStyleIdx="1" presStyleCnt="4">
        <dgm:presLayoutVars>
          <dgm:chMax/>
          <dgm:chPref val="3"/>
          <dgm:bulletEnabled val="1"/>
        </dgm:presLayoutVars>
      </dgm:prSet>
      <dgm:spPr/>
    </dgm:pt>
    <dgm:pt modelId="{36A972B7-9298-4AD8-B3B1-35C4CB65D3FD}" type="pres">
      <dgm:prSet presAssocID="{2BC582DE-859F-40EE-9917-D2527959F2F5}" presName="childText2" presStyleLbl="solidAlignAcc1" presStyleIdx="1" presStyleCnt="4" custLinFactNeighborX="-85" custLinFactNeighborY="-2067">
        <dgm:presLayoutVars>
          <dgm:chMax val="0"/>
          <dgm:chPref val="0"/>
          <dgm:bulletEnabled val="1"/>
        </dgm:presLayoutVars>
      </dgm:prSet>
      <dgm:spPr/>
    </dgm:pt>
    <dgm:pt modelId="{19F8C5BD-18E8-4532-9FFB-8A75A30BB0A3}" type="pres">
      <dgm:prSet presAssocID="{67F2E985-2FE1-4A3B-8AA4-E98573F0D9F9}" presName="parentText3" presStyleLbl="node1" presStyleIdx="2" presStyleCnt="4">
        <dgm:presLayoutVars>
          <dgm:chMax/>
          <dgm:chPref val="3"/>
          <dgm:bulletEnabled val="1"/>
        </dgm:presLayoutVars>
      </dgm:prSet>
      <dgm:spPr/>
    </dgm:pt>
    <dgm:pt modelId="{ED2C78C3-881C-4FEB-A307-0063D025FDEB}" type="pres">
      <dgm:prSet presAssocID="{67F2E985-2FE1-4A3B-8AA4-E98573F0D9F9}" presName="childText3" presStyleLbl="solidAlignAcc1" presStyleIdx="2" presStyleCnt="4">
        <dgm:presLayoutVars>
          <dgm:chMax val="0"/>
          <dgm:chPref val="0"/>
          <dgm:bulletEnabled val="1"/>
        </dgm:presLayoutVars>
      </dgm:prSet>
      <dgm:spPr/>
    </dgm:pt>
    <dgm:pt modelId="{A057C892-19DD-4169-82CC-FEE227984C2C}" type="pres">
      <dgm:prSet presAssocID="{3C2D95B6-D047-44C9-910E-174F9BD6FB7E}" presName="parentText4" presStyleLbl="node1" presStyleIdx="3" presStyleCnt="4">
        <dgm:presLayoutVars>
          <dgm:chMax/>
          <dgm:chPref val="3"/>
          <dgm:bulletEnabled val="1"/>
        </dgm:presLayoutVars>
      </dgm:prSet>
      <dgm:spPr/>
    </dgm:pt>
    <dgm:pt modelId="{116189A6-B1A1-4692-BA9F-05847D177AA0}" type="pres">
      <dgm:prSet presAssocID="{3C2D95B6-D047-44C9-910E-174F9BD6FB7E}" presName="childText4" presStyleLbl="solidAlignAcc1" presStyleIdx="3" presStyleCnt="4">
        <dgm:presLayoutVars>
          <dgm:chMax val="0"/>
          <dgm:chPref val="0"/>
          <dgm:bulletEnabled val="1"/>
        </dgm:presLayoutVars>
      </dgm:prSet>
      <dgm:spPr/>
    </dgm:pt>
  </dgm:ptLst>
  <dgm:cxnLst>
    <dgm:cxn modelId="{D09B0022-82C2-437F-ADA8-7DCA7B2AA782}" srcId="{89DC7A77-DDE2-45BB-9294-84B6769AECAC}" destId="{67F2E985-2FE1-4A3B-8AA4-E98573F0D9F9}" srcOrd="2" destOrd="0" parTransId="{BFB8DFBB-559A-4DFB-932A-6FC0A9EC8991}" sibTransId="{BB9AEDB7-FF24-40E9-8981-9476F0DE3032}"/>
    <dgm:cxn modelId="{AB37DE2E-0E15-4031-83F7-3B6BE475E829}" type="presOf" srcId="{5532BA31-0214-4D93-B3D9-56A86D5F7489}" destId="{73004430-8F5A-49A0-9E3F-DE0E6DF4FD09}" srcOrd="0" destOrd="0" presId="urn:microsoft.com/office/officeart/2009/3/layout/IncreasingArrowsProcess"/>
    <dgm:cxn modelId="{9E2C9C2F-30A1-4C02-B053-217ACA4EF46B}" srcId="{67F2E985-2FE1-4A3B-8AA4-E98573F0D9F9}" destId="{B0944A1A-12B6-428F-B3D5-C821026EB550}" srcOrd="0" destOrd="0" parTransId="{3B2D9FDB-6076-4C4F-9439-364AF7A15ED6}" sibTransId="{9BB7F991-AA14-4394-B65F-5E646E4CEAF4}"/>
    <dgm:cxn modelId="{C5AA175F-933D-48CD-9CB5-7F8143E6E711}" type="presOf" srcId="{2BC582DE-859F-40EE-9917-D2527959F2F5}" destId="{B3907BCD-8E10-4F18-A5A0-96F42611D02D}" srcOrd="0" destOrd="0" presId="urn:microsoft.com/office/officeart/2009/3/layout/IncreasingArrowsProcess"/>
    <dgm:cxn modelId="{697AD660-924D-4FC4-BF68-83C2E68CC396}" srcId="{17AE9767-1BCE-4051-82FE-C76941B8A349}" destId="{5532BA31-0214-4D93-B3D9-56A86D5F7489}" srcOrd="0" destOrd="0" parTransId="{FFB77311-8177-4CEA-A95A-C489ADD9CFCF}" sibTransId="{1363AD16-0D87-4481-8E28-BB24BCA939C4}"/>
    <dgm:cxn modelId="{5724F946-5F7A-4581-A810-768701C4A042}" type="presOf" srcId="{89DC7A77-DDE2-45BB-9294-84B6769AECAC}" destId="{EE988633-E44B-42E0-B67A-365A07F9A45E}" srcOrd="0" destOrd="0" presId="urn:microsoft.com/office/officeart/2009/3/layout/IncreasingArrowsProcess"/>
    <dgm:cxn modelId="{92FD9C69-83EA-4EE5-9EE6-A7A3C6ED2066}" type="presOf" srcId="{3C2D95B6-D047-44C9-910E-174F9BD6FB7E}" destId="{A057C892-19DD-4169-82CC-FEE227984C2C}" srcOrd="0" destOrd="0" presId="urn:microsoft.com/office/officeart/2009/3/layout/IncreasingArrowsProcess"/>
    <dgm:cxn modelId="{5ADE914C-783C-46AB-B9E2-97EC9B1BB23C}" srcId="{89DC7A77-DDE2-45BB-9294-84B6769AECAC}" destId="{3C2D95B6-D047-44C9-910E-174F9BD6FB7E}" srcOrd="3" destOrd="0" parTransId="{6AB73E94-5DA1-466B-B221-9A61E5D64152}" sibTransId="{147D3324-03E4-43A3-9537-F9D828364A88}"/>
    <dgm:cxn modelId="{5B86AD6D-C036-4E41-9126-5DE185B50C2D}" type="presOf" srcId="{8809C29C-1CEC-4681-B545-6FB3A7AF2308}" destId="{116189A6-B1A1-4692-BA9F-05847D177AA0}" srcOrd="0" destOrd="0" presId="urn:microsoft.com/office/officeart/2009/3/layout/IncreasingArrowsProcess"/>
    <dgm:cxn modelId="{41A8E974-575E-4AD2-BA16-F78D30F2BF02}" type="presOf" srcId="{53C4979C-C0FE-4C91-A6CB-0E51940028CB}" destId="{36A972B7-9298-4AD8-B3B1-35C4CB65D3FD}" srcOrd="0" destOrd="0" presId="urn:microsoft.com/office/officeart/2009/3/layout/IncreasingArrowsProcess"/>
    <dgm:cxn modelId="{D8D02A79-E681-4EC7-9D7E-B64C46A7927A}" srcId="{3C2D95B6-D047-44C9-910E-174F9BD6FB7E}" destId="{8809C29C-1CEC-4681-B545-6FB3A7AF2308}" srcOrd="0" destOrd="0" parTransId="{78134DE4-44C8-4067-8086-EC233C272C55}" sibTransId="{EB38CDF9-E80E-4DBA-9F47-76A6C6341A7F}"/>
    <dgm:cxn modelId="{7823CE92-1DE0-4CD3-B7E8-CAB7F7338957}" srcId="{89DC7A77-DDE2-45BB-9294-84B6769AECAC}" destId="{17AE9767-1BCE-4051-82FE-C76941B8A349}" srcOrd="0" destOrd="0" parTransId="{5169C37D-AB53-4349-9F8E-5D5EAA8EB437}" sibTransId="{4DB13705-A44D-4B86-91BA-3283CB4A7164}"/>
    <dgm:cxn modelId="{6B5399A3-F6C9-4EB5-99F2-D8923C94A327}" type="presOf" srcId="{67F2E985-2FE1-4A3B-8AA4-E98573F0D9F9}" destId="{19F8C5BD-18E8-4532-9FFB-8A75A30BB0A3}" srcOrd="0" destOrd="0" presId="urn:microsoft.com/office/officeart/2009/3/layout/IncreasingArrowsProcess"/>
    <dgm:cxn modelId="{1B9FD9AD-648B-4DB9-A369-75F5B3F45FF5}" type="presOf" srcId="{17AE9767-1BCE-4051-82FE-C76941B8A349}" destId="{7B4EF934-A9FD-4FC9-9716-DD154AD0A9AF}" srcOrd="0" destOrd="0" presId="urn:microsoft.com/office/officeart/2009/3/layout/IncreasingArrowsProcess"/>
    <dgm:cxn modelId="{AF6434CC-FE68-4D56-9261-C405B8C8F1BA}" type="presOf" srcId="{B0944A1A-12B6-428F-B3D5-C821026EB550}" destId="{ED2C78C3-881C-4FEB-A307-0063D025FDEB}" srcOrd="0" destOrd="0" presId="urn:microsoft.com/office/officeart/2009/3/layout/IncreasingArrowsProcess"/>
    <dgm:cxn modelId="{586828D2-A2E3-4FC5-BA2F-F4A779EA4527}" srcId="{2BC582DE-859F-40EE-9917-D2527959F2F5}" destId="{53C4979C-C0FE-4C91-A6CB-0E51940028CB}" srcOrd="0" destOrd="0" parTransId="{07939037-EB6A-4791-BBD1-AB725A418CCA}" sibTransId="{F0BC86E2-8881-4052-BBAC-ED8BD7722E11}"/>
    <dgm:cxn modelId="{AA3A05E5-4507-438A-8361-EF614512923F}" srcId="{89DC7A77-DDE2-45BB-9294-84B6769AECAC}" destId="{2BC582DE-859F-40EE-9917-D2527959F2F5}" srcOrd="1" destOrd="0" parTransId="{16A5486A-E4DB-4625-8293-B9BCF496BB36}" sibTransId="{375D1762-C736-4324-80FA-510ADE7BE701}"/>
    <dgm:cxn modelId="{5C58C952-F311-4C56-AD86-639022BDD080}" type="presParOf" srcId="{EE988633-E44B-42E0-B67A-365A07F9A45E}" destId="{7B4EF934-A9FD-4FC9-9716-DD154AD0A9AF}" srcOrd="0" destOrd="0" presId="urn:microsoft.com/office/officeart/2009/3/layout/IncreasingArrowsProcess"/>
    <dgm:cxn modelId="{708BEA12-CA61-452E-BB83-418A2A1A00A7}" type="presParOf" srcId="{EE988633-E44B-42E0-B67A-365A07F9A45E}" destId="{73004430-8F5A-49A0-9E3F-DE0E6DF4FD09}" srcOrd="1" destOrd="0" presId="urn:microsoft.com/office/officeart/2009/3/layout/IncreasingArrowsProcess"/>
    <dgm:cxn modelId="{B1C0F6B8-0644-4AA0-81EA-B02823E39E69}" type="presParOf" srcId="{EE988633-E44B-42E0-B67A-365A07F9A45E}" destId="{B3907BCD-8E10-4F18-A5A0-96F42611D02D}" srcOrd="2" destOrd="0" presId="urn:microsoft.com/office/officeart/2009/3/layout/IncreasingArrowsProcess"/>
    <dgm:cxn modelId="{88732892-F35B-4EB1-9B38-7685EE4B4CFD}" type="presParOf" srcId="{EE988633-E44B-42E0-B67A-365A07F9A45E}" destId="{36A972B7-9298-4AD8-B3B1-35C4CB65D3FD}" srcOrd="3" destOrd="0" presId="urn:microsoft.com/office/officeart/2009/3/layout/IncreasingArrowsProcess"/>
    <dgm:cxn modelId="{5878FBD5-5C1E-4BC8-A442-38A5098E9056}" type="presParOf" srcId="{EE988633-E44B-42E0-B67A-365A07F9A45E}" destId="{19F8C5BD-18E8-4532-9FFB-8A75A30BB0A3}" srcOrd="4" destOrd="0" presId="urn:microsoft.com/office/officeart/2009/3/layout/IncreasingArrowsProcess"/>
    <dgm:cxn modelId="{45F8D694-0937-4009-A5B7-09947CA4BAF9}" type="presParOf" srcId="{EE988633-E44B-42E0-B67A-365A07F9A45E}" destId="{ED2C78C3-881C-4FEB-A307-0063D025FDEB}" srcOrd="5" destOrd="0" presId="urn:microsoft.com/office/officeart/2009/3/layout/IncreasingArrowsProcess"/>
    <dgm:cxn modelId="{6822FB12-E7AB-4087-B8C0-D8735B4768A0}" type="presParOf" srcId="{EE988633-E44B-42E0-B67A-365A07F9A45E}" destId="{A057C892-19DD-4169-82CC-FEE227984C2C}" srcOrd="6" destOrd="0" presId="urn:microsoft.com/office/officeart/2009/3/layout/IncreasingArrowsProcess"/>
    <dgm:cxn modelId="{D5D609FC-9375-43FA-AD40-440CE2D72BC2}" type="presParOf" srcId="{EE988633-E44B-42E0-B67A-365A07F9A45E}" destId="{116189A6-B1A1-4692-BA9F-05847D177AA0}" srcOrd="7"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8F99107-D684-466D-9B88-9EA1EB0BF0C6}"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BFE1C13F-A29B-4052-90D0-DC63906863F3}">
      <dgm:prSet/>
      <dgm:spPr/>
      <dgm:t>
        <a:bodyPr/>
        <a:lstStyle/>
        <a:p>
          <a:pPr algn="l">
            <a:lnSpc>
              <a:spcPct val="90000"/>
            </a:lnSpc>
          </a:pPr>
          <a:r>
            <a:rPr lang="fr-FR" sz="3100" noProof="0">
              <a:solidFill>
                <a:srgbClr val="FFFFFF"/>
              </a:solidFill>
              <a:latin typeface="Calibri"/>
              <a:ea typeface="+mn-ea"/>
              <a:cs typeface="+mn-cs"/>
            </a:rPr>
            <a:t>Une vision systémique, psychosociale du travail</a:t>
          </a:r>
        </a:p>
      </dgm:t>
    </dgm:pt>
    <dgm:pt modelId="{94FD1088-04B5-485A-9CF0-FD1E5F79FEB9}" type="parTrans" cxnId="{1EF151FA-976A-4089-983E-2BDB9AF7550D}">
      <dgm:prSet/>
      <dgm:spPr/>
      <dgm:t>
        <a:bodyPr/>
        <a:lstStyle/>
        <a:p>
          <a:endParaRPr lang="en-US"/>
        </a:p>
      </dgm:t>
    </dgm:pt>
    <dgm:pt modelId="{7D3B0980-A942-4CBE-BC24-0DBC18695FD6}" type="sibTrans" cxnId="{1EF151FA-976A-4089-983E-2BDB9AF7550D}">
      <dgm:prSet/>
      <dgm:spPr/>
      <dgm:t>
        <a:bodyPr/>
        <a:lstStyle/>
        <a:p>
          <a:endParaRPr lang="en-US"/>
        </a:p>
      </dgm:t>
    </dgm:pt>
    <dgm:pt modelId="{9139B82B-9736-49B4-BFCF-051A0AA3D755}">
      <dgm:prSet/>
      <dgm:spPr/>
      <dgm:t>
        <a:bodyPr/>
        <a:lstStyle/>
        <a:p>
          <a:pPr algn="l" rtl="0">
            <a:lnSpc>
              <a:spcPct val="90000"/>
            </a:lnSpc>
          </a:pPr>
          <a:r>
            <a:rPr lang="fr-FR" sz="3100" noProof="0">
              <a:solidFill>
                <a:srgbClr val="FFFFFF"/>
              </a:solidFill>
              <a:latin typeface="Calibri"/>
              <a:ea typeface="+mn-ea"/>
              <a:cs typeface="+mn-cs"/>
            </a:rPr>
            <a:t>Importance de regards croisés de plusieurs </a:t>
          </a:r>
          <a:r>
            <a:rPr lang="fr-FR" sz="3100" noProof="0">
              <a:solidFill>
                <a:srgbClr val="FFFFFF"/>
              </a:solidFill>
              <a:latin typeface="Aptos Display" panose="020F0302020204030204"/>
              <a:ea typeface="+mn-ea"/>
              <a:cs typeface="+mn-cs"/>
            </a:rPr>
            <a:t>professionnels</a:t>
          </a:r>
          <a:r>
            <a:rPr lang="fr-FR" sz="3100" noProof="0">
              <a:solidFill>
                <a:srgbClr val="FFFFFF"/>
              </a:solidFill>
              <a:latin typeface="Calibri"/>
              <a:ea typeface="+mn-ea"/>
              <a:cs typeface="+mn-cs"/>
            </a:rPr>
            <a:t> autour de la personne (approche multidisciplinaire)</a:t>
          </a:r>
        </a:p>
      </dgm:t>
    </dgm:pt>
    <dgm:pt modelId="{52821890-5AEB-4515-8C0A-FE25B6E8E75B}" type="parTrans" cxnId="{C668E4FF-9E3B-4D9D-996D-AD78ABEB71AF}">
      <dgm:prSet/>
      <dgm:spPr/>
      <dgm:t>
        <a:bodyPr/>
        <a:lstStyle/>
        <a:p>
          <a:endParaRPr lang="en-US"/>
        </a:p>
      </dgm:t>
    </dgm:pt>
    <dgm:pt modelId="{7D41CE8A-C3E0-42EC-AEAF-42B0973F41D9}" type="sibTrans" cxnId="{C668E4FF-9E3B-4D9D-996D-AD78ABEB71AF}">
      <dgm:prSet/>
      <dgm:spPr/>
      <dgm:t>
        <a:bodyPr/>
        <a:lstStyle/>
        <a:p>
          <a:endParaRPr lang="en-US"/>
        </a:p>
      </dgm:t>
    </dgm:pt>
    <dgm:pt modelId="{0F53EDF4-7113-401F-8DDC-B0CFE9C11AD0}">
      <dgm:prSet/>
      <dgm:spPr/>
      <dgm:t>
        <a:bodyPr/>
        <a:lstStyle/>
        <a:p>
          <a:pPr algn="l" rtl="0">
            <a:lnSpc>
              <a:spcPct val="90000"/>
            </a:lnSpc>
          </a:pPr>
          <a:r>
            <a:rPr lang="fr-FR" sz="3100" noProof="0">
              <a:solidFill>
                <a:srgbClr val="FFFFFF"/>
              </a:solidFill>
              <a:latin typeface="Calibri"/>
              <a:ea typeface="+mn-ea"/>
              <a:cs typeface="+mn-cs"/>
            </a:rPr>
            <a:t> </a:t>
          </a:r>
          <a:r>
            <a:rPr lang="fr-FR" sz="3100" noProof="0">
              <a:solidFill>
                <a:srgbClr val="FFFFFF"/>
              </a:solidFill>
              <a:latin typeface="Aptos Display"/>
              <a:ea typeface="+mn-ea"/>
              <a:cs typeface="+mn-cs"/>
            </a:rPr>
            <a:t> Collaboration entre le médecin généraliste et le psychologue</a:t>
          </a:r>
          <a:endParaRPr lang="fr-FR" sz="3100" noProof="0">
            <a:solidFill>
              <a:srgbClr val="FFFFFF"/>
            </a:solidFill>
            <a:latin typeface="Calibri"/>
            <a:ea typeface="+mn-ea"/>
            <a:cs typeface="+mn-cs"/>
          </a:endParaRPr>
        </a:p>
      </dgm:t>
    </dgm:pt>
    <dgm:pt modelId="{E9C329BA-2302-4961-B828-395FB66F4AFE}" type="parTrans" cxnId="{0A75799E-B7B1-4AC3-ADF5-E55645645A93}">
      <dgm:prSet/>
      <dgm:spPr/>
      <dgm:t>
        <a:bodyPr/>
        <a:lstStyle/>
        <a:p>
          <a:endParaRPr lang="en-US"/>
        </a:p>
      </dgm:t>
    </dgm:pt>
    <dgm:pt modelId="{EAF96CF6-DD6E-4110-9641-6501A9C10138}" type="sibTrans" cxnId="{0A75799E-B7B1-4AC3-ADF5-E55645645A93}">
      <dgm:prSet/>
      <dgm:spPr/>
      <dgm:t>
        <a:bodyPr/>
        <a:lstStyle/>
        <a:p>
          <a:endParaRPr lang="en-US"/>
        </a:p>
      </dgm:t>
    </dgm:pt>
    <dgm:pt modelId="{0B350A6A-EF20-4BA0-B832-5859B1D2B474}" type="pres">
      <dgm:prSet presAssocID="{A8F99107-D684-466D-9B88-9EA1EB0BF0C6}" presName="linear" presStyleCnt="0">
        <dgm:presLayoutVars>
          <dgm:animLvl val="lvl"/>
          <dgm:resizeHandles val="exact"/>
        </dgm:presLayoutVars>
      </dgm:prSet>
      <dgm:spPr/>
    </dgm:pt>
    <dgm:pt modelId="{4311247C-1327-4270-B109-F12E5A271E73}" type="pres">
      <dgm:prSet presAssocID="{BFE1C13F-A29B-4052-90D0-DC63906863F3}" presName="parentText" presStyleLbl="node1" presStyleIdx="0" presStyleCnt="3" custLinFactNeighborX="16884" custLinFactNeighborY="30785">
        <dgm:presLayoutVars>
          <dgm:chMax val="0"/>
          <dgm:bulletEnabled val="1"/>
        </dgm:presLayoutVars>
      </dgm:prSet>
      <dgm:spPr>
        <a:solidFill>
          <a:schemeClr val="tx1">
            <a:lumMod val="40000"/>
            <a:lumOff val="60000"/>
          </a:schemeClr>
        </a:solidFill>
      </dgm:spPr>
    </dgm:pt>
    <dgm:pt modelId="{24D969A8-9278-4128-84D5-F67341651136}" type="pres">
      <dgm:prSet presAssocID="{7D3B0980-A942-4CBE-BC24-0DBC18695FD6}" presName="spacer" presStyleCnt="0"/>
      <dgm:spPr/>
    </dgm:pt>
    <dgm:pt modelId="{D07C5729-AE13-4A31-B000-81C3B14F32CE}" type="pres">
      <dgm:prSet presAssocID="{9139B82B-9736-49B4-BFCF-051A0AA3D755}" presName="parentText" presStyleLbl="node1" presStyleIdx="1" presStyleCnt="3">
        <dgm:presLayoutVars>
          <dgm:chMax val="0"/>
          <dgm:bulletEnabled val="1"/>
        </dgm:presLayoutVars>
      </dgm:prSet>
      <dgm:spPr>
        <a:solidFill>
          <a:schemeClr val="bg2">
            <a:lumMod val="40000"/>
            <a:lumOff val="60000"/>
          </a:schemeClr>
        </a:solidFill>
      </dgm:spPr>
    </dgm:pt>
    <dgm:pt modelId="{8D5AD9A7-4A5D-4294-B3E0-434E1EC4E296}" type="pres">
      <dgm:prSet presAssocID="{7D41CE8A-C3E0-42EC-AEAF-42B0973F41D9}" presName="spacer" presStyleCnt="0"/>
      <dgm:spPr/>
    </dgm:pt>
    <dgm:pt modelId="{3AAC393A-1703-47BD-8549-15449C2C7352}" type="pres">
      <dgm:prSet presAssocID="{0F53EDF4-7113-401F-8DDC-B0CFE9C11AD0}" presName="parentText" presStyleLbl="node1" presStyleIdx="2" presStyleCnt="3">
        <dgm:presLayoutVars>
          <dgm:chMax val="0"/>
          <dgm:bulletEnabled val="1"/>
        </dgm:presLayoutVars>
      </dgm:prSet>
      <dgm:spPr>
        <a:solidFill>
          <a:schemeClr val="accent2">
            <a:lumMod val="60000"/>
            <a:lumOff val="40000"/>
          </a:schemeClr>
        </a:solidFill>
      </dgm:spPr>
    </dgm:pt>
  </dgm:ptLst>
  <dgm:cxnLst>
    <dgm:cxn modelId="{15BABA83-D895-4BB7-B64F-BE70E0BD3170}" type="presOf" srcId="{A8F99107-D684-466D-9B88-9EA1EB0BF0C6}" destId="{0B350A6A-EF20-4BA0-B832-5859B1D2B474}" srcOrd="0" destOrd="0" presId="urn:microsoft.com/office/officeart/2005/8/layout/vList2"/>
    <dgm:cxn modelId="{9E94F78B-84DA-4C3C-A649-590B7CB821DA}" type="presOf" srcId="{BFE1C13F-A29B-4052-90D0-DC63906863F3}" destId="{4311247C-1327-4270-B109-F12E5A271E73}" srcOrd="0" destOrd="0" presId="urn:microsoft.com/office/officeart/2005/8/layout/vList2"/>
    <dgm:cxn modelId="{4EB53991-AFD5-4ACE-9277-F67A31D3848F}" type="presOf" srcId="{9139B82B-9736-49B4-BFCF-051A0AA3D755}" destId="{D07C5729-AE13-4A31-B000-81C3B14F32CE}" srcOrd="0" destOrd="0" presId="urn:microsoft.com/office/officeart/2005/8/layout/vList2"/>
    <dgm:cxn modelId="{0A75799E-B7B1-4AC3-ADF5-E55645645A93}" srcId="{A8F99107-D684-466D-9B88-9EA1EB0BF0C6}" destId="{0F53EDF4-7113-401F-8DDC-B0CFE9C11AD0}" srcOrd="2" destOrd="0" parTransId="{E9C329BA-2302-4961-B828-395FB66F4AFE}" sibTransId="{EAF96CF6-DD6E-4110-9641-6501A9C10138}"/>
    <dgm:cxn modelId="{D5D1FCDA-D9DE-47A7-BC7B-4E18571EDCCA}" type="presOf" srcId="{0F53EDF4-7113-401F-8DDC-B0CFE9C11AD0}" destId="{3AAC393A-1703-47BD-8549-15449C2C7352}" srcOrd="0" destOrd="0" presId="urn:microsoft.com/office/officeart/2005/8/layout/vList2"/>
    <dgm:cxn modelId="{1EF151FA-976A-4089-983E-2BDB9AF7550D}" srcId="{A8F99107-D684-466D-9B88-9EA1EB0BF0C6}" destId="{BFE1C13F-A29B-4052-90D0-DC63906863F3}" srcOrd="0" destOrd="0" parTransId="{94FD1088-04B5-485A-9CF0-FD1E5F79FEB9}" sibTransId="{7D3B0980-A942-4CBE-BC24-0DBC18695FD6}"/>
    <dgm:cxn modelId="{C668E4FF-9E3B-4D9D-996D-AD78ABEB71AF}" srcId="{A8F99107-D684-466D-9B88-9EA1EB0BF0C6}" destId="{9139B82B-9736-49B4-BFCF-051A0AA3D755}" srcOrd="1" destOrd="0" parTransId="{52821890-5AEB-4515-8C0A-FE25B6E8E75B}" sibTransId="{7D41CE8A-C3E0-42EC-AEAF-42B0973F41D9}"/>
    <dgm:cxn modelId="{D8878300-7894-425D-A34F-A09C119EC706}" type="presParOf" srcId="{0B350A6A-EF20-4BA0-B832-5859B1D2B474}" destId="{4311247C-1327-4270-B109-F12E5A271E73}" srcOrd="0" destOrd="0" presId="urn:microsoft.com/office/officeart/2005/8/layout/vList2"/>
    <dgm:cxn modelId="{0AC09929-CAFC-4E97-879E-4756397BF67D}" type="presParOf" srcId="{0B350A6A-EF20-4BA0-B832-5859B1D2B474}" destId="{24D969A8-9278-4128-84D5-F67341651136}" srcOrd="1" destOrd="0" presId="urn:microsoft.com/office/officeart/2005/8/layout/vList2"/>
    <dgm:cxn modelId="{4C60FD24-0228-4BE5-B81A-5549DC2FB2C7}" type="presParOf" srcId="{0B350A6A-EF20-4BA0-B832-5859B1D2B474}" destId="{D07C5729-AE13-4A31-B000-81C3B14F32CE}" srcOrd="2" destOrd="0" presId="urn:microsoft.com/office/officeart/2005/8/layout/vList2"/>
    <dgm:cxn modelId="{647FE49C-584B-4D88-BE01-3C19809E65FB}" type="presParOf" srcId="{0B350A6A-EF20-4BA0-B832-5859B1D2B474}" destId="{8D5AD9A7-4A5D-4294-B3E0-434E1EC4E296}" srcOrd="3" destOrd="0" presId="urn:microsoft.com/office/officeart/2005/8/layout/vList2"/>
    <dgm:cxn modelId="{E2E34083-5CF3-4405-95D4-F0FD237D02FD}" type="presParOf" srcId="{0B350A6A-EF20-4BA0-B832-5859B1D2B474}" destId="{3AAC393A-1703-47BD-8549-15449C2C735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E5166F-CEE3-490C-B638-314979A6721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6A3F99B-3D32-4A21-841E-C0534B3500C3}">
      <dgm:prSet/>
      <dgm:spPr/>
      <dgm:t>
        <a:bodyPr/>
        <a:lstStyle/>
        <a:p>
          <a:pPr algn="l" rtl="0">
            <a:lnSpc>
              <a:spcPct val="90000"/>
            </a:lnSpc>
          </a:pPr>
          <a:r>
            <a:rPr lang="fr-FR" sz="1500" noProof="0">
              <a:solidFill>
                <a:srgbClr val="FFFFFF"/>
              </a:solidFill>
              <a:latin typeface="Aptos"/>
              <a:ea typeface="+mn-ea"/>
              <a:cs typeface="+mn-cs"/>
            </a:rPr>
            <a:t>1. Vous avez informé la personne à l'avance.</a:t>
          </a:r>
        </a:p>
      </dgm:t>
    </dgm:pt>
    <dgm:pt modelId="{1E407E1A-81E8-42E8-80F3-CE9D254BC9D3}" type="parTrans" cxnId="{72E02EB4-616F-4664-AD6F-FA41F2930A62}">
      <dgm:prSet/>
      <dgm:spPr/>
      <dgm:t>
        <a:bodyPr/>
        <a:lstStyle/>
        <a:p>
          <a:endParaRPr lang="en-US"/>
        </a:p>
      </dgm:t>
    </dgm:pt>
    <dgm:pt modelId="{9B97F55E-9E19-4EC4-AF60-B43B82398B87}" type="sibTrans" cxnId="{72E02EB4-616F-4664-AD6F-FA41F2930A62}">
      <dgm:prSet/>
      <dgm:spPr/>
      <dgm:t>
        <a:bodyPr/>
        <a:lstStyle/>
        <a:p>
          <a:endParaRPr lang="en-US"/>
        </a:p>
      </dgm:t>
    </dgm:pt>
    <dgm:pt modelId="{CAE147C5-A1A3-4ECB-BE1D-93C9202369FA}">
      <dgm:prSet/>
      <dgm:spPr/>
      <dgm:t>
        <a:bodyPr/>
        <a:lstStyle/>
        <a:p>
          <a:pPr algn="l" rtl="0">
            <a:lnSpc>
              <a:spcPct val="90000"/>
            </a:lnSpc>
          </a:pPr>
          <a:r>
            <a:rPr lang="fr-FR" sz="1500" noProof="0">
              <a:solidFill>
                <a:srgbClr val="FFFFFF"/>
              </a:solidFill>
              <a:latin typeface="Aptos" panose="020B0004020202020204"/>
              <a:ea typeface="+mn-ea"/>
              <a:cs typeface="+mn-cs"/>
            </a:rPr>
            <a:t>2. La personne donne son accord pour l’échange d'informations.</a:t>
          </a:r>
        </a:p>
      </dgm:t>
    </dgm:pt>
    <dgm:pt modelId="{D98937BD-5A0B-4985-8182-BCC2076D435C}" type="parTrans" cxnId="{5D0EB413-007B-4ABA-85FB-5630587D07BC}">
      <dgm:prSet/>
      <dgm:spPr/>
      <dgm:t>
        <a:bodyPr/>
        <a:lstStyle/>
        <a:p>
          <a:endParaRPr lang="en-US"/>
        </a:p>
      </dgm:t>
    </dgm:pt>
    <dgm:pt modelId="{3FDEEE45-998A-431B-A373-30E68E9A5434}" type="sibTrans" cxnId="{5D0EB413-007B-4ABA-85FB-5630587D07BC}">
      <dgm:prSet/>
      <dgm:spPr/>
      <dgm:t>
        <a:bodyPr/>
        <a:lstStyle/>
        <a:p>
          <a:endParaRPr lang="en-US"/>
        </a:p>
      </dgm:t>
    </dgm:pt>
    <dgm:pt modelId="{575223EE-1908-47A5-A607-37C3F68ABC63}">
      <dgm:prSet/>
      <dgm:spPr/>
      <dgm:t>
        <a:bodyPr/>
        <a:lstStyle/>
        <a:p>
          <a:pPr algn="l" rtl="0">
            <a:lnSpc>
              <a:spcPct val="90000"/>
            </a:lnSpc>
          </a:pPr>
          <a:r>
            <a:rPr lang="fr-FR" sz="1500" noProof="0">
              <a:solidFill>
                <a:srgbClr val="FFFFFF"/>
              </a:solidFill>
              <a:latin typeface="Aptos" panose="020B0004020202020204"/>
              <a:ea typeface="+mn-ea"/>
              <a:cs typeface="+mn-cs"/>
            </a:rPr>
            <a:t>3. Vous partagez des informations uniquement dans l'intérêt de cette personne.</a:t>
          </a:r>
        </a:p>
      </dgm:t>
    </dgm:pt>
    <dgm:pt modelId="{7131CC7D-9D36-4369-A335-B7C4468C461F}" type="parTrans" cxnId="{51AB6232-1456-411C-92D8-808B8A74BADC}">
      <dgm:prSet/>
      <dgm:spPr/>
      <dgm:t>
        <a:bodyPr/>
        <a:lstStyle/>
        <a:p>
          <a:endParaRPr lang="en-US"/>
        </a:p>
      </dgm:t>
    </dgm:pt>
    <dgm:pt modelId="{A37B32EA-EBC7-41BE-887D-4FA2956C91E4}" type="sibTrans" cxnId="{51AB6232-1456-411C-92D8-808B8A74BADC}">
      <dgm:prSet/>
      <dgm:spPr/>
      <dgm:t>
        <a:bodyPr/>
        <a:lstStyle/>
        <a:p>
          <a:endParaRPr lang="en-US"/>
        </a:p>
      </dgm:t>
    </dgm:pt>
    <dgm:pt modelId="{F36AFBB1-9365-45D8-964A-AE36079001F3}">
      <dgm:prSet/>
      <dgm:spPr/>
      <dgm:t>
        <a:bodyPr/>
        <a:lstStyle/>
        <a:p>
          <a:pPr algn="l">
            <a:lnSpc>
              <a:spcPct val="90000"/>
            </a:lnSpc>
          </a:pPr>
          <a:r>
            <a:rPr lang="fr-FR" sz="1500" noProof="0">
              <a:solidFill>
                <a:srgbClr val="FFFFFF"/>
              </a:solidFill>
              <a:latin typeface="Aptos" panose="020B0004020202020204"/>
              <a:ea typeface="+mn-ea"/>
              <a:cs typeface="+mn-cs"/>
            </a:rPr>
            <a:t>4. La personne avec laquelle vous échangez des informations est également tenue au secret professionnel.</a:t>
          </a:r>
        </a:p>
      </dgm:t>
    </dgm:pt>
    <dgm:pt modelId="{74FD311F-A444-4AE6-B9B9-49F657BCE828}" type="parTrans" cxnId="{BF295AC0-E3D1-4F9A-A839-0D949E8E1319}">
      <dgm:prSet/>
      <dgm:spPr/>
      <dgm:t>
        <a:bodyPr/>
        <a:lstStyle/>
        <a:p>
          <a:endParaRPr lang="en-US"/>
        </a:p>
      </dgm:t>
    </dgm:pt>
    <dgm:pt modelId="{66C4A6B9-6360-4D5B-95A5-F9347EDBE904}" type="sibTrans" cxnId="{BF295AC0-E3D1-4F9A-A839-0D949E8E1319}">
      <dgm:prSet/>
      <dgm:spPr/>
      <dgm:t>
        <a:bodyPr/>
        <a:lstStyle/>
        <a:p>
          <a:endParaRPr lang="en-US"/>
        </a:p>
      </dgm:t>
    </dgm:pt>
    <dgm:pt modelId="{66EF09F4-6FC7-4DEE-BDF4-E2B93C1DD018}">
      <dgm:prSet/>
      <dgm:spPr/>
      <dgm:t>
        <a:bodyPr/>
        <a:lstStyle/>
        <a:p>
          <a:pPr algn="l">
            <a:lnSpc>
              <a:spcPct val="90000"/>
            </a:lnSpc>
          </a:pPr>
          <a:r>
            <a:rPr lang="fr-FR" sz="1500" noProof="0">
              <a:solidFill>
                <a:srgbClr val="FFFFFF"/>
              </a:solidFill>
              <a:latin typeface="Aptos" panose="020B0004020202020204"/>
              <a:ea typeface="+mn-ea"/>
              <a:cs typeface="+mn-cs"/>
            </a:rPr>
            <a:t>5. La personne avec laquelle vous échangez des informations agit dans le cadre de la même mission.</a:t>
          </a:r>
        </a:p>
      </dgm:t>
    </dgm:pt>
    <dgm:pt modelId="{AF8B455C-2061-4242-A066-CB8E696A1B90}" type="parTrans" cxnId="{4A7A79C1-1417-45B8-803D-F78690402882}">
      <dgm:prSet/>
      <dgm:spPr/>
      <dgm:t>
        <a:bodyPr/>
        <a:lstStyle/>
        <a:p>
          <a:endParaRPr lang="en-US"/>
        </a:p>
      </dgm:t>
    </dgm:pt>
    <dgm:pt modelId="{56E02FD9-2693-4B3A-AE6A-99A56ECE906A}" type="sibTrans" cxnId="{4A7A79C1-1417-45B8-803D-F78690402882}">
      <dgm:prSet/>
      <dgm:spPr/>
      <dgm:t>
        <a:bodyPr/>
        <a:lstStyle/>
        <a:p>
          <a:endParaRPr lang="en-US"/>
        </a:p>
      </dgm:t>
    </dgm:pt>
    <dgm:pt modelId="{405F46CB-1761-41A3-908B-83F2D667059D}">
      <dgm:prSet custT="1"/>
      <dgm:spPr>
        <a:solidFill>
          <a:srgbClr val="92D050"/>
        </a:solidFill>
      </dgm:spPr>
      <dgm:t>
        <a:bodyPr/>
        <a:lstStyle/>
        <a:p>
          <a:pPr algn="l">
            <a:lnSpc>
              <a:spcPct val="90000"/>
            </a:lnSpc>
          </a:pPr>
          <a:r>
            <a:rPr lang="fr-FR" sz="1400" noProof="0">
              <a:solidFill>
                <a:srgbClr val="FFFFFF"/>
              </a:solidFill>
              <a:latin typeface="Aptos" panose="020B0004020202020204"/>
              <a:ea typeface="+mn-ea"/>
              <a:cs typeface="+mn-cs"/>
            </a:rPr>
            <a:t>&gt; </a:t>
          </a:r>
          <a:r>
            <a:rPr lang="fr-FR" sz="2000" noProof="0">
              <a:solidFill>
                <a:srgbClr val="FFFFFF"/>
              </a:solidFill>
              <a:latin typeface="Calibri" panose="020F0502020204030204" pitchFamily="34" charset="0"/>
              <a:ea typeface="+mn-ea"/>
              <a:cs typeface="Calibri" panose="020F0502020204030204" pitchFamily="34" charset="0"/>
            </a:rPr>
            <a:t>La souplesse d'un contact informel (un coup de téléphone) ! </a:t>
          </a:r>
        </a:p>
      </dgm:t>
    </dgm:pt>
    <dgm:pt modelId="{B12F670F-6983-4772-95D7-BF8FA1656FEA}" type="parTrans" cxnId="{F53E523B-3DBB-40BB-AE16-DF6808BF91DA}">
      <dgm:prSet/>
      <dgm:spPr/>
      <dgm:t>
        <a:bodyPr/>
        <a:lstStyle/>
        <a:p>
          <a:endParaRPr lang="en-US"/>
        </a:p>
      </dgm:t>
    </dgm:pt>
    <dgm:pt modelId="{65D1529F-CC27-4606-82CF-C596FBEAA8CA}" type="sibTrans" cxnId="{F53E523B-3DBB-40BB-AE16-DF6808BF91DA}">
      <dgm:prSet/>
      <dgm:spPr/>
      <dgm:t>
        <a:bodyPr/>
        <a:lstStyle/>
        <a:p>
          <a:endParaRPr lang="en-US"/>
        </a:p>
      </dgm:t>
    </dgm:pt>
    <dgm:pt modelId="{92478EE6-12CE-9944-AC07-548AB8C52CB9}" type="pres">
      <dgm:prSet presAssocID="{5EE5166F-CEE3-490C-B638-314979A67215}" presName="linear" presStyleCnt="0">
        <dgm:presLayoutVars>
          <dgm:animLvl val="lvl"/>
          <dgm:resizeHandles val="exact"/>
        </dgm:presLayoutVars>
      </dgm:prSet>
      <dgm:spPr/>
    </dgm:pt>
    <dgm:pt modelId="{23041878-9176-D84E-818E-B2EB289A9375}" type="pres">
      <dgm:prSet presAssocID="{D6A3F99B-3D32-4A21-841E-C0534B3500C3}" presName="parentText" presStyleLbl="node1" presStyleIdx="0" presStyleCnt="6" custLinFactNeighborX="-5183" custLinFactNeighborY="-61853">
        <dgm:presLayoutVars>
          <dgm:chMax val="0"/>
          <dgm:bulletEnabled val="1"/>
        </dgm:presLayoutVars>
      </dgm:prSet>
      <dgm:spPr/>
    </dgm:pt>
    <dgm:pt modelId="{FD3C7E25-5A47-6547-804F-FFE05906D88C}" type="pres">
      <dgm:prSet presAssocID="{9B97F55E-9E19-4EC4-AF60-B43B82398B87}" presName="spacer" presStyleCnt="0"/>
      <dgm:spPr/>
    </dgm:pt>
    <dgm:pt modelId="{D4EC7641-25D1-E04E-AA3C-0A1B90D85D3C}" type="pres">
      <dgm:prSet presAssocID="{CAE147C5-A1A3-4ECB-BE1D-93C9202369FA}" presName="parentText" presStyleLbl="node1" presStyleIdx="1" presStyleCnt="6">
        <dgm:presLayoutVars>
          <dgm:chMax val="0"/>
          <dgm:bulletEnabled val="1"/>
        </dgm:presLayoutVars>
      </dgm:prSet>
      <dgm:spPr/>
    </dgm:pt>
    <dgm:pt modelId="{6E805B35-42B3-584D-A30F-B5DBA12803FB}" type="pres">
      <dgm:prSet presAssocID="{3FDEEE45-998A-431B-A373-30E68E9A5434}" presName="spacer" presStyleCnt="0"/>
      <dgm:spPr/>
    </dgm:pt>
    <dgm:pt modelId="{8018B1C4-61CD-944B-98E0-B6D59F248FF7}" type="pres">
      <dgm:prSet presAssocID="{575223EE-1908-47A5-A607-37C3F68ABC63}" presName="parentText" presStyleLbl="node1" presStyleIdx="2" presStyleCnt="6">
        <dgm:presLayoutVars>
          <dgm:chMax val="0"/>
          <dgm:bulletEnabled val="1"/>
        </dgm:presLayoutVars>
      </dgm:prSet>
      <dgm:spPr/>
    </dgm:pt>
    <dgm:pt modelId="{256FF34E-2058-DA49-9E12-18EED096BFCC}" type="pres">
      <dgm:prSet presAssocID="{A37B32EA-EBC7-41BE-887D-4FA2956C91E4}" presName="spacer" presStyleCnt="0"/>
      <dgm:spPr/>
    </dgm:pt>
    <dgm:pt modelId="{E6A899E0-07B3-9F48-B1D9-C81D89D87EAE}" type="pres">
      <dgm:prSet presAssocID="{F36AFBB1-9365-45D8-964A-AE36079001F3}" presName="parentText" presStyleLbl="node1" presStyleIdx="3" presStyleCnt="6">
        <dgm:presLayoutVars>
          <dgm:chMax val="0"/>
          <dgm:bulletEnabled val="1"/>
        </dgm:presLayoutVars>
      </dgm:prSet>
      <dgm:spPr/>
    </dgm:pt>
    <dgm:pt modelId="{0ABA7C7C-6DB3-F949-A359-3ED43C34C78B}" type="pres">
      <dgm:prSet presAssocID="{66C4A6B9-6360-4D5B-95A5-F9347EDBE904}" presName="spacer" presStyleCnt="0"/>
      <dgm:spPr/>
    </dgm:pt>
    <dgm:pt modelId="{6C70A5FD-7E7C-4C48-BD97-4E1B91F26A38}" type="pres">
      <dgm:prSet presAssocID="{66EF09F4-6FC7-4DEE-BDF4-E2B93C1DD018}" presName="parentText" presStyleLbl="node1" presStyleIdx="4" presStyleCnt="6">
        <dgm:presLayoutVars>
          <dgm:chMax val="0"/>
          <dgm:bulletEnabled val="1"/>
        </dgm:presLayoutVars>
      </dgm:prSet>
      <dgm:spPr/>
    </dgm:pt>
    <dgm:pt modelId="{9DD43588-8C09-F740-91DA-772146355ACA}" type="pres">
      <dgm:prSet presAssocID="{56E02FD9-2693-4B3A-AE6A-99A56ECE906A}" presName="spacer" presStyleCnt="0"/>
      <dgm:spPr/>
    </dgm:pt>
    <dgm:pt modelId="{E75BCE6F-F2D7-44FD-B885-642E2DBCBA00}" type="pres">
      <dgm:prSet presAssocID="{405F46CB-1761-41A3-908B-83F2D667059D}" presName="parentText" presStyleLbl="node1" presStyleIdx="5" presStyleCnt="6">
        <dgm:presLayoutVars>
          <dgm:chMax val="0"/>
          <dgm:bulletEnabled val="1"/>
        </dgm:presLayoutVars>
      </dgm:prSet>
      <dgm:spPr/>
    </dgm:pt>
  </dgm:ptLst>
  <dgm:cxnLst>
    <dgm:cxn modelId="{5D0EB413-007B-4ABA-85FB-5630587D07BC}" srcId="{5EE5166F-CEE3-490C-B638-314979A67215}" destId="{CAE147C5-A1A3-4ECB-BE1D-93C9202369FA}" srcOrd="1" destOrd="0" parTransId="{D98937BD-5A0B-4985-8182-BCC2076D435C}" sibTransId="{3FDEEE45-998A-431B-A373-30E68E9A5434}"/>
    <dgm:cxn modelId="{56F88F27-06AC-A545-A7BE-7E59F448EAC1}" type="presOf" srcId="{575223EE-1908-47A5-A607-37C3F68ABC63}" destId="{8018B1C4-61CD-944B-98E0-B6D59F248FF7}" srcOrd="0" destOrd="0" presId="urn:microsoft.com/office/officeart/2005/8/layout/vList2"/>
    <dgm:cxn modelId="{20575A2C-B121-9249-8AFC-42581C5225A1}" type="presOf" srcId="{5EE5166F-CEE3-490C-B638-314979A67215}" destId="{92478EE6-12CE-9944-AC07-548AB8C52CB9}" srcOrd="0" destOrd="0" presId="urn:microsoft.com/office/officeart/2005/8/layout/vList2"/>
    <dgm:cxn modelId="{51AB6232-1456-411C-92D8-808B8A74BADC}" srcId="{5EE5166F-CEE3-490C-B638-314979A67215}" destId="{575223EE-1908-47A5-A607-37C3F68ABC63}" srcOrd="2" destOrd="0" parTransId="{7131CC7D-9D36-4369-A335-B7C4468C461F}" sibTransId="{A37B32EA-EBC7-41BE-887D-4FA2956C91E4}"/>
    <dgm:cxn modelId="{F53E523B-3DBB-40BB-AE16-DF6808BF91DA}" srcId="{5EE5166F-CEE3-490C-B638-314979A67215}" destId="{405F46CB-1761-41A3-908B-83F2D667059D}" srcOrd="5" destOrd="0" parTransId="{B12F670F-6983-4772-95D7-BF8FA1656FEA}" sibTransId="{65D1529F-CC27-4606-82CF-C596FBEAA8CA}"/>
    <dgm:cxn modelId="{F9EF315D-2436-DB44-9C4C-691AE5D72C10}" type="presOf" srcId="{F36AFBB1-9365-45D8-964A-AE36079001F3}" destId="{E6A899E0-07B3-9F48-B1D9-C81D89D87EAE}" srcOrd="0" destOrd="0" presId="urn:microsoft.com/office/officeart/2005/8/layout/vList2"/>
    <dgm:cxn modelId="{CF8D867F-94FC-4347-AC42-92B90CBAAF01}" type="presOf" srcId="{CAE147C5-A1A3-4ECB-BE1D-93C9202369FA}" destId="{D4EC7641-25D1-E04E-AA3C-0A1B90D85D3C}" srcOrd="0" destOrd="0" presId="urn:microsoft.com/office/officeart/2005/8/layout/vList2"/>
    <dgm:cxn modelId="{72E02EB4-616F-4664-AD6F-FA41F2930A62}" srcId="{5EE5166F-CEE3-490C-B638-314979A67215}" destId="{D6A3F99B-3D32-4A21-841E-C0534B3500C3}" srcOrd="0" destOrd="0" parTransId="{1E407E1A-81E8-42E8-80F3-CE9D254BC9D3}" sibTransId="{9B97F55E-9E19-4EC4-AF60-B43B82398B87}"/>
    <dgm:cxn modelId="{42D872B5-7119-4361-B117-96F29DC87F39}" type="presOf" srcId="{405F46CB-1761-41A3-908B-83F2D667059D}" destId="{E75BCE6F-F2D7-44FD-B885-642E2DBCBA00}" srcOrd="0" destOrd="0" presId="urn:microsoft.com/office/officeart/2005/8/layout/vList2"/>
    <dgm:cxn modelId="{BF295AC0-E3D1-4F9A-A839-0D949E8E1319}" srcId="{5EE5166F-CEE3-490C-B638-314979A67215}" destId="{F36AFBB1-9365-45D8-964A-AE36079001F3}" srcOrd="3" destOrd="0" parTransId="{74FD311F-A444-4AE6-B9B9-49F657BCE828}" sibTransId="{66C4A6B9-6360-4D5B-95A5-F9347EDBE904}"/>
    <dgm:cxn modelId="{4A7A79C1-1417-45B8-803D-F78690402882}" srcId="{5EE5166F-CEE3-490C-B638-314979A67215}" destId="{66EF09F4-6FC7-4DEE-BDF4-E2B93C1DD018}" srcOrd="4" destOrd="0" parTransId="{AF8B455C-2061-4242-A066-CB8E696A1B90}" sibTransId="{56E02FD9-2693-4B3A-AE6A-99A56ECE906A}"/>
    <dgm:cxn modelId="{F2D47EEB-9FDD-7E4B-AB34-BAAAA8FCEAE6}" type="presOf" srcId="{D6A3F99B-3D32-4A21-841E-C0534B3500C3}" destId="{23041878-9176-D84E-818E-B2EB289A9375}" srcOrd="0" destOrd="0" presId="urn:microsoft.com/office/officeart/2005/8/layout/vList2"/>
    <dgm:cxn modelId="{98B7BCF7-D9BA-4949-85A0-E9B429F1997A}" type="presOf" srcId="{66EF09F4-6FC7-4DEE-BDF4-E2B93C1DD018}" destId="{6C70A5FD-7E7C-4C48-BD97-4E1B91F26A38}" srcOrd="0" destOrd="0" presId="urn:microsoft.com/office/officeart/2005/8/layout/vList2"/>
    <dgm:cxn modelId="{ED6ADF08-EBF2-BA44-9CAB-3EC9FDBDBD22}" type="presParOf" srcId="{92478EE6-12CE-9944-AC07-548AB8C52CB9}" destId="{23041878-9176-D84E-818E-B2EB289A9375}" srcOrd="0" destOrd="0" presId="urn:microsoft.com/office/officeart/2005/8/layout/vList2"/>
    <dgm:cxn modelId="{528E0DEE-3D79-F942-9D70-91FD38DD74B2}" type="presParOf" srcId="{92478EE6-12CE-9944-AC07-548AB8C52CB9}" destId="{FD3C7E25-5A47-6547-804F-FFE05906D88C}" srcOrd="1" destOrd="0" presId="urn:microsoft.com/office/officeart/2005/8/layout/vList2"/>
    <dgm:cxn modelId="{C60C52AC-AFE3-E042-848A-01E09AF0BAD3}" type="presParOf" srcId="{92478EE6-12CE-9944-AC07-548AB8C52CB9}" destId="{D4EC7641-25D1-E04E-AA3C-0A1B90D85D3C}" srcOrd="2" destOrd="0" presId="urn:microsoft.com/office/officeart/2005/8/layout/vList2"/>
    <dgm:cxn modelId="{4F6FF77A-06CA-6941-9D3A-15E38EA9FB03}" type="presParOf" srcId="{92478EE6-12CE-9944-AC07-548AB8C52CB9}" destId="{6E805B35-42B3-584D-A30F-B5DBA12803FB}" srcOrd="3" destOrd="0" presId="urn:microsoft.com/office/officeart/2005/8/layout/vList2"/>
    <dgm:cxn modelId="{F2512BCD-C64E-5749-B3FA-03CF07F2B655}" type="presParOf" srcId="{92478EE6-12CE-9944-AC07-548AB8C52CB9}" destId="{8018B1C4-61CD-944B-98E0-B6D59F248FF7}" srcOrd="4" destOrd="0" presId="urn:microsoft.com/office/officeart/2005/8/layout/vList2"/>
    <dgm:cxn modelId="{0DC2316C-C8E2-9343-806E-5A163E180AA4}" type="presParOf" srcId="{92478EE6-12CE-9944-AC07-548AB8C52CB9}" destId="{256FF34E-2058-DA49-9E12-18EED096BFCC}" srcOrd="5" destOrd="0" presId="urn:microsoft.com/office/officeart/2005/8/layout/vList2"/>
    <dgm:cxn modelId="{1CFA438C-C8ED-8C4F-81E2-499A39E8C9B0}" type="presParOf" srcId="{92478EE6-12CE-9944-AC07-548AB8C52CB9}" destId="{E6A899E0-07B3-9F48-B1D9-C81D89D87EAE}" srcOrd="6" destOrd="0" presId="urn:microsoft.com/office/officeart/2005/8/layout/vList2"/>
    <dgm:cxn modelId="{BB43C523-5F61-144C-8601-471B236BAEA8}" type="presParOf" srcId="{92478EE6-12CE-9944-AC07-548AB8C52CB9}" destId="{0ABA7C7C-6DB3-F949-A359-3ED43C34C78B}" srcOrd="7" destOrd="0" presId="urn:microsoft.com/office/officeart/2005/8/layout/vList2"/>
    <dgm:cxn modelId="{88918AD2-5269-0349-9693-105AAA298105}" type="presParOf" srcId="{92478EE6-12CE-9944-AC07-548AB8C52CB9}" destId="{6C70A5FD-7E7C-4C48-BD97-4E1B91F26A38}" srcOrd="8" destOrd="0" presId="urn:microsoft.com/office/officeart/2005/8/layout/vList2"/>
    <dgm:cxn modelId="{4595D67A-9B06-2D49-B66E-B198C6EE553D}" type="presParOf" srcId="{92478EE6-12CE-9944-AC07-548AB8C52CB9}" destId="{9DD43588-8C09-F740-91DA-772146355ACA}" srcOrd="9" destOrd="0" presId="urn:microsoft.com/office/officeart/2005/8/layout/vList2"/>
    <dgm:cxn modelId="{F4B30E55-A10C-4A68-8A9F-C3CB7DA7287F}" type="presParOf" srcId="{92478EE6-12CE-9944-AC07-548AB8C52CB9}" destId="{E75BCE6F-F2D7-44FD-B885-642E2DBCBA00}"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7323B-1CE9-4507-ABAA-9644E091C9D2}">
      <dsp:nvSpPr>
        <dsp:cNvPr id="0" name=""/>
        <dsp:cNvSpPr/>
      </dsp:nvSpPr>
      <dsp:spPr>
        <a:xfrm rot="5400000">
          <a:off x="5023029" y="-2048888"/>
          <a:ext cx="807036"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fr-FR" sz="1200" kern="1200" noProof="0">
              <a:solidFill>
                <a:srgbClr val="1E699D"/>
              </a:solidFill>
              <a:latin typeface="Calibri"/>
              <a:ea typeface="Calibri"/>
              <a:cs typeface="Segoe UI"/>
            </a:rPr>
            <a:t>Mondialisation, digitalisation, flexibilité excessive</a:t>
          </a:r>
        </a:p>
      </dsp:txBody>
      <dsp:txXfrm rot="-5400000">
        <a:off x="2872878" y="140659"/>
        <a:ext cx="5067943" cy="728244"/>
      </dsp:txXfrm>
    </dsp:sp>
    <dsp:sp modelId="{FBBB7BD6-E129-4D77-9574-BB9484E6CA06}">
      <dsp:nvSpPr>
        <dsp:cNvPr id="0" name=""/>
        <dsp:cNvSpPr/>
      </dsp:nvSpPr>
      <dsp:spPr>
        <a:xfrm>
          <a:off x="0" y="383"/>
          <a:ext cx="2872878"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noProof="0">
              <a:latin typeface="Aptos" panose="020B0004020202020204"/>
              <a:ea typeface="+mn-ea"/>
              <a:cs typeface="+mn-cs"/>
            </a:rPr>
            <a:t>Transformations économiques et organisationnelles :</a:t>
          </a:r>
        </a:p>
      </dsp:txBody>
      <dsp:txXfrm>
        <a:off x="49245" y="49628"/>
        <a:ext cx="2774388" cy="910305"/>
      </dsp:txXfrm>
    </dsp:sp>
    <dsp:sp modelId="{F4ED604F-FE60-4522-B601-7A944F943379}">
      <dsp:nvSpPr>
        <dsp:cNvPr id="0" name=""/>
        <dsp:cNvSpPr/>
      </dsp:nvSpPr>
      <dsp:spPr>
        <a:xfrm rot="5400000">
          <a:off x="5023029" y="-989652"/>
          <a:ext cx="807036"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fr-FR" sz="1200" kern="1200" noProof="0">
              <a:solidFill>
                <a:srgbClr val="1E699D"/>
              </a:solidFill>
              <a:latin typeface="Calibri"/>
              <a:ea typeface="Calibri"/>
              <a:cs typeface="Segoe UI"/>
            </a:rPr>
            <a:t>Pression de la performance: concurrence accrue entre entreprises, entre les départements d'une même entreprise et même au sein des équipes.  </a:t>
          </a:r>
          <a:endParaRPr lang="fr-FR" sz="1600" kern="1200" noProof="0">
            <a:solidFill>
              <a:srgbClr val="1E699D"/>
            </a:solidFill>
            <a:latin typeface="Calibri"/>
            <a:ea typeface="Calibri"/>
            <a:cs typeface="Segoe UI"/>
          </a:endParaRPr>
        </a:p>
      </dsp:txBody>
      <dsp:txXfrm rot="-5400000">
        <a:off x="2872878" y="1199895"/>
        <a:ext cx="5067943" cy="728244"/>
      </dsp:txXfrm>
    </dsp:sp>
    <dsp:sp modelId="{5E71DCC0-8842-4CE5-B734-B03367804CD0}">
      <dsp:nvSpPr>
        <dsp:cNvPr id="0" name=""/>
        <dsp:cNvSpPr/>
      </dsp:nvSpPr>
      <dsp:spPr>
        <a:xfrm>
          <a:off x="0" y="1059618"/>
          <a:ext cx="2872878"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noProof="0">
              <a:latin typeface="Aptos" panose="020B0004020202020204"/>
              <a:ea typeface="+mn-ea"/>
              <a:cs typeface="+mn-cs"/>
            </a:rPr>
            <a:t>Exaltation de la performance individuelle-management par objectifs</a:t>
          </a:r>
        </a:p>
      </dsp:txBody>
      <dsp:txXfrm>
        <a:off x="49245" y="1108863"/>
        <a:ext cx="2774388" cy="910305"/>
      </dsp:txXfrm>
    </dsp:sp>
    <dsp:sp modelId="{7869E40B-0544-40F9-8E60-5DD23C5F0585}">
      <dsp:nvSpPr>
        <dsp:cNvPr id="0" name=""/>
        <dsp:cNvSpPr/>
      </dsp:nvSpPr>
      <dsp:spPr>
        <a:xfrm rot="5400000">
          <a:off x="5023029" y="69582"/>
          <a:ext cx="807036"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fr-FR" sz="1200" kern="1200" noProof="0">
              <a:solidFill>
                <a:srgbClr val="1E699D"/>
              </a:solidFill>
              <a:latin typeface="Calibri"/>
              <a:ea typeface="Calibri"/>
              <a:cs typeface="Segoe UI"/>
            </a:rPr>
            <a:t>Perte de solidarité avec moins de possibilités de moments informels</a:t>
          </a:r>
        </a:p>
        <a:p>
          <a:pPr marL="114300" lvl="1" indent="-114300" algn="l" defTabSz="533400" rtl="0">
            <a:lnSpc>
              <a:spcPct val="90000"/>
            </a:lnSpc>
            <a:spcBef>
              <a:spcPct val="0"/>
            </a:spcBef>
            <a:spcAft>
              <a:spcPct val="15000"/>
            </a:spcAft>
            <a:buChar char="•"/>
          </a:pPr>
          <a:r>
            <a:rPr lang="fr-FR" sz="1200" kern="1200" noProof="0">
              <a:solidFill>
                <a:srgbClr val="1E699D"/>
              </a:solidFill>
              <a:latin typeface="Calibri"/>
              <a:ea typeface="Calibri"/>
              <a:cs typeface="Segoe UI"/>
            </a:rPr>
            <a:t>Vague de démissions</a:t>
          </a:r>
        </a:p>
      </dsp:txBody>
      <dsp:txXfrm rot="-5400000">
        <a:off x="2872878" y="2259129"/>
        <a:ext cx="5067943" cy="728244"/>
      </dsp:txXfrm>
    </dsp:sp>
    <dsp:sp modelId="{6CDA7F16-7E62-4656-B350-68983164D20D}">
      <dsp:nvSpPr>
        <dsp:cNvPr id="0" name=""/>
        <dsp:cNvSpPr/>
      </dsp:nvSpPr>
      <dsp:spPr>
        <a:xfrm>
          <a:off x="0" y="2118854"/>
          <a:ext cx="2872878"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fr-FR" sz="1800" kern="1200" noProof="0">
              <a:solidFill>
                <a:schemeClr val="bg1"/>
              </a:solidFill>
              <a:latin typeface="Aptos" panose="020B0004020202020204"/>
              <a:ea typeface="+mn-ea"/>
              <a:cs typeface="+mn-cs"/>
            </a:rPr>
            <a:t>Diminution de la collaboration</a:t>
          </a:r>
        </a:p>
      </dsp:txBody>
      <dsp:txXfrm>
        <a:off x="49245" y="2168099"/>
        <a:ext cx="2774388" cy="910305"/>
      </dsp:txXfrm>
    </dsp:sp>
    <dsp:sp modelId="{42CAA6E5-D558-4881-91BF-AC8E8EE86A41}">
      <dsp:nvSpPr>
        <dsp:cNvPr id="0" name=""/>
        <dsp:cNvSpPr/>
      </dsp:nvSpPr>
      <dsp:spPr>
        <a:xfrm rot="5400000">
          <a:off x="5023029" y="1128818"/>
          <a:ext cx="807036"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fr-FR" sz="1200" kern="1200" noProof="0">
              <a:solidFill>
                <a:srgbClr val="1E699D"/>
              </a:solidFill>
              <a:latin typeface="Calibri"/>
              <a:ea typeface="Calibri"/>
              <a:cs typeface="Segoe UI"/>
            </a:rPr>
            <a:t>Ecart entre travail prescrit et travail réel </a:t>
          </a:r>
        </a:p>
        <a:p>
          <a:pPr marL="114300" lvl="1" indent="-114300" algn="l" defTabSz="533400" rtl="0">
            <a:lnSpc>
              <a:spcPct val="90000"/>
            </a:lnSpc>
            <a:spcBef>
              <a:spcPct val="0"/>
            </a:spcBef>
            <a:spcAft>
              <a:spcPct val="15000"/>
            </a:spcAft>
            <a:buChar char="•"/>
          </a:pPr>
          <a:r>
            <a:rPr lang="fr-FR" sz="100" kern="1200" noProof="0">
              <a:solidFill>
                <a:srgbClr val="1E699D"/>
              </a:solidFill>
              <a:latin typeface="Calibri"/>
              <a:ea typeface="Calibri"/>
              <a:cs typeface="Segoe UI"/>
            </a:rPr>
            <a:t>Adaptations nécessaires face aux incidents et dysfonctionnements</a:t>
          </a:r>
          <a:endParaRPr lang="fr-FR" sz="100" kern="1200" noProof="0">
            <a:solidFill>
              <a:srgbClr val="1E699D"/>
            </a:solidFill>
          </a:endParaRPr>
        </a:p>
      </dsp:txBody>
      <dsp:txXfrm rot="-5400000">
        <a:off x="2872878" y="3318365"/>
        <a:ext cx="5067943" cy="728244"/>
      </dsp:txXfrm>
    </dsp:sp>
    <dsp:sp modelId="{654046E9-47B7-4725-8172-68DDCB8A2E81}">
      <dsp:nvSpPr>
        <dsp:cNvPr id="0" name=""/>
        <dsp:cNvSpPr/>
      </dsp:nvSpPr>
      <dsp:spPr>
        <a:xfrm>
          <a:off x="0" y="3178090"/>
          <a:ext cx="2872878"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a:lnSpc>
              <a:spcPct val="90000"/>
            </a:lnSpc>
            <a:spcBef>
              <a:spcPct val="0"/>
            </a:spcBef>
            <a:spcAft>
              <a:spcPct val="35000"/>
            </a:spcAft>
            <a:buNone/>
          </a:pPr>
          <a:r>
            <a:rPr lang="fr-FR" sz="1800" kern="1200" noProof="0">
              <a:latin typeface="Aptos" panose="020B0004020202020204"/>
              <a:ea typeface="+mn-ea"/>
              <a:cs typeface="+mn-cs"/>
            </a:rPr>
            <a:t>Confrontation au réel</a:t>
          </a:r>
        </a:p>
      </dsp:txBody>
      <dsp:txXfrm>
        <a:off x="49245" y="3227335"/>
        <a:ext cx="2774388" cy="910305"/>
      </dsp:txXfrm>
    </dsp:sp>
    <dsp:sp modelId="{4AAEC77E-3A33-41C3-9B36-F3B86B3AEE75}">
      <dsp:nvSpPr>
        <dsp:cNvPr id="0" name=""/>
        <dsp:cNvSpPr/>
      </dsp:nvSpPr>
      <dsp:spPr>
        <a:xfrm rot="5400000">
          <a:off x="4757351" y="2347242"/>
          <a:ext cx="1331061" cy="511122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88950">
            <a:lnSpc>
              <a:spcPct val="90000"/>
            </a:lnSpc>
            <a:spcBef>
              <a:spcPct val="0"/>
            </a:spcBef>
            <a:spcAft>
              <a:spcPct val="15000"/>
            </a:spcAft>
            <a:buChar char="•"/>
          </a:pPr>
          <a:r>
            <a:rPr lang="fr-FR" sz="1100" kern="1200" noProof="0">
              <a:solidFill>
                <a:srgbClr val="1E699D"/>
              </a:solidFill>
              <a:latin typeface="Calibri"/>
              <a:ea typeface="Calibri"/>
              <a:cs typeface="Segoe UI"/>
            </a:rPr>
            <a:t>Procédures et contraintes: normes de qualité, traçabilité</a:t>
          </a:r>
        </a:p>
        <a:p>
          <a:pPr marL="57150" lvl="1" indent="-57150" algn="l" defTabSz="488950" rtl="0">
            <a:lnSpc>
              <a:spcPct val="90000"/>
            </a:lnSpc>
            <a:spcBef>
              <a:spcPct val="0"/>
            </a:spcBef>
            <a:spcAft>
              <a:spcPct val="15000"/>
            </a:spcAft>
            <a:buChar char="•"/>
          </a:pPr>
          <a:r>
            <a:rPr lang="fr-FR" sz="1100" kern="1200" noProof="0">
              <a:solidFill>
                <a:srgbClr val="1E699D"/>
              </a:solidFill>
              <a:latin typeface="Calibri"/>
              <a:ea typeface="Calibri"/>
              <a:cs typeface="Segoe UI"/>
            </a:rPr>
            <a:t>Recherche du coupable au lieu d'une véritable démarche d'amélioration</a:t>
          </a:r>
        </a:p>
        <a:p>
          <a:pPr marL="57150" lvl="1" indent="-57150" algn="l" defTabSz="488950" rtl="0">
            <a:lnSpc>
              <a:spcPct val="90000"/>
            </a:lnSpc>
            <a:spcBef>
              <a:spcPct val="0"/>
            </a:spcBef>
            <a:spcAft>
              <a:spcPct val="15000"/>
            </a:spcAft>
            <a:buChar char="•"/>
          </a:pPr>
          <a:r>
            <a:rPr lang="fr-FR" sz="1100" kern="1200" noProof="0">
              <a:solidFill>
                <a:srgbClr val="1E699D"/>
              </a:solidFill>
              <a:latin typeface="Calibri"/>
              <a:ea typeface="Calibri"/>
              <a:cs typeface="Segoe UI"/>
            </a:rPr>
            <a:t>Manque de reconnaissance par la hiérarchie </a:t>
          </a:r>
        </a:p>
        <a:p>
          <a:pPr marL="57150" lvl="1" indent="-57150" algn="l" defTabSz="488950" rtl="0">
            <a:lnSpc>
              <a:spcPct val="90000"/>
            </a:lnSpc>
            <a:spcBef>
              <a:spcPct val="0"/>
            </a:spcBef>
            <a:spcAft>
              <a:spcPct val="15000"/>
            </a:spcAft>
            <a:buChar char="•"/>
          </a:pPr>
          <a:r>
            <a:rPr lang="fr-FR" sz="1100" kern="1200" noProof="0">
              <a:solidFill>
                <a:srgbClr val="1E699D"/>
              </a:solidFill>
              <a:latin typeface="Calibri"/>
              <a:ea typeface="Calibri"/>
              <a:cs typeface="Segoe UI"/>
            </a:rPr>
            <a:t>Confrontation à des tâches artificielles et stressantes</a:t>
          </a:r>
        </a:p>
        <a:p>
          <a:pPr marL="57150" lvl="1" indent="-57150" algn="l" defTabSz="488950">
            <a:lnSpc>
              <a:spcPct val="90000"/>
            </a:lnSpc>
            <a:spcBef>
              <a:spcPct val="0"/>
            </a:spcBef>
            <a:spcAft>
              <a:spcPct val="15000"/>
            </a:spcAft>
            <a:buChar char="•"/>
          </a:pPr>
          <a:r>
            <a:rPr lang="fr-FR" sz="1100" kern="1200" noProof="0">
              <a:solidFill>
                <a:srgbClr val="1E699D"/>
              </a:solidFill>
              <a:latin typeface="Calibri"/>
              <a:ea typeface="Calibri"/>
              <a:cs typeface="Segoe UI"/>
            </a:rPr>
            <a:t>Perte de sens au travail</a:t>
          </a:r>
        </a:p>
      </dsp:txBody>
      <dsp:txXfrm rot="-5400000">
        <a:off x="2867268" y="4302303"/>
        <a:ext cx="5046252" cy="1201107"/>
      </dsp:txXfrm>
    </dsp:sp>
    <dsp:sp modelId="{7658E300-D46D-46A3-9713-0CF2E993BF47}">
      <dsp:nvSpPr>
        <dsp:cNvPr id="0" name=""/>
        <dsp:cNvSpPr/>
      </dsp:nvSpPr>
      <dsp:spPr>
        <a:xfrm>
          <a:off x="0" y="4398458"/>
          <a:ext cx="2867267" cy="1008795"/>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ctr" defTabSz="800100" rtl="0">
            <a:lnSpc>
              <a:spcPct val="90000"/>
            </a:lnSpc>
            <a:spcBef>
              <a:spcPct val="0"/>
            </a:spcBef>
            <a:spcAft>
              <a:spcPct val="35000"/>
            </a:spcAft>
            <a:buNone/>
          </a:pPr>
          <a:r>
            <a:rPr lang="fr-FR" sz="1800" kern="1200" noProof="0">
              <a:solidFill>
                <a:schemeClr val="bg1"/>
              </a:solidFill>
              <a:latin typeface="Aptos" panose="020B0004020202020204"/>
              <a:ea typeface="+mn-ea"/>
              <a:cs typeface="+mn-cs"/>
            </a:rPr>
            <a:t>Pression liée à l'organisation</a:t>
          </a:r>
        </a:p>
      </dsp:txBody>
      <dsp:txXfrm>
        <a:off x="49245" y="4447703"/>
        <a:ext cx="2768777" cy="9103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10938-83D6-4E9D-B364-F580B7A7AC19}">
      <dsp:nvSpPr>
        <dsp:cNvPr id="0" name=""/>
        <dsp:cNvSpPr/>
      </dsp:nvSpPr>
      <dsp:spPr>
        <a:xfrm rot="5400000">
          <a:off x="6830062" y="-2760185"/>
          <a:ext cx="1159248" cy="6973823"/>
        </a:xfrm>
        <a:prstGeom prst="round2Same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b="0" i="0" kern="1200" noProof="0">
              <a:solidFill>
                <a:srgbClr val="1E699D"/>
              </a:solidFill>
            </a:rPr>
            <a:t>En amont : poser la question du travail</a:t>
          </a:r>
          <a:endParaRPr lang="fr-FR" sz="2100" kern="1200" noProof="0">
            <a:solidFill>
              <a:srgbClr val="1E699D"/>
            </a:solidFill>
          </a:endParaRPr>
        </a:p>
        <a:p>
          <a:pPr marL="228600" lvl="1" indent="-228600" algn="l" defTabSz="933450">
            <a:lnSpc>
              <a:spcPct val="90000"/>
            </a:lnSpc>
            <a:spcBef>
              <a:spcPct val="0"/>
            </a:spcBef>
            <a:spcAft>
              <a:spcPct val="15000"/>
            </a:spcAft>
            <a:buChar char="•"/>
          </a:pPr>
          <a:r>
            <a:rPr lang="fr-FR" sz="2100" b="0" i="0" kern="1200" noProof="0">
              <a:solidFill>
                <a:srgbClr val="1E699D"/>
              </a:solidFill>
            </a:rPr>
            <a:t>But : prévenir les risques de problèmes de santé mentale liés au travail</a:t>
          </a:r>
          <a:endParaRPr lang="fr-FR" sz="2100" kern="1200" noProof="0">
            <a:solidFill>
              <a:srgbClr val="1E699D"/>
            </a:solidFill>
          </a:endParaRPr>
        </a:p>
      </dsp:txBody>
      <dsp:txXfrm rot="-5400000">
        <a:off x="3922775" y="203692"/>
        <a:ext cx="6917233" cy="1046068"/>
      </dsp:txXfrm>
    </dsp:sp>
    <dsp:sp modelId="{DEA1768F-C24E-4C9C-984B-C471BA99DEEE}">
      <dsp:nvSpPr>
        <dsp:cNvPr id="0" name=""/>
        <dsp:cNvSpPr/>
      </dsp:nvSpPr>
      <dsp:spPr>
        <a:xfrm>
          <a:off x="0" y="2195"/>
          <a:ext cx="3922775" cy="144906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fr-FR" sz="4100" kern="1200" noProof="0"/>
            <a:t>Prévention primaire</a:t>
          </a:r>
        </a:p>
      </dsp:txBody>
      <dsp:txXfrm>
        <a:off x="70737" y="72932"/>
        <a:ext cx="3781301" cy="1307586"/>
      </dsp:txXfrm>
    </dsp:sp>
    <dsp:sp modelId="{4F1A70EC-69A2-4C38-8C21-805CB9DBD8E8}">
      <dsp:nvSpPr>
        <dsp:cNvPr id="0" name=""/>
        <dsp:cNvSpPr/>
      </dsp:nvSpPr>
      <dsp:spPr>
        <a:xfrm rot="5400000">
          <a:off x="6830062" y="-1238671"/>
          <a:ext cx="1159248" cy="6973823"/>
        </a:xfrm>
        <a:prstGeom prst="round2SameRect">
          <a:avLst/>
        </a:prstGeom>
        <a:solidFill>
          <a:schemeClr val="accent3">
            <a:tint val="40000"/>
            <a:alpha val="90000"/>
            <a:hueOff val="2527578"/>
            <a:satOff val="22352"/>
            <a:lumOff val="2648"/>
            <a:alphaOff val="0"/>
          </a:schemeClr>
        </a:solidFill>
        <a:ln w="19050" cap="flat" cmpd="sng" algn="ctr">
          <a:solidFill>
            <a:schemeClr val="accent3">
              <a:tint val="40000"/>
              <a:alpha val="90000"/>
              <a:hueOff val="2527578"/>
              <a:satOff val="22352"/>
              <a:lumOff val="264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noProof="0">
              <a:solidFill>
                <a:srgbClr val="1E699D"/>
              </a:solidFill>
              <a:latin typeface="Aptos Display" panose="020F0302020204030204"/>
            </a:rPr>
            <a:t>Personne</a:t>
          </a:r>
          <a:r>
            <a:rPr lang="fr-FR" sz="2100" kern="1200" noProof="0">
              <a:solidFill>
                <a:srgbClr val="1E699D"/>
              </a:solidFill>
            </a:rPr>
            <a:t> en situation de stress/risque burnout</a:t>
          </a:r>
        </a:p>
        <a:p>
          <a:pPr marL="228600" lvl="1" indent="-228600" algn="l" defTabSz="933450">
            <a:lnSpc>
              <a:spcPct val="90000"/>
            </a:lnSpc>
            <a:spcBef>
              <a:spcPct val="0"/>
            </a:spcBef>
            <a:spcAft>
              <a:spcPct val="15000"/>
            </a:spcAft>
            <a:buChar char="•"/>
          </a:pPr>
          <a:r>
            <a:rPr lang="fr-FR" sz="2100" kern="1200" noProof="0">
              <a:solidFill>
                <a:srgbClr val="1E699D"/>
              </a:solidFill>
            </a:rPr>
            <a:t>Prise en charge du problème avant aggravation</a:t>
          </a:r>
        </a:p>
      </dsp:txBody>
      <dsp:txXfrm rot="-5400000">
        <a:off x="3922775" y="1725206"/>
        <a:ext cx="6917233" cy="1046068"/>
      </dsp:txXfrm>
    </dsp:sp>
    <dsp:sp modelId="{A39D6B78-6F2A-438B-B87F-ECFD2940B0E1}">
      <dsp:nvSpPr>
        <dsp:cNvPr id="0" name=""/>
        <dsp:cNvSpPr/>
      </dsp:nvSpPr>
      <dsp:spPr>
        <a:xfrm>
          <a:off x="0" y="1523709"/>
          <a:ext cx="3922775" cy="1449060"/>
        </a:xfrm>
        <a:prstGeom prst="roundRect">
          <a:avLst/>
        </a:prstGeom>
        <a:solidFill>
          <a:schemeClr val="accent3">
            <a:hueOff val="2058582"/>
            <a:satOff val="12356"/>
            <a:lumOff val="9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fr-FR" sz="4100" kern="1200" noProof="0"/>
            <a:t>Prévention secondaire</a:t>
          </a:r>
        </a:p>
      </dsp:txBody>
      <dsp:txXfrm>
        <a:off x="70737" y="1594446"/>
        <a:ext cx="3781301" cy="1307586"/>
      </dsp:txXfrm>
    </dsp:sp>
    <dsp:sp modelId="{86150D0A-C29E-402F-A9C1-05D425A90FD7}">
      <dsp:nvSpPr>
        <dsp:cNvPr id="0" name=""/>
        <dsp:cNvSpPr/>
      </dsp:nvSpPr>
      <dsp:spPr>
        <a:xfrm rot="5400000">
          <a:off x="6830062" y="282842"/>
          <a:ext cx="1159248" cy="6973823"/>
        </a:xfrm>
        <a:prstGeom prst="round2SameRect">
          <a:avLst/>
        </a:prstGeom>
        <a:solidFill>
          <a:schemeClr val="accent3">
            <a:tint val="40000"/>
            <a:alpha val="90000"/>
            <a:hueOff val="5055155"/>
            <a:satOff val="44705"/>
            <a:lumOff val="5295"/>
            <a:alphaOff val="0"/>
          </a:schemeClr>
        </a:solidFill>
        <a:ln w="19050" cap="flat" cmpd="sng" algn="ctr">
          <a:solidFill>
            <a:schemeClr val="accent3">
              <a:tint val="40000"/>
              <a:alpha val="90000"/>
              <a:hueOff val="5055155"/>
              <a:satOff val="44705"/>
              <a:lumOff val="529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l" defTabSz="933450">
            <a:lnSpc>
              <a:spcPct val="90000"/>
            </a:lnSpc>
            <a:spcBef>
              <a:spcPct val="0"/>
            </a:spcBef>
            <a:spcAft>
              <a:spcPct val="15000"/>
            </a:spcAft>
            <a:buChar char="•"/>
          </a:pPr>
          <a:r>
            <a:rPr lang="fr-FR" sz="2100" kern="1200" noProof="0">
              <a:solidFill>
                <a:srgbClr val="1E699D"/>
              </a:solidFill>
              <a:latin typeface="Aptos Display" panose="020F0302020204030204"/>
            </a:rPr>
            <a:t>Personne</a:t>
          </a:r>
          <a:r>
            <a:rPr lang="fr-FR" sz="2100" kern="1200" noProof="0">
              <a:solidFill>
                <a:srgbClr val="1E699D"/>
              </a:solidFill>
            </a:rPr>
            <a:t> en incapacité</a:t>
          </a:r>
        </a:p>
        <a:p>
          <a:pPr marL="228600" lvl="1" indent="-228600" algn="l" defTabSz="933450">
            <a:lnSpc>
              <a:spcPct val="90000"/>
            </a:lnSpc>
            <a:spcBef>
              <a:spcPct val="0"/>
            </a:spcBef>
            <a:spcAft>
              <a:spcPct val="15000"/>
            </a:spcAft>
            <a:buChar char="•"/>
          </a:pPr>
          <a:r>
            <a:rPr lang="fr-FR" sz="2100" kern="1200" noProof="0">
              <a:solidFill>
                <a:srgbClr val="1E699D"/>
              </a:solidFill>
            </a:rPr>
            <a:t>Pistes et ressources pour le retour au travail </a:t>
          </a:r>
        </a:p>
      </dsp:txBody>
      <dsp:txXfrm rot="-5400000">
        <a:off x="3922775" y="3246719"/>
        <a:ext cx="6917233" cy="1046068"/>
      </dsp:txXfrm>
    </dsp:sp>
    <dsp:sp modelId="{D0C3711E-10E0-40BD-B20E-B7B582C80B9E}">
      <dsp:nvSpPr>
        <dsp:cNvPr id="0" name=""/>
        <dsp:cNvSpPr/>
      </dsp:nvSpPr>
      <dsp:spPr>
        <a:xfrm>
          <a:off x="0" y="3045223"/>
          <a:ext cx="3922775" cy="1449060"/>
        </a:xfrm>
        <a:prstGeom prst="roundRect">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fr-FR" sz="4100" kern="1200" noProof="0"/>
            <a:t>Prévention tertiaire</a:t>
          </a:r>
        </a:p>
      </dsp:txBody>
      <dsp:txXfrm>
        <a:off x="70737" y="3115960"/>
        <a:ext cx="3781301" cy="130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8100DD-0447-4904-9D74-22C92C6D47F4}">
      <dsp:nvSpPr>
        <dsp:cNvPr id="0" name=""/>
        <dsp:cNvSpPr/>
      </dsp:nvSpPr>
      <dsp:spPr>
        <a:xfrm>
          <a:off x="0" y="2136"/>
          <a:ext cx="10089362" cy="1197657"/>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6F50AA57-55E6-4633-8F91-2739B2C42FC0}">
      <dsp:nvSpPr>
        <dsp:cNvPr id="0" name=""/>
        <dsp:cNvSpPr/>
      </dsp:nvSpPr>
      <dsp:spPr>
        <a:xfrm>
          <a:off x="362291" y="271609"/>
          <a:ext cx="659355" cy="65871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D9972B6-593E-4655-9A2A-CB680A0E4E01}">
      <dsp:nvSpPr>
        <dsp:cNvPr id="0" name=""/>
        <dsp:cNvSpPr/>
      </dsp:nvSpPr>
      <dsp:spPr>
        <a:xfrm>
          <a:off x="1383938" y="2136"/>
          <a:ext cx="8577500" cy="1198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76" tIns="126876" rIns="126876" bIns="126876" numCol="1" spcCol="1270" anchor="ctr" anchorCtr="0">
          <a:noAutofit/>
        </a:bodyPr>
        <a:lstStyle/>
        <a:p>
          <a:pPr marL="0" lvl="0" indent="0" algn="l" defTabSz="1066800">
            <a:lnSpc>
              <a:spcPct val="100000"/>
            </a:lnSpc>
            <a:spcBef>
              <a:spcPct val="0"/>
            </a:spcBef>
            <a:spcAft>
              <a:spcPct val="35000"/>
            </a:spcAft>
            <a:buNone/>
          </a:pPr>
          <a:r>
            <a:rPr lang="fr-FR" sz="2400" kern="1200" noProof="0">
              <a:latin typeface="+mn-lt"/>
            </a:rPr>
            <a:t>«  Ce sont tous les actes destinés à diminuer la prévalence d’une maladie dans une population, donc à réduire la durée d’évolution de la maladie »</a:t>
          </a:r>
        </a:p>
      </dsp:txBody>
      <dsp:txXfrm>
        <a:off x="1383938" y="2136"/>
        <a:ext cx="8577500" cy="1198828"/>
      </dsp:txXfrm>
    </dsp:sp>
    <dsp:sp modelId="{9911033B-D91D-4485-BC5A-BD6B20C47354}">
      <dsp:nvSpPr>
        <dsp:cNvPr id="0" name=""/>
        <dsp:cNvSpPr/>
      </dsp:nvSpPr>
      <dsp:spPr>
        <a:xfrm>
          <a:off x="0" y="1460171"/>
          <a:ext cx="10089362" cy="1197657"/>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96E1A9F-5EB8-42FF-A950-47AC868B888D}">
      <dsp:nvSpPr>
        <dsp:cNvPr id="0" name=""/>
        <dsp:cNvSpPr/>
      </dsp:nvSpPr>
      <dsp:spPr>
        <a:xfrm>
          <a:off x="362291" y="1729644"/>
          <a:ext cx="659355" cy="65871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A6A842DB-2394-4C1C-9B5A-82F81B5BB555}">
      <dsp:nvSpPr>
        <dsp:cNvPr id="0" name=""/>
        <dsp:cNvSpPr/>
      </dsp:nvSpPr>
      <dsp:spPr>
        <a:xfrm>
          <a:off x="1383938" y="1460171"/>
          <a:ext cx="8577500" cy="1198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76" tIns="126876" rIns="126876" bIns="126876" numCol="1" spcCol="1270" anchor="ctr" anchorCtr="0">
          <a:noAutofit/>
        </a:bodyPr>
        <a:lstStyle/>
        <a:p>
          <a:pPr marL="0" lvl="0" indent="0" algn="l" defTabSz="1066800">
            <a:lnSpc>
              <a:spcPct val="100000"/>
            </a:lnSpc>
            <a:spcBef>
              <a:spcPct val="0"/>
            </a:spcBef>
            <a:spcAft>
              <a:spcPct val="35000"/>
            </a:spcAft>
            <a:buNone/>
          </a:pPr>
          <a:r>
            <a:rPr lang="fr-FR" sz="2400" kern="1200" noProof="0"/>
            <a:t>Cela comprend la détection précoce et le traitement des premiers signes de la maladie.</a:t>
          </a:r>
        </a:p>
      </dsp:txBody>
      <dsp:txXfrm>
        <a:off x="1383938" y="1460171"/>
        <a:ext cx="8577500" cy="1198828"/>
      </dsp:txXfrm>
    </dsp:sp>
    <dsp:sp modelId="{6B9BA36B-EADA-4E93-8E9B-90C4E8D4E737}">
      <dsp:nvSpPr>
        <dsp:cNvPr id="0" name=""/>
        <dsp:cNvSpPr/>
      </dsp:nvSpPr>
      <dsp:spPr>
        <a:xfrm>
          <a:off x="0" y="2918206"/>
          <a:ext cx="10089362" cy="1197657"/>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D73CA497-A905-40FA-850A-F76E13DBEC39}">
      <dsp:nvSpPr>
        <dsp:cNvPr id="0" name=""/>
        <dsp:cNvSpPr/>
      </dsp:nvSpPr>
      <dsp:spPr>
        <a:xfrm>
          <a:off x="362291" y="3187679"/>
          <a:ext cx="659355" cy="658711"/>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623956D-0445-4203-98E5-C543F89886D7}">
      <dsp:nvSpPr>
        <dsp:cNvPr id="0" name=""/>
        <dsp:cNvSpPr/>
      </dsp:nvSpPr>
      <dsp:spPr>
        <a:xfrm>
          <a:off x="1383938" y="2918206"/>
          <a:ext cx="8577500" cy="11988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876" tIns="126876" rIns="126876" bIns="126876" numCol="1" spcCol="1270" anchor="ctr" anchorCtr="0">
          <a:noAutofit/>
        </a:bodyPr>
        <a:lstStyle/>
        <a:p>
          <a:pPr marL="0" lvl="0" indent="0" algn="l" defTabSz="1066800">
            <a:lnSpc>
              <a:spcPct val="100000"/>
            </a:lnSpc>
            <a:spcBef>
              <a:spcPct val="0"/>
            </a:spcBef>
            <a:spcAft>
              <a:spcPct val="35000"/>
            </a:spcAft>
            <a:buNone/>
          </a:pPr>
          <a:r>
            <a:rPr lang="fr-FR" sz="2400" kern="1200" noProof="0"/>
            <a:t>Mise en place de médecin du travail, de psychologues, de travailleur social, d’un service RH au sein d’une grande entreprise par exemple</a:t>
          </a:r>
        </a:p>
      </dsp:txBody>
      <dsp:txXfrm>
        <a:off x="1383938" y="2918206"/>
        <a:ext cx="8577500" cy="11988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753989-B9F1-054D-9440-E74F015AF23B}">
      <dsp:nvSpPr>
        <dsp:cNvPr id="0" name=""/>
        <dsp:cNvSpPr/>
      </dsp:nvSpPr>
      <dsp:spPr>
        <a:xfrm>
          <a:off x="0" y="0"/>
          <a:ext cx="10996385" cy="134784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noProof="0">
              <a:latin typeface="Calibri" panose="020F0502020204030204" pitchFamily="34" charset="0"/>
              <a:cs typeface="Calibri" panose="020F0502020204030204" pitchFamily="34" charset="0"/>
            </a:rPr>
            <a:t>Tous les actes destinés à diminuer la prévalence des incapacités chroniques ou des récidives dans une population, donc à réduire au maximum les invalidités fonctionnelles consécutives à la maladie.</a:t>
          </a:r>
        </a:p>
      </dsp:txBody>
      <dsp:txXfrm>
        <a:off x="65796" y="65796"/>
        <a:ext cx="10864793" cy="1216248"/>
      </dsp:txXfrm>
    </dsp:sp>
    <dsp:sp modelId="{157BF727-434F-F840-B399-0E91AE3C7562}">
      <dsp:nvSpPr>
        <dsp:cNvPr id="0" name=""/>
        <dsp:cNvSpPr/>
      </dsp:nvSpPr>
      <dsp:spPr>
        <a:xfrm>
          <a:off x="0" y="1493882"/>
          <a:ext cx="10996385" cy="91502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FR" sz="2400" kern="1200" noProof="0">
              <a:latin typeface="Calibri" panose="020F0502020204030204" pitchFamily="34" charset="0"/>
              <a:cs typeface="Calibri" panose="020F0502020204030204" pitchFamily="34" charset="0"/>
            </a:rPr>
            <a:t>Cette conception étend la prévention au domaine de réadaptation ; elle cherche à favoriser la réinsertion professionnelle et sociale.</a:t>
          </a:r>
        </a:p>
      </dsp:txBody>
      <dsp:txXfrm>
        <a:off x="44668" y="1538550"/>
        <a:ext cx="10907049" cy="82568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80121B-0A7C-492F-8FE0-69C4D040B8A4}">
      <dsp:nvSpPr>
        <dsp:cNvPr id="0" name=""/>
        <dsp:cNvSpPr/>
      </dsp:nvSpPr>
      <dsp:spPr>
        <a:xfrm>
          <a:off x="54570" y="760324"/>
          <a:ext cx="9408743" cy="1314131"/>
        </a:xfrm>
        <a:prstGeom prst="rightArrow">
          <a:avLst>
            <a:gd name="adj1" fmla="val 50000"/>
            <a:gd name="adj2" fmla="val 5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217531" numCol="1" spcCol="1270" anchor="ctr" anchorCtr="0">
          <a:noAutofit/>
        </a:bodyPr>
        <a:lstStyle/>
        <a:p>
          <a:pPr marL="0" lvl="0" indent="0" algn="ctr" defTabSz="1244600">
            <a:lnSpc>
              <a:spcPct val="90000"/>
            </a:lnSpc>
            <a:spcBef>
              <a:spcPct val="0"/>
            </a:spcBef>
            <a:spcAft>
              <a:spcPct val="35000"/>
            </a:spcAft>
            <a:buNone/>
          </a:pPr>
          <a:r>
            <a:rPr lang="fr-FR" sz="2800" kern="1200" noProof="0">
              <a:latin typeface="Calibri"/>
              <a:ea typeface="Calibri"/>
              <a:cs typeface="Calibri"/>
            </a:rPr>
            <a:t>Réflexion sur le travail</a:t>
          </a:r>
        </a:p>
      </dsp:txBody>
      <dsp:txXfrm>
        <a:off x="54570" y="1088857"/>
        <a:ext cx="9080210" cy="657065"/>
      </dsp:txXfrm>
    </dsp:sp>
    <dsp:sp modelId="{920B2894-2E20-41AE-A81A-3CB937999923}">
      <dsp:nvSpPr>
        <dsp:cNvPr id="0" name=""/>
        <dsp:cNvSpPr/>
      </dsp:nvSpPr>
      <dsp:spPr>
        <a:xfrm>
          <a:off x="81968" y="1619975"/>
          <a:ext cx="4421373" cy="587691"/>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lvl="0" indent="0" algn="l" defTabSz="622300" rtl="0">
            <a:lnSpc>
              <a:spcPct val="90000"/>
            </a:lnSpc>
            <a:spcBef>
              <a:spcPct val="0"/>
            </a:spcBef>
            <a:spcAft>
              <a:spcPct val="35000"/>
            </a:spcAft>
            <a:buNone/>
          </a:pPr>
          <a:r>
            <a:rPr lang="fr-FR" sz="1400" kern="1200" noProof="0">
              <a:solidFill>
                <a:schemeClr val="bg2">
                  <a:lumMod val="50000"/>
                </a:schemeClr>
              </a:solidFill>
              <a:latin typeface="Calibri"/>
              <a:ea typeface="Calibri"/>
              <a:cs typeface="Calibri"/>
            </a:rPr>
            <a:t>Réflexion préalable indispensable et présente durant tout le trajet d’accompagnement de la personne</a:t>
          </a:r>
        </a:p>
      </dsp:txBody>
      <dsp:txXfrm>
        <a:off x="81968" y="1619975"/>
        <a:ext cx="4421373" cy="587691"/>
      </dsp:txXfrm>
    </dsp:sp>
    <dsp:sp modelId="{E0DAE084-F72E-4170-A911-36C104926743}">
      <dsp:nvSpPr>
        <dsp:cNvPr id="0" name=""/>
        <dsp:cNvSpPr/>
      </dsp:nvSpPr>
      <dsp:spPr>
        <a:xfrm>
          <a:off x="1306928" y="3248372"/>
          <a:ext cx="8198658" cy="1078198"/>
        </a:xfrm>
        <a:prstGeom prst="rightArrow">
          <a:avLst>
            <a:gd name="adj1" fmla="val 50000"/>
            <a:gd name="adj2" fmla="val 50000"/>
          </a:avLst>
        </a:prstGeom>
        <a:solidFill>
          <a:srgbClr val="2093C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17531" numCol="1" spcCol="1270" anchor="ctr" anchorCtr="0">
          <a:noAutofit/>
        </a:bodyPr>
        <a:lstStyle/>
        <a:p>
          <a:pPr marL="0" lvl="0" indent="0" algn="l" defTabSz="711200">
            <a:lnSpc>
              <a:spcPct val="90000"/>
            </a:lnSpc>
            <a:spcBef>
              <a:spcPct val="0"/>
            </a:spcBef>
            <a:spcAft>
              <a:spcPct val="35000"/>
            </a:spcAft>
            <a:buNone/>
          </a:pPr>
          <a:r>
            <a:rPr lang="fr-FR" sz="1600" kern="1200" noProof="0"/>
            <a:t>Accompagnement psychologique</a:t>
          </a:r>
        </a:p>
      </dsp:txBody>
      <dsp:txXfrm>
        <a:off x="1306928" y="3517922"/>
        <a:ext cx="7929109" cy="539099"/>
      </dsp:txXfrm>
    </dsp:sp>
    <dsp:sp modelId="{7DA3ED8C-1299-4809-80F8-70C159A35F69}">
      <dsp:nvSpPr>
        <dsp:cNvPr id="0" name=""/>
        <dsp:cNvSpPr/>
      </dsp:nvSpPr>
      <dsp:spPr>
        <a:xfrm>
          <a:off x="5567708" y="3735592"/>
          <a:ext cx="2958922" cy="1082730"/>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fr-FR" sz="1600" kern="1200" noProof="0">
              <a:solidFill>
                <a:schemeClr val="bg2">
                  <a:lumMod val="50000"/>
                </a:schemeClr>
              </a:solidFill>
              <a:latin typeface="Calibri"/>
              <a:ea typeface="Calibri"/>
              <a:cs typeface="Calibri"/>
            </a:rPr>
            <a:t>Accompagnement mis en place en parallèle du suivi en MG : actions et techniques diverses selon la situation individuelle</a:t>
          </a:r>
        </a:p>
        <a:p>
          <a:pPr marL="0" lvl="0" indent="0" algn="l" defTabSz="577850">
            <a:lnSpc>
              <a:spcPct val="90000"/>
            </a:lnSpc>
            <a:spcBef>
              <a:spcPct val="0"/>
            </a:spcBef>
            <a:spcAft>
              <a:spcPct val="35000"/>
            </a:spcAft>
            <a:buNone/>
          </a:pPr>
          <a:endParaRPr lang="fr-FR" sz="1300" kern="1200" noProof="0"/>
        </a:p>
      </dsp:txBody>
      <dsp:txXfrm>
        <a:off x="5567708" y="3735592"/>
        <a:ext cx="2958922" cy="1082730"/>
      </dsp:txXfrm>
    </dsp:sp>
    <dsp:sp modelId="{12DEA8F6-BEDF-4192-BC68-3AD4CABCC2C3}">
      <dsp:nvSpPr>
        <dsp:cNvPr id="0" name=""/>
        <dsp:cNvSpPr/>
      </dsp:nvSpPr>
      <dsp:spPr>
        <a:xfrm>
          <a:off x="1308140" y="2220810"/>
          <a:ext cx="8233821" cy="1031005"/>
        </a:xfrm>
        <a:prstGeom prst="rightArrow">
          <a:avLst>
            <a:gd name="adj1" fmla="val 50000"/>
            <a:gd name="adj2" fmla="val 50000"/>
          </a:avLst>
        </a:prstGeom>
        <a:solidFill>
          <a:srgbClr val="2093C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254000" bIns="217531" numCol="1" spcCol="1270" anchor="ctr" anchorCtr="0">
          <a:noAutofit/>
        </a:bodyPr>
        <a:lstStyle/>
        <a:p>
          <a:pPr marL="0" lvl="0" indent="0" algn="l" defTabSz="711200">
            <a:lnSpc>
              <a:spcPct val="90000"/>
            </a:lnSpc>
            <a:spcBef>
              <a:spcPct val="0"/>
            </a:spcBef>
            <a:spcAft>
              <a:spcPct val="35000"/>
            </a:spcAft>
            <a:buNone/>
          </a:pPr>
          <a:r>
            <a:rPr lang="fr-FR" sz="1600" kern="1200" noProof="0"/>
            <a:t>Accompagnement en médecine générale</a:t>
          </a:r>
        </a:p>
      </dsp:txBody>
      <dsp:txXfrm>
        <a:off x="1308140" y="2478561"/>
        <a:ext cx="7976070" cy="515503"/>
      </dsp:txXfrm>
    </dsp:sp>
    <dsp:sp modelId="{926F1194-DC05-4CA3-8C1B-FDA26EABCD90}">
      <dsp:nvSpPr>
        <dsp:cNvPr id="0" name=""/>
        <dsp:cNvSpPr/>
      </dsp:nvSpPr>
      <dsp:spPr>
        <a:xfrm>
          <a:off x="5548582" y="2234872"/>
          <a:ext cx="2976251" cy="1159116"/>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fr-FR" sz="1600" kern="1200" noProof="0">
              <a:solidFill>
                <a:schemeClr val="bg2">
                  <a:lumMod val="50000"/>
                </a:schemeClr>
              </a:solidFill>
              <a:latin typeface="Calibri"/>
              <a:ea typeface="Calibri"/>
              <a:cs typeface="Calibri"/>
            </a:rPr>
            <a:t>Prise en charge par le MG, propositions pour améliorer la santé mentale, mise en place d’un dialogue avec un psychologue</a:t>
          </a:r>
        </a:p>
      </dsp:txBody>
      <dsp:txXfrm>
        <a:off x="5548582" y="2234872"/>
        <a:ext cx="2976251" cy="115911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6A25F-9DBA-4A4F-8DC0-3707F682E30E}">
      <dsp:nvSpPr>
        <dsp:cNvPr id="0" name=""/>
        <dsp:cNvSpPr/>
      </dsp:nvSpPr>
      <dsp:spPr>
        <a:xfrm>
          <a:off x="0" y="1034630"/>
          <a:ext cx="10863366" cy="55822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BDEED38-CB01-46B9-B0BC-C0B356F909D3}">
      <dsp:nvSpPr>
        <dsp:cNvPr id="0" name=""/>
        <dsp:cNvSpPr/>
      </dsp:nvSpPr>
      <dsp:spPr>
        <a:xfrm>
          <a:off x="519839" y="221486"/>
          <a:ext cx="10343526" cy="948354"/>
        </a:xfrm>
        <a:prstGeom prst="roundRect">
          <a:avLst/>
        </a:prstGeom>
        <a:solidFill>
          <a:schemeClr val="accent5">
            <a:lumMod val="40000"/>
            <a:lumOff val="60000"/>
          </a:schemeClr>
        </a:solidFill>
        <a:ln>
          <a:solidFill>
            <a:schemeClr val="accent1"/>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87427" tIns="0" rIns="287427" bIns="0" numCol="1" spcCol="1270" anchor="ctr" anchorCtr="0">
          <a:noAutofit/>
        </a:bodyPr>
        <a:lstStyle/>
        <a:p>
          <a:pPr marL="0" lvl="0" indent="0" algn="l" defTabSz="711200" rtl="0">
            <a:lnSpc>
              <a:spcPct val="90000"/>
            </a:lnSpc>
            <a:spcBef>
              <a:spcPct val="0"/>
            </a:spcBef>
            <a:spcAft>
              <a:spcPct val="35000"/>
            </a:spcAft>
            <a:buNone/>
          </a:pPr>
          <a:r>
            <a:rPr lang="fr-FR" sz="1600" b="0" kern="1200" noProof="0"/>
            <a:t>Conseiller et </a:t>
          </a:r>
          <a:r>
            <a:rPr lang="fr-FR" sz="1600" kern="1200" noProof="0"/>
            <a:t>informer 1) les assurés sur les soins et traitements les plus adaptés au meilleur prix et 2) les prestataires de soins sur l'application correcte de la réglementation en matière d'assurance soins de santé.</a:t>
          </a:r>
        </a:p>
      </dsp:txBody>
      <dsp:txXfrm>
        <a:off x="566134" y="267781"/>
        <a:ext cx="10250936" cy="855764"/>
      </dsp:txXfrm>
    </dsp:sp>
    <dsp:sp modelId="{063BA66E-7157-4F1E-8C56-433EFA586364}">
      <dsp:nvSpPr>
        <dsp:cNvPr id="0" name=""/>
        <dsp:cNvSpPr/>
      </dsp:nvSpPr>
      <dsp:spPr>
        <a:xfrm>
          <a:off x="0" y="2241350"/>
          <a:ext cx="10863366" cy="5097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C5EF40B-53E1-4C49-B4D9-CF34855190EE}">
      <dsp:nvSpPr>
        <dsp:cNvPr id="0" name=""/>
        <dsp:cNvSpPr/>
      </dsp:nvSpPr>
      <dsp:spPr>
        <a:xfrm>
          <a:off x="519839" y="1632766"/>
          <a:ext cx="10343526" cy="723379"/>
        </a:xfrm>
        <a:prstGeom prst="roundRect">
          <a:avLst/>
        </a:prstGeom>
        <a:solidFill>
          <a:schemeClr val="accent5">
            <a:lumMod val="40000"/>
            <a:lumOff val="60000"/>
          </a:schemeClr>
        </a:solidFill>
        <a:ln>
          <a:solidFill>
            <a:schemeClr val="accent1"/>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87427" tIns="0" rIns="287427" bIns="0" numCol="1" spcCol="1270" anchor="ctr" anchorCtr="0">
          <a:noAutofit/>
        </a:bodyPr>
        <a:lstStyle/>
        <a:p>
          <a:pPr marL="0" lvl="0" indent="0" algn="l" defTabSz="711200">
            <a:lnSpc>
              <a:spcPct val="90000"/>
            </a:lnSpc>
            <a:spcBef>
              <a:spcPct val="0"/>
            </a:spcBef>
            <a:spcAft>
              <a:spcPct val="35000"/>
            </a:spcAft>
            <a:buNone/>
          </a:pPr>
          <a:r>
            <a:rPr lang="fr-FR" sz="1600" b="0" kern="1200" noProof="0"/>
            <a:t>Contrôler l'incapacité</a:t>
          </a:r>
          <a:r>
            <a:rPr lang="fr-FR" sz="1600" kern="1200" noProof="0"/>
            <a:t> de travail et les prestations médicales conformément aux règles en vigueur.</a:t>
          </a:r>
          <a:endParaRPr lang="fr-FR" kern="1200" noProof="0"/>
        </a:p>
      </dsp:txBody>
      <dsp:txXfrm>
        <a:off x="555151" y="1668078"/>
        <a:ext cx="10272902" cy="652755"/>
      </dsp:txXfrm>
    </dsp:sp>
    <dsp:sp modelId="{BFC1BCF7-B8C9-46F0-90F9-FAC1477361B4}">
      <dsp:nvSpPr>
        <dsp:cNvPr id="0" name=""/>
        <dsp:cNvSpPr/>
      </dsp:nvSpPr>
      <dsp:spPr>
        <a:xfrm>
          <a:off x="0" y="3273001"/>
          <a:ext cx="10863366" cy="545434"/>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9696FDB-8B85-4029-AF3D-4D22A8C9BA89}">
      <dsp:nvSpPr>
        <dsp:cNvPr id="0" name=""/>
        <dsp:cNvSpPr/>
      </dsp:nvSpPr>
      <dsp:spPr>
        <a:xfrm>
          <a:off x="517176" y="2794326"/>
          <a:ext cx="10343526" cy="596755"/>
        </a:xfrm>
        <a:prstGeom prst="roundRect">
          <a:avLst/>
        </a:prstGeom>
        <a:solidFill>
          <a:schemeClr val="accent5">
            <a:lumMod val="40000"/>
            <a:lumOff val="60000"/>
          </a:schemeClr>
        </a:solidFill>
        <a:ln>
          <a:solidFill>
            <a:schemeClr val="accent1"/>
          </a:solid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87427" tIns="0" rIns="287427" bIns="0" numCol="1" spcCol="1270" anchor="ctr" anchorCtr="0">
          <a:noAutofit/>
        </a:bodyPr>
        <a:lstStyle/>
        <a:p>
          <a:pPr marL="0" lvl="0" indent="0" algn="l" defTabSz="711200">
            <a:lnSpc>
              <a:spcPct val="90000"/>
            </a:lnSpc>
            <a:spcBef>
              <a:spcPct val="0"/>
            </a:spcBef>
            <a:spcAft>
              <a:spcPct val="35000"/>
            </a:spcAft>
            <a:buNone/>
          </a:pPr>
          <a:r>
            <a:rPr lang="fr-FR" sz="1600" b="0" kern="1200" noProof="0"/>
            <a:t>Promouvoir</a:t>
          </a:r>
          <a:r>
            <a:rPr lang="fr-FR" sz="1600" kern="1200" noProof="0"/>
            <a:t> la réintégration socioprofessionnelle des assurés en incapacité de travail.</a:t>
          </a:r>
          <a:endParaRPr lang="fr-FR" kern="1200" noProof="0"/>
        </a:p>
      </dsp:txBody>
      <dsp:txXfrm>
        <a:off x="546307" y="2823457"/>
        <a:ext cx="10285264" cy="53849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D66B3-0949-4EA1-991F-8AB52D5CABFF}">
      <dsp:nvSpPr>
        <dsp:cNvPr id="0" name=""/>
        <dsp:cNvSpPr/>
      </dsp:nvSpPr>
      <dsp:spPr>
        <a:xfrm>
          <a:off x="2558252" y="1276390"/>
          <a:ext cx="381491" cy="91440"/>
        </a:xfrm>
        <a:custGeom>
          <a:avLst/>
          <a:gdLst/>
          <a:ahLst/>
          <a:cxnLst/>
          <a:rect l="0" t="0" r="0" b="0"/>
          <a:pathLst>
            <a:path>
              <a:moveTo>
                <a:pt x="0" y="45720"/>
              </a:moveTo>
              <a:lnTo>
                <a:pt x="381491"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2738696" y="1320048"/>
        <a:ext cx="20604" cy="4124"/>
      </dsp:txXfrm>
    </dsp:sp>
    <dsp:sp modelId="{391A2671-3033-4C28-9AC5-4EF1B1540FB1}">
      <dsp:nvSpPr>
        <dsp:cNvPr id="0" name=""/>
        <dsp:cNvSpPr/>
      </dsp:nvSpPr>
      <dsp:spPr>
        <a:xfrm>
          <a:off x="10819" y="436191"/>
          <a:ext cx="2549233" cy="17718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fr-FR" sz="1600" kern="1200" noProof="0"/>
            <a:t>Étape 1 : </a:t>
          </a:r>
        </a:p>
        <a:p>
          <a:pPr marL="0" lvl="0" indent="0" algn="l" defTabSz="711200">
            <a:lnSpc>
              <a:spcPct val="90000"/>
            </a:lnSpc>
            <a:spcBef>
              <a:spcPct val="0"/>
            </a:spcBef>
            <a:spcAft>
              <a:spcPct val="35000"/>
            </a:spcAft>
            <a:buNone/>
          </a:pPr>
          <a:r>
            <a:rPr lang="fr-FR" sz="1600" kern="1200" noProof="0"/>
            <a:t>réception certificat d’ITT</a:t>
          </a:r>
        </a:p>
        <a:p>
          <a:pPr marL="0" lvl="0" indent="0" algn="l" defTabSz="711200">
            <a:lnSpc>
              <a:spcPct val="90000"/>
            </a:lnSpc>
            <a:spcBef>
              <a:spcPct val="0"/>
            </a:spcBef>
            <a:spcAft>
              <a:spcPct val="35000"/>
            </a:spcAft>
            <a:buNone/>
          </a:pPr>
          <a:endParaRPr lang="fr-FR" sz="1800" kern="1200" noProof="0"/>
        </a:p>
        <a:p>
          <a:pPr marL="171450" lvl="1" indent="-171450" algn="l" defTabSz="711200">
            <a:lnSpc>
              <a:spcPct val="90000"/>
            </a:lnSpc>
            <a:spcBef>
              <a:spcPct val="0"/>
            </a:spcBef>
            <a:spcAft>
              <a:spcPct val="15000"/>
            </a:spcAft>
            <a:buChar char="•"/>
          </a:pPr>
          <a:r>
            <a:rPr lang="fr-FR" sz="1600" kern="1200" noProof="0"/>
            <a:t>Accord Médecin-conseil ?</a:t>
          </a:r>
        </a:p>
      </dsp:txBody>
      <dsp:txXfrm>
        <a:off x="10819" y="436191"/>
        <a:ext cx="2549233" cy="1771839"/>
      </dsp:txXfrm>
    </dsp:sp>
    <dsp:sp modelId="{282FB445-390B-4950-9CA8-862CB5561B1A}">
      <dsp:nvSpPr>
        <dsp:cNvPr id="0" name=""/>
        <dsp:cNvSpPr/>
      </dsp:nvSpPr>
      <dsp:spPr>
        <a:xfrm>
          <a:off x="4997260" y="1276390"/>
          <a:ext cx="381491" cy="91440"/>
        </a:xfrm>
        <a:custGeom>
          <a:avLst/>
          <a:gdLst/>
          <a:ahLst/>
          <a:cxnLst/>
          <a:rect l="0" t="0" r="0" b="0"/>
          <a:pathLst>
            <a:path>
              <a:moveTo>
                <a:pt x="0" y="45720"/>
              </a:moveTo>
              <a:lnTo>
                <a:pt x="381491"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5177704" y="1320048"/>
        <a:ext cx="20604" cy="4124"/>
      </dsp:txXfrm>
    </dsp:sp>
    <dsp:sp modelId="{7F74F902-B932-49FD-AC0C-36380851C2F5}">
      <dsp:nvSpPr>
        <dsp:cNvPr id="0" name=""/>
        <dsp:cNvSpPr/>
      </dsp:nvSpPr>
      <dsp:spPr>
        <a:xfrm>
          <a:off x="2972144" y="434422"/>
          <a:ext cx="2026916" cy="1775375"/>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l" defTabSz="711200">
            <a:lnSpc>
              <a:spcPct val="90000"/>
            </a:lnSpc>
            <a:spcBef>
              <a:spcPct val="0"/>
            </a:spcBef>
            <a:spcAft>
              <a:spcPct val="35000"/>
            </a:spcAft>
            <a:buNone/>
          </a:pPr>
          <a:r>
            <a:rPr lang="fr-FR" sz="1600" kern="1200" noProof="0"/>
            <a:t>Étape 2 : </a:t>
          </a:r>
        </a:p>
        <a:p>
          <a:pPr marL="0" lvl="0" indent="0" algn="l" defTabSz="711200" rtl="0">
            <a:lnSpc>
              <a:spcPct val="90000"/>
            </a:lnSpc>
            <a:spcBef>
              <a:spcPct val="0"/>
            </a:spcBef>
            <a:spcAft>
              <a:spcPct val="35000"/>
            </a:spcAft>
            <a:buNone/>
          </a:pPr>
          <a:r>
            <a:rPr lang="fr-FR" sz="1600" kern="1200" noProof="0">
              <a:latin typeface="Arial"/>
            </a:rPr>
            <a:t>Après 10 semaines</a:t>
          </a:r>
          <a:r>
            <a:rPr lang="fr-FR" sz="1600" kern="1200" noProof="0"/>
            <a:t> d’ITT</a:t>
          </a:r>
          <a:endParaRPr lang="fr-FR" sz="1800" kern="1200" noProof="0"/>
        </a:p>
        <a:p>
          <a:pPr marL="171450" lvl="1" indent="-171450" algn="l" defTabSz="711200">
            <a:lnSpc>
              <a:spcPct val="90000"/>
            </a:lnSpc>
            <a:spcBef>
              <a:spcPct val="0"/>
            </a:spcBef>
            <a:spcAft>
              <a:spcPct val="15000"/>
            </a:spcAft>
            <a:buChar char="•"/>
          </a:pPr>
          <a:r>
            <a:rPr lang="fr-FR" sz="1600" kern="1200" noProof="0"/>
            <a:t>Envoi d’un questionnaire au patient</a:t>
          </a:r>
        </a:p>
      </dsp:txBody>
      <dsp:txXfrm>
        <a:off x="2972144" y="434422"/>
        <a:ext cx="2026916" cy="1775375"/>
      </dsp:txXfrm>
    </dsp:sp>
    <dsp:sp modelId="{FB0BA1F8-67AB-4ED0-B3AF-76105D4FFE3F}">
      <dsp:nvSpPr>
        <dsp:cNvPr id="0" name=""/>
        <dsp:cNvSpPr/>
      </dsp:nvSpPr>
      <dsp:spPr>
        <a:xfrm>
          <a:off x="7726810" y="1276390"/>
          <a:ext cx="381491" cy="91440"/>
        </a:xfrm>
        <a:custGeom>
          <a:avLst/>
          <a:gdLst/>
          <a:ahLst/>
          <a:cxnLst/>
          <a:rect l="0" t="0" r="0" b="0"/>
          <a:pathLst>
            <a:path>
              <a:moveTo>
                <a:pt x="0" y="45720"/>
              </a:moveTo>
              <a:lnTo>
                <a:pt x="381491"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7907254" y="1320048"/>
        <a:ext cx="20604" cy="4124"/>
      </dsp:txXfrm>
    </dsp:sp>
    <dsp:sp modelId="{A76DC985-8D9C-496E-BEFE-7422B9069447}">
      <dsp:nvSpPr>
        <dsp:cNvPr id="0" name=""/>
        <dsp:cNvSpPr/>
      </dsp:nvSpPr>
      <dsp:spPr>
        <a:xfrm>
          <a:off x="5411152" y="440168"/>
          <a:ext cx="2317458" cy="176388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t" anchorCtr="0">
          <a:noAutofit/>
        </a:bodyPr>
        <a:lstStyle/>
        <a:p>
          <a:pPr marL="0" lvl="0" indent="0" algn="ctr" defTabSz="711200">
            <a:lnSpc>
              <a:spcPct val="90000"/>
            </a:lnSpc>
            <a:spcBef>
              <a:spcPct val="0"/>
            </a:spcBef>
            <a:spcAft>
              <a:spcPct val="35000"/>
            </a:spcAft>
            <a:buNone/>
          </a:pPr>
          <a:r>
            <a:rPr lang="fr-FR" sz="1600" kern="1200" noProof="0"/>
            <a:t>Étape 3 : </a:t>
          </a:r>
        </a:p>
        <a:p>
          <a:pPr marL="0" lvl="0" indent="0" algn="ctr" defTabSz="711200">
            <a:lnSpc>
              <a:spcPct val="90000"/>
            </a:lnSpc>
            <a:spcBef>
              <a:spcPct val="0"/>
            </a:spcBef>
            <a:spcAft>
              <a:spcPct val="35000"/>
            </a:spcAft>
            <a:buNone/>
          </a:pPr>
          <a:r>
            <a:rPr lang="fr-FR" sz="1600" kern="1200" noProof="0">
              <a:latin typeface="Arial"/>
            </a:rPr>
            <a:t>11-12</a:t>
          </a:r>
          <a:r>
            <a:rPr lang="fr-FR" sz="1600" kern="1200" noProof="0"/>
            <a:t> semaines d’ITT</a:t>
          </a:r>
        </a:p>
        <a:p>
          <a:pPr marL="171450" lvl="1" indent="-171450" algn="l" defTabSz="711200">
            <a:lnSpc>
              <a:spcPct val="90000"/>
            </a:lnSpc>
            <a:spcBef>
              <a:spcPct val="0"/>
            </a:spcBef>
            <a:spcAft>
              <a:spcPct val="15000"/>
            </a:spcAft>
            <a:buChar char="•"/>
          </a:pPr>
          <a:r>
            <a:rPr lang="fr-FR" sz="1600" kern="1200" noProof="0"/>
            <a:t>Renvoi du questionnaire par le patient dans les 2 semaines suivantes</a:t>
          </a:r>
        </a:p>
      </dsp:txBody>
      <dsp:txXfrm>
        <a:off x="5411152" y="440168"/>
        <a:ext cx="2317458" cy="1763883"/>
      </dsp:txXfrm>
    </dsp:sp>
    <dsp:sp modelId="{0D18B6FB-CF06-4794-96EB-3B2855729DCC}">
      <dsp:nvSpPr>
        <dsp:cNvPr id="0" name=""/>
        <dsp:cNvSpPr/>
      </dsp:nvSpPr>
      <dsp:spPr>
        <a:xfrm>
          <a:off x="862415" y="2295532"/>
          <a:ext cx="8260166" cy="607439"/>
        </a:xfrm>
        <a:custGeom>
          <a:avLst/>
          <a:gdLst/>
          <a:ahLst/>
          <a:cxnLst/>
          <a:rect l="0" t="0" r="0" b="0"/>
          <a:pathLst>
            <a:path>
              <a:moveTo>
                <a:pt x="8260166" y="0"/>
              </a:moveTo>
              <a:lnTo>
                <a:pt x="8260166" y="320819"/>
              </a:lnTo>
              <a:lnTo>
                <a:pt x="0" y="320819"/>
              </a:lnTo>
              <a:lnTo>
                <a:pt x="0" y="607439"/>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785379" y="2597189"/>
        <a:ext cx="414238" cy="4124"/>
      </dsp:txXfrm>
    </dsp:sp>
    <dsp:sp modelId="{89DABE63-F011-409F-8E09-5BCD3D81C0DC}">
      <dsp:nvSpPr>
        <dsp:cNvPr id="0" name=""/>
        <dsp:cNvSpPr/>
      </dsp:nvSpPr>
      <dsp:spPr>
        <a:xfrm>
          <a:off x="8140702" y="346889"/>
          <a:ext cx="1963759" cy="195044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fr-FR" sz="1600" kern="1200" noProof="0"/>
            <a:t>Étape 4 : </a:t>
          </a:r>
        </a:p>
        <a:p>
          <a:pPr marL="0" lvl="0" indent="0" algn="l" defTabSz="711200" rtl="0">
            <a:lnSpc>
              <a:spcPct val="90000"/>
            </a:lnSpc>
            <a:spcBef>
              <a:spcPct val="0"/>
            </a:spcBef>
            <a:spcAft>
              <a:spcPct val="35000"/>
            </a:spcAft>
            <a:buNone/>
          </a:pPr>
          <a:r>
            <a:rPr lang="fr-FR" sz="1600" kern="1200" baseline="0" noProof="0">
              <a:latin typeface="Arial"/>
            </a:rPr>
            <a:t>Au plus tard, au 4</a:t>
          </a:r>
          <a:r>
            <a:rPr lang="fr-FR" sz="1600" kern="1200" baseline="30000" noProof="0">
              <a:latin typeface="Arial"/>
            </a:rPr>
            <a:t>ème</a:t>
          </a:r>
          <a:r>
            <a:rPr lang="fr-FR" sz="1600" kern="1200" noProof="0"/>
            <a:t> mois d’ITT</a:t>
          </a:r>
        </a:p>
        <a:p>
          <a:pPr marL="0" lvl="0" indent="0" algn="l" defTabSz="711200" rtl="0">
            <a:lnSpc>
              <a:spcPct val="90000"/>
            </a:lnSpc>
            <a:spcBef>
              <a:spcPct val="0"/>
            </a:spcBef>
            <a:spcAft>
              <a:spcPct val="35000"/>
            </a:spcAft>
            <a:buNone/>
          </a:pPr>
          <a:r>
            <a:rPr lang="fr-FR" sz="1600" kern="1200" noProof="0"/>
            <a:t>&gt; </a:t>
          </a:r>
          <a:r>
            <a:rPr lang="fr-FR" sz="1400" kern="1200" noProof="0"/>
            <a:t>Organisation d’un contact physique (MC ou membre de l’équipe</a:t>
          </a:r>
          <a:r>
            <a:rPr lang="fr-FR" sz="1400" kern="1200" noProof="0">
              <a:latin typeface="Arial"/>
            </a:rPr>
            <a:t> multidisciplinaire</a:t>
          </a:r>
          <a:r>
            <a:rPr lang="fr-FR" sz="1600" kern="1200" noProof="0"/>
            <a:t>)</a:t>
          </a:r>
        </a:p>
      </dsp:txBody>
      <dsp:txXfrm>
        <a:off x="8140702" y="346889"/>
        <a:ext cx="1963759" cy="1950443"/>
      </dsp:txXfrm>
    </dsp:sp>
    <dsp:sp modelId="{4E3BA7E6-D236-4E1B-9A83-A0848C9AADC2}">
      <dsp:nvSpPr>
        <dsp:cNvPr id="0" name=""/>
        <dsp:cNvSpPr/>
      </dsp:nvSpPr>
      <dsp:spPr>
        <a:xfrm>
          <a:off x="1712211" y="3660307"/>
          <a:ext cx="381491" cy="91440"/>
        </a:xfrm>
        <a:custGeom>
          <a:avLst/>
          <a:gdLst/>
          <a:ahLst/>
          <a:cxnLst/>
          <a:rect l="0" t="0" r="0" b="0"/>
          <a:pathLst>
            <a:path>
              <a:moveTo>
                <a:pt x="0" y="45720"/>
              </a:moveTo>
              <a:lnTo>
                <a:pt x="381491"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1892654" y="3703964"/>
        <a:ext cx="20604" cy="4124"/>
      </dsp:txXfrm>
    </dsp:sp>
    <dsp:sp modelId="{BBC4F80B-FE35-41E6-86B8-22B16A0948F2}">
      <dsp:nvSpPr>
        <dsp:cNvPr id="0" name=""/>
        <dsp:cNvSpPr/>
      </dsp:nvSpPr>
      <dsp:spPr>
        <a:xfrm>
          <a:off x="10819" y="2935371"/>
          <a:ext cx="1703191" cy="154131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noProof="0"/>
            <a:t>Étape 5 :</a:t>
          </a:r>
        </a:p>
        <a:p>
          <a:pPr marL="0" lvl="0" indent="0" algn="l" defTabSz="711200">
            <a:lnSpc>
              <a:spcPct val="90000"/>
            </a:lnSpc>
            <a:spcBef>
              <a:spcPct val="0"/>
            </a:spcBef>
            <a:spcAft>
              <a:spcPct val="35000"/>
            </a:spcAft>
            <a:buNone/>
          </a:pPr>
          <a:r>
            <a:rPr lang="fr-FR" sz="1800" kern="1200" noProof="0"/>
            <a:t>&gt; </a:t>
          </a:r>
          <a:r>
            <a:rPr lang="fr-FR" sz="1600" kern="1200" noProof="0"/>
            <a:t>Estimation des capacités restantes</a:t>
          </a:r>
        </a:p>
      </dsp:txBody>
      <dsp:txXfrm>
        <a:off x="10819" y="2935371"/>
        <a:ext cx="1703191" cy="1541311"/>
      </dsp:txXfrm>
    </dsp:sp>
    <dsp:sp modelId="{A5BDFD19-1D48-4E04-8B01-CCA689C38CF4}">
      <dsp:nvSpPr>
        <dsp:cNvPr id="0" name=""/>
        <dsp:cNvSpPr/>
      </dsp:nvSpPr>
      <dsp:spPr>
        <a:xfrm>
          <a:off x="3922884" y="3660307"/>
          <a:ext cx="381491" cy="91440"/>
        </a:xfrm>
        <a:custGeom>
          <a:avLst/>
          <a:gdLst/>
          <a:ahLst/>
          <a:cxnLst/>
          <a:rect l="0" t="0" r="0" b="0"/>
          <a:pathLst>
            <a:path>
              <a:moveTo>
                <a:pt x="0" y="45720"/>
              </a:moveTo>
              <a:lnTo>
                <a:pt x="381491"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4103327" y="3703964"/>
        <a:ext cx="20604" cy="4124"/>
      </dsp:txXfrm>
    </dsp:sp>
    <dsp:sp modelId="{46C09771-AE20-4247-953B-1125EE62F508}">
      <dsp:nvSpPr>
        <dsp:cNvPr id="0" name=""/>
        <dsp:cNvSpPr/>
      </dsp:nvSpPr>
      <dsp:spPr>
        <a:xfrm>
          <a:off x="2126102" y="2945471"/>
          <a:ext cx="1798582" cy="152111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noProof="0"/>
            <a:t>Étape 6 :</a:t>
          </a:r>
        </a:p>
        <a:p>
          <a:pPr marL="0" lvl="0" indent="0" algn="l" defTabSz="711200">
            <a:lnSpc>
              <a:spcPct val="90000"/>
            </a:lnSpc>
            <a:spcBef>
              <a:spcPct val="0"/>
            </a:spcBef>
            <a:spcAft>
              <a:spcPct val="35000"/>
            </a:spcAft>
            <a:buNone/>
          </a:pPr>
          <a:r>
            <a:rPr lang="fr-FR" sz="1800" kern="1200" noProof="0"/>
            <a:t>&gt; </a:t>
          </a:r>
          <a:r>
            <a:rPr lang="fr-FR" sz="1600" kern="1200" noProof="0"/>
            <a:t>Catégorisation du patient (4 possibilités)</a:t>
          </a:r>
        </a:p>
      </dsp:txBody>
      <dsp:txXfrm>
        <a:off x="2126102" y="2945471"/>
        <a:ext cx="1798582" cy="1521111"/>
      </dsp:txXfrm>
    </dsp:sp>
    <dsp:sp modelId="{00D5B9C8-1F84-4478-B2E1-2A4D0F7D3DDD}">
      <dsp:nvSpPr>
        <dsp:cNvPr id="0" name=""/>
        <dsp:cNvSpPr/>
      </dsp:nvSpPr>
      <dsp:spPr>
        <a:xfrm>
          <a:off x="6310775" y="3660307"/>
          <a:ext cx="381491" cy="91440"/>
        </a:xfrm>
        <a:custGeom>
          <a:avLst/>
          <a:gdLst/>
          <a:ahLst/>
          <a:cxnLst/>
          <a:rect l="0" t="0" r="0" b="0"/>
          <a:pathLst>
            <a:path>
              <a:moveTo>
                <a:pt x="0" y="45720"/>
              </a:moveTo>
              <a:lnTo>
                <a:pt x="381491" y="45720"/>
              </a:lnTo>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6491218" y="3703964"/>
        <a:ext cx="20604" cy="4124"/>
      </dsp:txXfrm>
    </dsp:sp>
    <dsp:sp modelId="{F3B3AFCA-093E-483B-8EFD-152A9E280B44}">
      <dsp:nvSpPr>
        <dsp:cNvPr id="0" name=""/>
        <dsp:cNvSpPr/>
      </dsp:nvSpPr>
      <dsp:spPr>
        <a:xfrm>
          <a:off x="4336775" y="2905088"/>
          <a:ext cx="1975799" cy="160187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noProof="0"/>
            <a:t>Étape 7 : </a:t>
          </a:r>
          <a:br>
            <a:rPr lang="fr-FR" sz="1600" kern="1200" noProof="0"/>
          </a:br>
          <a:r>
            <a:rPr lang="fr-FR" sz="1600" kern="1200" noProof="0"/>
            <a:t>7</a:t>
          </a:r>
          <a:r>
            <a:rPr lang="fr-FR" sz="1600" kern="1200" baseline="30000" noProof="0"/>
            <a:t>ème</a:t>
          </a:r>
          <a:r>
            <a:rPr lang="fr-FR" sz="1600" kern="1200" noProof="0"/>
            <a:t> mois d’ITT</a:t>
          </a:r>
        </a:p>
        <a:p>
          <a:pPr marL="0" lvl="0" indent="0" algn="l" defTabSz="711200">
            <a:lnSpc>
              <a:spcPct val="90000"/>
            </a:lnSpc>
            <a:spcBef>
              <a:spcPct val="0"/>
            </a:spcBef>
            <a:spcAft>
              <a:spcPct val="35000"/>
            </a:spcAft>
            <a:buNone/>
          </a:pPr>
          <a:r>
            <a:rPr lang="fr-FR" sz="1600" kern="1200" noProof="0"/>
            <a:t>&gt; Contact physique avec MC ou collègue de l’équipe</a:t>
          </a:r>
        </a:p>
      </dsp:txBody>
      <dsp:txXfrm>
        <a:off x="4336775" y="2905088"/>
        <a:ext cx="1975799" cy="1601878"/>
      </dsp:txXfrm>
    </dsp:sp>
    <dsp:sp modelId="{9573DE08-0084-4598-882F-89FE3C3645B9}">
      <dsp:nvSpPr>
        <dsp:cNvPr id="0" name=""/>
        <dsp:cNvSpPr/>
      </dsp:nvSpPr>
      <dsp:spPr>
        <a:xfrm>
          <a:off x="9420184" y="3578831"/>
          <a:ext cx="341106" cy="91440"/>
        </a:xfrm>
        <a:prstGeom prst="rightArrow">
          <a:avLst/>
        </a:pr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9581224" y="3622488"/>
        <a:ext cx="19026" cy="4124"/>
      </dsp:txXfrm>
    </dsp:sp>
    <dsp:sp modelId="{85A1F0DC-02A7-4681-84E4-CFAEBB1D6D99}">
      <dsp:nvSpPr>
        <dsp:cNvPr id="0" name=""/>
        <dsp:cNvSpPr/>
      </dsp:nvSpPr>
      <dsp:spPr>
        <a:xfrm>
          <a:off x="6724666" y="2709423"/>
          <a:ext cx="2697317" cy="199320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br>
            <a:rPr lang="fr-FR" sz="2000" kern="1200" noProof="0"/>
          </a:br>
          <a:r>
            <a:rPr lang="fr-FR" sz="1600" kern="1200" noProof="0"/>
            <a:t>Étape 8 : </a:t>
          </a:r>
        </a:p>
        <a:p>
          <a:pPr marL="0" lvl="0" indent="0" algn="ctr" defTabSz="889000">
            <a:lnSpc>
              <a:spcPct val="90000"/>
            </a:lnSpc>
            <a:spcBef>
              <a:spcPct val="0"/>
            </a:spcBef>
            <a:spcAft>
              <a:spcPct val="35000"/>
            </a:spcAft>
            <a:buNone/>
          </a:pPr>
          <a:r>
            <a:rPr lang="fr-FR" sz="1600" kern="1200" noProof="0"/>
            <a:t>11</a:t>
          </a:r>
          <a:r>
            <a:rPr lang="fr-FR" sz="1600" kern="1200" baseline="30000" noProof="0"/>
            <a:t>ème</a:t>
          </a:r>
          <a:r>
            <a:rPr lang="fr-FR" sz="1600" kern="1200" noProof="0"/>
            <a:t> mois d’ITT</a:t>
          </a:r>
        </a:p>
        <a:p>
          <a:pPr marL="0" lvl="0" indent="0" algn="l" defTabSz="889000">
            <a:lnSpc>
              <a:spcPct val="90000"/>
            </a:lnSpc>
            <a:spcBef>
              <a:spcPct val="0"/>
            </a:spcBef>
            <a:spcAft>
              <a:spcPct val="35000"/>
            </a:spcAft>
            <a:buNone/>
          </a:pPr>
          <a:r>
            <a:rPr lang="fr-FR" sz="1400" kern="1200" noProof="0"/>
            <a:t>&gt; </a:t>
          </a:r>
          <a:r>
            <a:rPr lang="fr-FR" sz="1600" kern="1200" noProof="0"/>
            <a:t>Contact physique obligatoire</a:t>
          </a:r>
        </a:p>
        <a:p>
          <a:pPr marL="0" lvl="0" indent="0" algn="l" defTabSz="889000" rtl="0">
            <a:lnSpc>
              <a:spcPct val="90000"/>
            </a:lnSpc>
            <a:spcBef>
              <a:spcPct val="0"/>
            </a:spcBef>
            <a:spcAft>
              <a:spcPct val="35000"/>
            </a:spcAft>
            <a:buNone/>
          </a:pPr>
          <a:r>
            <a:rPr lang="fr-FR" sz="1600" kern="1200" noProof="0"/>
            <a:t>&gt; </a:t>
          </a:r>
          <a:r>
            <a:rPr lang="fr-FR" sz="1600" kern="1200" noProof="0">
              <a:latin typeface="Arial"/>
            </a:rPr>
            <a:t>Eventuellement, préparation</a:t>
          </a:r>
          <a:r>
            <a:rPr lang="fr-FR" sz="1600" kern="1200" noProof="0"/>
            <a:t> d’un dossier d’invalidité</a:t>
          </a:r>
        </a:p>
        <a:p>
          <a:pPr marL="0" lvl="0" indent="0" algn="ctr" defTabSz="889000">
            <a:lnSpc>
              <a:spcPct val="90000"/>
            </a:lnSpc>
            <a:spcBef>
              <a:spcPct val="0"/>
            </a:spcBef>
            <a:spcAft>
              <a:spcPct val="35000"/>
            </a:spcAft>
            <a:buNone/>
          </a:pPr>
          <a:endParaRPr lang="fr-FR" sz="1300" kern="1200" noProof="0"/>
        </a:p>
      </dsp:txBody>
      <dsp:txXfrm>
        <a:off x="6724666" y="2709423"/>
        <a:ext cx="2697317" cy="1993207"/>
      </dsp:txXfrm>
    </dsp:sp>
    <dsp:sp modelId="{4BAC1E07-1134-408D-907F-6745C988EB4D}">
      <dsp:nvSpPr>
        <dsp:cNvPr id="0" name=""/>
        <dsp:cNvSpPr/>
      </dsp:nvSpPr>
      <dsp:spPr>
        <a:xfrm>
          <a:off x="9793690" y="3056021"/>
          <a:ext cx="1889905" cy="1137060"/>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kern="1200" noProof="0"/>
            <a:t>Étape 9 :</a:t>
          </a:r>
        </a:p>
        <a:p>
          <a:pPr marL="0" lvl="0" indent="0" algn="ctr" defTabSz="711200">
            <a:lnSpc>
              <a:spcPct val="90000"/>
            </a:lnSpc>
            <a:spcBef>
              <a:spcPct val="0"/>
            </a:spcBef>
            <a:spcAft>
              <a:spcPct val="35000"/>
            </a:spcAft>
            <a:buNone/>
          </a:pPr>
          <a:r>
            <a:rPr lang="fr-FR" sz="1600" kern="1200" noProof="0"/>
            <a:t>Suivi(s) de l’ITT</a:t>
          </a:r>
        </a:p>
      </dsp:txBody>
      <dsp:txXfrm>
        <a:off x="9793690" y="3056021"/>
        <a:ext cx="1889905" cy="11370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5B70FF-5783-45C0-9A3E-983793B03A56}">
      <dsp:nvSpPr>
        <dsp:cNvPr id="0" name=""/>
        <dsp:cNvSpPr/>
      </dsp:nvSpPr>
      <dsp:spPr>
        <a:xfrm>
          <a:off x="2130" y="0"/>
          <a:ext cx="2233052" cy="411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fr-FR" sz="1900" kern="1200" noProof="0"/>
            <a:t>PSYCHOLOGUE</a:t>
          </a:r>
        </a:p>
        <a:p>
          <a:pPr marL="0" lvl="0" indent="0" algn="ctr" defTabSz="844550">
            <a:lnSpc>
              <a:spcPct val="90000"/>
            </a:lnSpc>
            <a:spcBef>
              <a:spcPct val="0"/>
            </a:spcBef>
            <a:spcAft>
              <a:spcPct val="35000"/>
            </a:spcAft>
            <a:buNone/>
          </a:pPr>
          <a:r>
            <a:rPr lang="fr-FR" sz="1400" i="1" kern="1200" noProof="0"/>
            <a:t>+ autres professionnels de santé</a:t>
          </a:r>
        </a:p>
      </dsp:txBody>
      <dsp:txXfrm>
        <a:off x="2130" y="1645155"/>
        <a:ext cx="2233052" cy="1645155"/>
      </dsp:txXfrm>
    </dsp:sp>
    <dsp:sp modelId="{F7122E37-0741-4344-AE4E-133A22B959C4}">
      <dsp:nvSpPr>
        <dsp:cNvPr id="0" name=""/>
        <dsp:cNvSpPr/>
      </dsp:nvSpPr>
      <dsp:spPr>
        <a:xfrm>
          <a:off x="433860" y="246773"/>
          <a:ext cx="1369591" cy="1369591"/>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CBD6BA-6BBA-4A0A-8C93-B0D637D25E18}">
      <dsp:nvSpPr>
        <dsp:cNvPr id="0" name=""/>
        <dsp:cNvSpPr/>
      </dsp:nvSpPr>
      <dsp:spPr>
        <a:xfrm>
          <a:off x="2302174" y="0"/>
          <a:ext cx="2233052" cy="411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2100" kern="1200" noProof="0"/>
            <a:t>MÉDECIN GÉNÉRALISTE</a:t>
          </a:r>
        </a:p>
      </dsp:txBody>
      <dsp:txXfrm>
        <a:off x="2302174" y="1645155"/>
        <a:ext cx="2233052" cy="1645155"/>
      </dsp:txXfrm>
    </dsp:sp>
    <dsp:sp modelId="{36F2C69E-3CDA-4B52-8749-9283786CA383}">
      <dsp:nvSpPr>
        <dsp:cNvPr id="0" name=""/>
        <dsp:cNvSpPr/>
      </dsp:nvSpPr>
      <dsp:spPr>
        <a:xfrm>
          <a:off x="2733905" y="246773"/>
          <a:ext cx="1369591" cy="1369591"/>
        </a:xfrm>
        <a:prstGeom prst="ellipse">
          <a:avLst/>
        </a:prstGeom>
        <a:blipFill rotWithShape="1">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8ED03B-640D-4A77-9ACB-5E1E6F15F424}">
      <dsp:nvSpPr>
        <dsp:cNvPr id="0" name=""/>
        <dsp:cNvSpPr/>
      </dsp:nvSpPr>
      <dsp:spPr>
        <a:xfrm>
          <a:off x="4602218" y="0"/>
          <a:ext cx="2233052" cy="411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2100" kern="1200" noProof="0"/>
            <a:t>MÉDECIN DU TRAVAIL</a:t>
          </a:r>
        </a:p>
        <a:p>
          <a:pPr lvl="0" algn="ctr" defTabSz="755650">
            <a:lnSpc>
              <a:spcPct val="90000"/>
            </a:lnSpc>
            <a:spcBef>
              <a:spcPct val="0"/>
            </a:spcBef>
            <a:spcAft>
              <a:spcPct val="35000"/>
            </a:spcAft>
            <a:buNone/>
          </a:pPr>
          <a:endParaRPr lang="fr-FR" sz="2100" kern="1200" noProof="0"/>
        </a:p>
      </dsp:txBody>
      <dsp:txXfrm>
        <a:off x="4602218" y="1645155"/>
        <a:ext cx="2233052" cy="1645155"/>
      </dsp:txXfrm>
    </dsp:sp>
    <dsp:sp modelId="{C958EF2A-5A7F-4AC4-87E9-77AB4555297B}">
      <dsp:nvSpPr>
        <dsp:cNvPr id="0" name=""/>
        <dsp:cNvSpPr/>
      </dsp:nvSpPr>
      <dsp:spPr>
        <a:xfrm>
          <a:off x="5033949" y="246773"/>
          <a:ext cx="1369591" cy="1369591"/>
        </a:xfrm>
        <a:prstGeom prst="ellipse">
          <a:avLst/>
        </a:prstGeom>
        <a:blipFill rotWithShape="1">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9BACEE-365B-4AAA-A038-6246F8862D10}">
      <dsp:nvSpPr>
        <dsp:cNvPr id="0" name=""/>
        <dsp:cNvSpPr/>
      </dsp:nvSpPr>
      <dsp:spPr>
        <a:xfrm>
          <a:off x="6902262" y="0"/>
          <a:ext cx="2233052" cy="411288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fr-FR" sz="2100" kern="1200" noProof="0"/>
            <a:t>MÉDECIN-CONSEIL DE LA MUTUALITÉ</a:t>
          </a:r>
        </a:p>
      </dsp:txBody>
      <dsp:txXfrm>
        <a:off x="6902262" y="1645155"/>
        <a:ext cx="2233052" cy="1645155"/>
      </dsp:txXfrm>
    </dsp:sp>
    <dsp:sp modelId="{A3119371-820D-4DF1-85C6-A30F46B36DA7}">
      <dsp:nvSpPr>
        <dsp:cNvPr id="0" name=""/>
        <dsp:cNvSpPr/>
      </dsp:nvSpPr>
      <dsp:spPr>
        <a:xfrm>
          <a:off x="7333993" y="246773"/>
          <a:ext cx="1369591" cy="1369591"/>
        </a:xfrm>
        <a:prstGeom prst="ellipse">
          <a:avLst/>
        </a:prstGeom>
        <a:blipFill rotWithShape="1">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B16E3A-833A-40C7-B95B-EC789465E33A}">
      <dsp:nvSpPr>
        <dsp:cNvPr id="0" name=""/>
        <dsp:cNvSpPr/>
      </dsp:nvSpPr>
      <dsp:spPr>
        <a:xfrm>
          <a:off x="365497" y="3290310"/>
          <a:ext cx="8406450" cy="616933"/>
        </a:xfrm>
        <a:prstGeom prst="leftRightArrow">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7323B-1CE9-4507-ABAA-9644E091C9D2}">
      <dsp:nvSpPr>
        <dsp:cNvPr id="0" name=""/>
        <dsp:cNvSpPr/>
      </dsp:nvSpPr>
      <dsp:spPr>
        <a:xfrm rot="5400000">
          <a:off x="4964661" y="-1973910"/>
          <a:ext cx="923773"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fr-FR" sz="1200" kern="1200" noProof="0">
              <a:solidFill>
                <a:srgbClr val="1E699D"/>
              </a:solidFill>
              <a:latin typeface="Calibri"/>
              <a:ea typeface="Calibri"/>
              <a:cs typeface="Segoe UI"/>
            </a:rPr>
            <a:t>Axé sur le profit à court terme, ce qui </a:t>
          </a:r>
          <a:r>
            <a:rPr lang="fr-FR" sz="1200" kern="1200" noProof="0">
              <a:latin typeface="Calibri"/>
              <a:ea typeface="Calibri"/>
              <a:cs typeface="Segoe UI"/>
            </a:rPr>
            <a:t>crée une pression permanente sur les travailleurs.</a:t>
          </a:r>
          <a:endParaRPr lang="fr-FR" sz="1200" kern="1200" noProof="0">
            <a:solidFill>
              <a:sysClr val="windowText" lastClr="000000">
                <a:hueOff val="0"/>
                <a:satOff val="0"/>
                <a:lumOff val="0"/>
                <a:alphaOff val="0"/>
              </a:sysClr>
            </a:solidFill>
            <a:latin typeface="Aptos" panose="020B0004020202020204"/>
            <a:ea typeface="+mn-ea"/>
            <a:cs typeface="+mn-cs"/>
          </a:endParaRPr>
        </a:p>
      </dsp:txBody>
      <dsp:txXfrm rot="-5400000">
        <a:off x="2872879" y="162967"/>
        <a:ext cx="5062244" cy="833583"/>
      </dsp:txXfrm>
    </dsp:sp>
    <dsp:sp modelId="{FBBB7BD6-E129-4D77-9574-BB9484E6CA06}">
      <dsp:nvSpPr>
        <dsp:cNvPr id="0" name=""/>
        <dsp:cNvSpPr/>
      </dsp:nvSpPr>
      <dsp:spPr>
        <a:xfrm>
          <a:off x="0" y="2400"/>
          <a:ext cx="2872878" cy="115471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fr-FR" sz="2600" b="1" kern="1200" noProof="0">
              <a:solidFill>
                <a:schemeClr val="bg1"/>
              </a:solidFill>
              <a:latin typeface="Calibri"/>
              <a:ea typeface="Calibri"/>
              <a:cs typeface="Segoe UI"/>
            </a:rPr>
            <a:t>Capitalisme financier </a:t>
          </a:r>
          <a:endParaRPr lang="fr-FR" sz="2600" kern="1200" noProof="0">
            <a:solidFill>
              <a:schemeClr val="bg1"/>
            </a:solidFill>
            <a:latin typeface="Aptos" panose="020B0004020202020204"/>
            <a:ea typeface="+mn-ea"/>
            <a:cs typeface="+mn-cs"/>
          </a:endParaRPr>
        </a:p>
      </dsp:txBody>
      <dsp:txXfrm>
        <a:off x="56369" y="58769"/>
        <a:ext cx="2760140" cy="1041978"/>
      </dsp:txXfrm>
    </dsp:sp>
    <dsp:sp modelId="{F4ED604F-FE60-4522-B601-7A944F943379}">
      <dsp:nvSpPr>
        <dsp:cNvPr id="0" name=""/>
        <dsp:cNvSpPr/>
      </dsp:nvSpPr>
      <dsp:spPr>
        <a:xfrm rot="5400000">
          <a:off x="4964661" y="-761458"/>
          <a:ext cx="923773"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rtl="0">
            <a:lnSpc>
              <a:spcPct val="90000"/>
            </a:lnSpc>
            <a:spcBef>
              <a:spcPct val="0"/>
            </a:spcBef>
            <a:spcAft>
              <a:spcPct val="15000"/>
            </a:spcAft>
            <a:buChar char="•"/>
          </a:pPr>
          <a:r>
            <a:rPr lang="fr-FR" sz="1200" kern="1200" noProof="0"/>
            <a:t>Les nouvelles pratiques managériales transforment les travailleurs en simples moyens au service de la rentabilité (déshumanisation et augmentation de la souffrance psychologique</a:t>
          </a:r>
          <a:r>
            <a:rPr lang="fr-FR" sz="1200" kern="1200" noProof="0">
              <a:latin typeface="Calibri"/>
              <a:ea typeface="Calibri"/>
              <a:cs typeface="Segoe UI"/>
            </a:rPr>
            <a:t>).</a:t>
          </a:r>
          <a:endParaRPr lang="fr-FR" sz="1200" kern="1200" noProof="0">
            <a:solidFill>
              <a:sysClr val="windowText" lastClr="000000">
                <a:hueOff val="0"/>
                <a:satOff val="0"/>
                <a:lumOff val="0"/>
                <a:alphaOff val="0"/>
              </a:sysClr>
            </a:solidFill>
            <a:latin typeface="Aptos" panose="020B0004020202020204"/>
            <a:ea typeface="+mn-ea"/>
            <a:cs typeface="+mn-cs"/>
          </a:endParaRPr>
        </a:p>
      </dsp:txBody>
      <dsp:txXfrm rot="-5400000">
        <a:off x="2872879" y="1375419"/>
        <a:ext cx="5062244" cy="833583"/>
      </dsp:txXfrm>
    </dsp:sp>
    <dsp:sp modelId="{5E71DCC0-8842-4CE5-B734-B03367804CD0}">
      <dsp:nvSpPr>
        <dsp:cNvPr id="0" name=""/>
        <dsp:cNvSpPr/>
      </dsp:nvSpPr>
      <dsp:spPr>
        <a:xfrm>
          <a:off x="0" y="1214853"/>
          <a:ext cx="2872878" cy="115471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fr-FR" sz="2600" b="1" kern="1200" noProof="0">
              <a:solidFill>
                <a:schemeClr val="bg1"/>
              </a:solidFill>
              <a:latin typeface="Calibri"/>
              <a:ea typeface="Calibri"/>
              <a:cs typeface="Segoe UI"/>
            </a:rPr>
            <a:t>Révolution managériale</a:t>
          </a:r>
          <a:endParaRPr lang="fr-FR" sz="2600" kern="1200" noProof="0">
            <a:solidFill>
              <a:schemeClr val="bg1"/>
            </a:solidFill>
            <a:latin typeface="Aptos" panose="020B0004020202020204"/>
            <a:ea typeface="+mn-ea"/>
            <a:cs typeface="+mn-cs"/>
          </a:endParaRPr>
        </a:p>
      </dsp:txBody>
      <dsp:txXfrm>
        <a:off x="56369" y="1271222"/>
        <a:ext cx="2760140" cy="1041978"/>
      </dsp:txXfrm>
    </dsp:sp>
    <dsp:sp modelId="{7869E40B-0544-40F9-8E60-5DD23C5F0585}">
      <dsp:nvSpPr>
        <dsp:cNvPr id="0" name=""/>
        <dsp:cNvSpPr/>
      </dsp:nvSpPr>
      <dsp:spPr>
        <a:xfrm rot="5400000">
          <a:off x="4964661" y="450993"/>
          <a:ext cx="923773"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fr-FR" sz="1200" kern="1200" noProof="0"/>
            <a:t>Les restructurations et réorganisations fréquentes contribuent à un sentiment de désespoir et de colère chez les travailleurs.</a:t>
          </a:r>
        </a:p>
      </dsp:txBody>
      <dsp:txXfrm rot="-5400000">
        <a:off x="2872879" y="2587871"/>
        <a:ext cx="5062244" cy="833583"/>
      </dsp:txXfrm>
    </dsp:sp>
    <dsp:sp modelId="{6CDA7F16-7E62-4656-B350-68983164D20D}">
      <dsp:nvSpPr>
        <dsp:cNvPr id="0" name=""/>
        <dsp:cNvSpPr/>
      </dsp:nvSpPr>
      <dsp:spPr>
        <a:xfrm>
          <a:off x="0" y="2427305"/>
          <a:ext cx="2872878" cy="115471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fr-FR" sz="2600" b="1" kern="1200" noProof="0">
              <a:solidFill>
                <a:schemeClr val="bg1"/>
              </a:solidFill>
              <a:latin typeface="Calibri"/>
              <a:ea typeface="Calibri"/>
              <a:cs typeface="Segoe UI"/>
            </a:rPr>
            <a:t>Restructurations et réorganisations</a:t>
          </a:r>
          <a:endParaRPr lang="fr-FR" sz="2600" kern="1200" noProof="0">
            <a:solidFill>
              <a:schemeClr val="bg1"/>
            </a:solidFill>
            <a:latin typeface="Aptos" panose="020B0004020202020204"/>
            <a:ea typeface="+mn-ea"/>
            <a:cs typeface="+mn-cs"/>
          </a:endParaRPr>
        </a:p>
      </dsp:txBody>
      <dsp:txXfrm>
        <a:off x="56369" y="2483674"/>
        <a:ext cx="2760140" cy="1041978"/>
      </dsp:txXfrm>
    </dsp:sp>
    <dsp:sp modelId="{42CAA6E5-D558-4881-91BF-AC8E8EE86A41}">
      <dsp:nvSpPr>
        <dsp:cNvPr id="0" name=""/>
        <dsp:cNvSpPr/>
      </dsp:nvSpPr>
      <dsp:spPr>
        <a:xfrm rot="5400000">
          <a:off x="4964661" y="1663446"/>
          <a:ext cx="923773" cy="5107339"/>
        </a:xfrm>
        <a:prstGeom prst="round2SameRect">
          <a:avLst/>
        </a:prstGeom>
        <a:solidFill>
          <a:srgbClr val="156082">
            <a:alpha val="90000"/>
            <a:tint val="40000"/>
            <a:hueOff val="0"/>
            <a:satOff val="0"/>
            <a:lumOff val="0"/>
            <a:alphaOff val="0"/>
          </a:srgbClr>
        </a:solidFill>
        <a:ln w="19050" cap="flat" cmpd="sng" algn="ctr">
          <a:solidFill>
            <a:srgbClr val="156082">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r>
            <a:rPr lang="fr-FR" sz="1200" kern="1200" noProof="0"/>
            <a:t>Une obsession des résultats et une évaluation constante qui mettent les travailleurs sous une pression permanente</a:t>
          </a:r>
          <a:endParaRPr lang="fr-FR" sz="1200" kern="1200" noProof="0">
            <a:latin typeface="Aptos" panose="020B0004020202020204"/>
            <a:ea typeface="+mn-ea"/>
            <a:cs typeface="+mn-cs"/>
          </a:endParaRPr>
        </a:p>
      </dsp:txBody>
      <dsp:txXfrm rot="-5400000">
        <a:off x="2872879" y="3800324"/>
        <a:ext cx="5062244" cy="833583"/>
      </dsp:txXfrm>
    </dsp:sp>
    <dsp:sp modelId="{654046E9-47B7-4725-8172-68DDCB8A2E81}">
      <dsp:nvSpPr>
        <dsp:cNvPr id="0" name=""/>
        <dsp:cNvSpPr/>
      </dsp:nvSpPr>
      <dsp:spPr>
        <a:xfrm>
          <a:off x="0" y="3639757"/>
          <a:ext cx="2872878" cy="1154716"/>
        </a:xfrm>
        <a:prstGeom prst="roundRect">
          <a:avLst/>
        </a:prstGeom>
        <a:solidFill>
          <a:srgbClr val="156082">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fr-FR" sz="2600" b="1" kern="1200" noProof="0">
              <a:solidFill>
                <a:schemeClr val="bg1"/>
              </a:solidFill>
              <a:latin typeface="Calibri"/>
              <a:ea typeface="Calibri"/>
              <a:cs typeface="Segoe UI"/>
            </a:rPr>
            <a:t>Culture du résultat</a:t>
          </a:r>
          <a:endParaRPr lang="fr-FR" sz="2600" kern="1200" noProof="0">
            <a:solidFill>
              <a:schemeClr val="bg1"/>
            </a:solidFill>
            <a:latin typeface="Aptos" panose="020B0004020202020204"/>
            <a:ea typeface="+mn-ea"/>
            <a:cs typeface="+mn-cs"/>
          </a:endParaRPr>
        </a:p>
      </dsp:txBody>
      <dsp:txXfrm>
        <a:off x="56369" y="3696126"/>
        <a:ext cx="2760140" cy="10419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7C791C-AF52-4279-95C6-988E88017925}">
      <dsp:nvSpPr>
        <dsp:cNvPr id="0" name=""/>
        <dsp:cNvSpPr/>
      </dsp:nvSpPr>
      <dsp:spPr>
        <a:xfrm>
          <a:off x="0" y="0"/>
          <a:ext cx="10591396" cy="1379730"/>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4EA58DFE-EFFA-4EFF-98C6-CFE87669270D}">
      <dsp:nvSpPr>
        <dsp:cNvPr id="0" name=""/>
        <dsp:cNvSpPr/>
      </dsp:nvSpPr>
      <dsp:spPr>
        <a:xfrm>
          <a:off x="202704" y="282671"/>
          <a:ext cx="389650" cy="389650"/>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651C40FC-1A50-4631-9B03-DE6A0ECFBCAB}">
      <dsp:nvSpPr>
        <dsp:cNvPr id="0" name=""/>
        <dsp:cNvSpPr/>
      </dsp:nvSpPr>
      <dsp:spPr>
        <a:xfrm>
          <a:off x="858531" y="570578"/>
          <a:ext cx="9256148" cy="66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56" tIns="7056" rIns="7056" bIns="7056" numCol="1" spcCol="1270" anchor="ctr" anchorCtr="0">
          <a:noAutofit/>
        </a:bodyPr>
        <a:lstStyle/>
        <a:p>
          <a:pPr marL="0" lvl="0" indent="0" algn="l" defTabSz="711200">
            <a:lnSpc>
              <a:spcPct val="100000"/>
            </a:lnSpc>
            <a:spcBef>
              <a:spcPct val="0"/>
            </a:spcBef>
            <a:spcAft>
              <a:spcPct val="35000"/>
            </a:spcAft>
            <a:buNone/>
          </a:pPr>
          <a:r>
            <a:rPr lang="fr-FR" sz="1600" kern="1200" noProof="0"/>
            <a:t>La probabilité qu’un ou plusieurs travailleurs subissent un dommage psychique qui peut également s’accompagner d’un dommage physique, suite à l’exposition à des composantes de l’organisation du travail, du contenu du travail, des conditions de travail, des conditions de vie au travail et des relations interpersonnelles au travail, sur lesquelles l’employeur a un impact et qui comportent objectivement un danger.</a:t>
          </a:r>
        </a:p>
      </dsp:txBody>
      <dsp:txXfrm>
        <a:off x="858531" y="570578"/>
        <a:ext cx="9256148" cy="66667"/>
      </dsp:txXfrm>
    </dsp:sp>
    <dsp:sp modelId="{19EBB3C1-AC9A-4DF9-B76C-C6788E329ACC}">
      <dsp:nvSpPr>
        <dsp:cNvPr id="0" name=""/>
        <dsp:cNvSpPr/>
      </dsp:nvSpPr>
      <dsp:spPr>
        <a:xfrm>
          <a:off x="0" y="1473357"/>
          <a:ext cx="10591396" cy="709148"/>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C8641C64-A321-4F7D-9B2C-0C0DA3161508}">
      <dsp:nvSpPr>
        <dsp:cNvPr id="0" name=""/>
        <dsp:cNvSpPr/>
      </dsp:nvSpPr>
      <dsp:spPr>
        <a:xfrm>
          <a:off x="214308" y="1561047"/>
          <a:ext cx="389650" cy="389650"/>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D9EB04F6-C739-4D1A-B8AC-679418F1EB6E}">
      <dsp:nvSpPr>
        <dsp:cNvPr id="0" name=""/>
        <dsp:cNvSpPr/>
      </dsp:nvSpPr>
      <dsp:spPr>
        <a:xfrm>
          <a:off x="818267" y="1564257"/>
          <a:ext cx="9256148" cy="30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56" tIns="7056" rIns="7056" bIns="7056" numCol="1" spcCol="1270" anchor="ctr" anchorCtr="0">
          <a:noAutofit/>
        </a:bodyPr>
        <a:lstStyle/>
        <a:p>
          <a:pPr marL="0" lvl="0" indent="0" algn="l" defTabSz="711200">
            <a:lnSpc>
              <a:spcPct val="100000"/>
            </a:lnSpc>
            <a:spcBef>
              <a:spcPct val="0"/>
            </a:spcBef>
            <a:spcAft>
              <a:spcPct val="35000"/>
            </a:spcAft>
            <a:buNone/>
          </a:pPr>
          <a:endParaRPr lang="fr-FR" sz="1600" kern="1200" noProof="0"/>
        </a:p>
        <a:p>
          <a:pPr marL="0" lvl="0" indent="0" algn="l" defTabSz="711200">
            <a:lnSpc>
              <a:spcPct val="100000"/>
            </a:lnSpc>
            <a:spcBef>
              <a:spcPct val="0"/>
            </a:spcBef>
            <a:spcAft>
              <a:spcPct val="35000"/>
            </a:spcAft>
            <a:buNone/>
          </a:pPr>
          <a:r>
            <a:rPr lang="fr-FR" sz="1600" kern="1200" noProof="0"/>
            <a:t>Le dommage psychique peut par exemple se manifester par des angoisses, de la dépression et même des idées suicidaires.</a:t>
          </a:r>
        </a:p>
      </dsp:txBody>
      <dsp:txXfrm>
        <a:off x="818267" y="1564257"/>
        <a:ext cx="9256148" cy="30004"/>
      </dsp:txXfrm>
    </dsp:sp>
    <dsp:sp modelId="{B17995F5-DC78-4B11-9532-57882A76B60B}">
      <dsp:nvSpPr>
        <dsp:cNvPr id="0" name=""/>
        <dsp:cNvSpPr/>
      </dsp:nvSpPr>
      <dsp:spPr>
        <a:xfrm>
          <a:off x="0" y="2416391"/>
          <a:ext cx="10591396" cy="707917"/>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E170C245-A00E-45C8-9E3B-C530A23E6E3B}">
      <dsp:nvSpPr>
        <dsp:cNvPr id="0" name=""/>
        <dsp:cNvSpPr/>
      </dsp:nvSpPr>
      <dsp:spPr>
        <a:xfrm>
          <a:off x="214308" y="2513036"/>
          <a:ext cx="389650" cy="389650"/>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48406288-3763-4ECE-8390-5548694203AA}">
      <dsp:nvSpPr>
        <dsp:cNvPr id="0" name=""/>
        <dsp:cNvSpPr/>
      </dsp:nvSpPr>
      <dsp:spPr>
        <a:xfrm>
          <a:off x="818267" y="2416391"/>
          <a:ext cx="9256148" cy="66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56" tIns="7056" rIns="7056" bIns="7056" numCol="1" spcCol="1270" anchor="ctr" anchorCtr="0">
          <a:noAutofit/>
        </a:bodyPr>
        <a:lstStyle/>
        <a:p>
          <a:pPr marL="0" lvl="0" indent="0" algn="l" defTabSz="711200">
            <a:lnSpc>
              <a:spcPct val="100000"/>
            </a:lnSpc>
            <a:spcBef>
              <a:spcPct val="0"/>
            </a:spcBef>
            <a:spcAft>
              <a:spcPct val="35000"/>
            </a:spcAft>
            <a:buNone/>
          </a:pPr>
          <a:endParaRPr lang="fr-FR" sz="1600" kern="1200" noProof="0"/>
        </a:p>
        <a:p>
          <a:pPr marL="0" lvl="0" indent="0" algn="l" defTabSz="711200">
            <a:lnSpc>
              <a:spcPct val="100000"/>
            </a:lnSpc>
            <a:spcBef>
              <a:spcPct val="0"/>
            </a:spcBef>
            <a:spcAft>
              <a:spcPct val="35000"/>
            </a:spcAft>
            <a:buNone/>
          </a:pPr>
          <a:endParaRPr lang="fr-FR" sz="1600" kern="1200" noProof="0"/>
        </a:p>
        <a:p>
          <a:pPr marL="0" lvl="0" indent="0" algn="l" defTabSz="711200">
            <a:lnSpc>
              <a:spcPct val="100000"/>
            </a:lnSpc>
            <a:spcBef>
              <a:spcPct val="0"/>
            </a:spcBef>
            <a:spcAft>
              <a:spcPct val="35000"/>
            </a:spcAft>
            <a:buNone/>
          </a:pPr>
          <a:r>
            <a:rPr lang="fr-FR" sz="1600" kern="1200" noProof="0"/>
            <a:t>Au niveau physique, ces risques peuvent mener à des problèmes de sommeil, de l’hypertension, des palpitations, des problèmes gastriques et intestinaux…</a:t>
          </a:r>
        </a:p>
      </dsp:txBody>
      <dsp:txXfrm>
        <a:off x="818267" y="2416391"/>
        <a:ext cx="9256148" cy="66667"/>
      </dsp:txXfrm>
    </dsp:sp>
    <dsp:sp modelId="{50106A6C-4A4F-42C5-9B83-DEBCD51C033D}">
      <dsp:nvSpPr>
        <dsp:cNvPr id="0" name=""/>
        <dsp:cNvSpPr/>
      </dsp:nvSpPr>
      <dsp:spPr>
        <a:xfrm>
          <a:off x="0" y="3286780"/>
          <a:ext cx="10591396" cy="707917"/>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F6DC8AAB-6CE8-41C0-9574-AA999E12A455}">
      <dsp:nvSpPr>
        <dsp:cNvPr id="0" name=""/>
        <dsp:cNvSpPr/>
      </dsp:nvSpPr>
      <dsp:spPr>
        <a:xfrm>
          <a:off x="204021" y="3343049"/>
          <a:ext cx="389650" cy="389650"/>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908BB5F-A18F-4DED-A2B1-22DDDC9BA7F9}">
      <dsp:nvSpPr>
        <dsp:cNvPr id="0" name=""/>
        <dsp:cNvSpPr/>
      </dsp:nvSpPr>
      <dsp:spPr>
        <a:xfrm>
          <a:off x="818267" y="3286780"/>
          <a:ext cx="9256148" cy="66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56" tIns="7056" rIns="7056" bIns="7056" numCol="1" spcCol="1270" anchor="ctr" anchorCtr="0">
          <a:noAutofit/>
        </a:bodyPr>
        <a:lstStyle/>
        <a:p>
          <a:pPr marL="0" lvl="0" indent="0" algn="l" defTabSz="711200">
            <a:lnSpc>
              <a:spcPct val="100000"/>
            </a:lnSpc>
            <a:spcBef>
              <a:spcPct val="0"/>
            </a:spcBef>
            <a:spcAft>
              <a:spcPct val="35000"/>
            </a:spcAft>
            <a:buNone/>
          </a:pPr>
          <a:endParaRPr lang="fr-FR" sz="1600" kern="1200" noProof="0"/>
        </a:p>
        <a:p>
          <a:pPr marL="0" lvl="0" indent="0" algn="l" defTabSz="711200">
            <a:lnSpc>
              <a:spcPct val="100000"/>
            </a:lnSpc>
            <a:spcBef>
              <a:spcPct val="0"/>
            </a:spcBef>
            <a:spcAft>
              <a:spcPct val="35000"/>
            </a:spcAft>
            <a:buNone/>
          </a:pPr>
          <a:endParaRPr lang="fr-FR" sz="1600" kern="1200" noProof="0"/>
        </a:p>
        <a:p>
          <a:pPr marL="0" lvl="0" indent="0" algn="l" defTabSz="711200">
            <a:lnSpc>
              <a:spcPct val="100000"/>
            </a:lnSpc>
            <a:spcBef>
              <a:spcPct val="0"/>
            </a:spcBef>
            <a:spcAft>
              <a:spcPct val="35000"/>
            </a:spcAft>
            <a:buNone/>
          </a:pPr>
          <a:r>
            <a:rPr lang="fr-FR" sz="1600" kern="1200" noProof="0"/>
            <a:t>Ces risques peuvent également avoir des conséquences négatives pour toute l’entreprise, par exemple, à travers un climat délétère de travail, des conflits, des coûts supplémentaires découlant d’accidents de travail, de l’absentéisme, de la diminution de la qualité du travail ou de la productivité….</a:t>
          </a:r>
        </a:p>
      </dsp:txBody>
      <dsp:txXfrm>
        <a:off x="818267" y="3286780"/>
        <a:ext cx="9256148" cy="66667"/>
      </dsp:txXfrm>
    </dsp:sp>
    <dsp:sp modelId="{E14539DF-1B6B-43F5-A99A-4A06C77935A1}">
      <dsp:nvSpPr>
        <dsp:cNvPr id="0" name=""/>
        <dsp:cNvSpPr/>
      </dsp:nvSpPr>
      <dsp:spPr>
        <a:xfrm>
          <a:off x="0" y="4157169"/>
          <a:ext cx="10591396" cy="707917"/>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4603E025-BB7B-44C7-8524-1CA57F0CB969}">
      <dsp:nvSpPr>
        <dsp:cNvPr id="0" name=""/>
        <dsp:cNvSpPr/>
      </dsp:nvSpPr>
      <dsp:spPr>
        <a:xfrm>
          <a:off x="214308" y="4316302"/>
          <a:ext cx="389650" cy="389650"/>
        </a:xfrm>
        <a:prstGeom prst="rect">
          <a:avLst/>
        </a:prstGeom>
        <a:blipFill>
          <a:blip xmlns:r="http://schemas.openxmlformats.org/officeDocument/2006/relationships"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1C3D001C-362D-49E8-8DF2-CB140FE72834}">
      <dsp:nvSpPr>
        <dsp:cNvPr id="0" name=""/>
        <dsp:cNvSpPr/>
      </dsp:nvSpPr>
      <dsp:spPr>
        <a:xfrm>
          <a:off x="818267" y="4157169"/>
          <a:ext cx="9256148" cy="666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56" tIns="7056" rIns="7056" bIns="7056" numCol="1" spcCol="1270" anchor="ctr" anchorCtr="0">
          <a:noAutofit/>
        </a:bodyPr>
        <a:lstStyle/>
        <a:p>
          <a:pPr marL="0" lvl="0" indent="0" algn="l" defTabSz="711200">
            <a:lnSpc>
              <a:spcPct val="100000"/>
            </a:lnSpc>
            <a:spcBef>
              <a:spcPct val="0"/>
            </a:spcBef>
            <a:spcAft>
              <a:spcPct val="35000"/>
            </a:spcAft>
            <a:buNone/>
          </a:pPr>
          <a:endParaRPr lang="fr-FR" sz="1600" kern="1200" noProof="0"/>
        </a:p>
        <a:p>
          <a:pPr marL="0" lvl="0" indent="0" algn="l" defTabSz="711200">
            <a:lnSpc>
              <a:spcPct val="100000"/>
            </a:lnSpc>
            <a:spcBef>
              <a:spcPct val="0"/>
            </a:spcBef>
            <a:spcAft>
              <a:spcPct val="35000"/>
            </a:spcAft>
            <a:buNone/>
          </a:pPr>
          <a:endParaRPr lang="fr-FR" sz="1600" kern="1200" noProof="0"/>
        </a:p>
        <a:p>
          <a:pPr marL="0" lvl="0" indent="0" algn="l" defTabSz="711200">
            <a:lnSpc>
              <a:spcPct val="100000"/>
            </a:lnSpc>
            <a:spcBef>
              <a:spcPct val="0"/>
            </a:spcBef>
            <a:spcAft>
              <a:spcPct val="35000"/>
            </a:spcAft>
            <a:buNone/>
          </a:pPr>
          <a:r>
            <a:rPr lang="fr-FR" sz="1600" kern="1200" noProof="0"/>
            <a:t>Les </a:t>
          </a:r>
          <a:r>
            <a:rPr lang="fr-FR" sz="1600" b="0" kern="1200" noProof="0"/>
            <a:t>manifestations les plus connues des risques psychosociaux au travail sont le stress, le burn-out, les conflits liés au travail et </a:t>
          </a:r>
          <a:r>
            <a:rPr lang="fr-FR" sz="1600" b="0" kern="1200" noProof="0">
              <a:solidFill>
                <a:srgbClr val="1E699D"/>
              </a:solidFill>
            </a:rPr>
            <a:t>les comportements transgressifs</a:t>
          </a:r>
          <a:r>
            <a:rPr lang="fr-FR" sz="1600" b="0" kern="1200" noProof="0">
              <a:solidFill>
                <a:schemeClr val="accent2">
                  <a:lumMod val="76000"/>
                </a:schemeClr>
              </a:solidFill>
            </a:rPr>
            <a:t>.</a:t>
          </a:r>
        </a:p>
      </dsp:txBody>
      <dsp:txXfrm>
        <a:off x="818267" y="4157169"/>
        <a:ext cx="9256148" cy="666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6044CA-45A7-4277-B6E6-BBE40C079998}">
      <dsp:nvSpPr>
        <dsp:cNvPr id="0" name=""/>
        <dsp:cNvSpPr/>
      </dsp:nvSpPr>
      <dsp:spPr>
        <a:xfrm>
          <a:off x="0" y="292483"/>
          <a:ext cx="11017839" cy="630000"/>
        </a:xfrm>
        <a:prstGeom prst="rect">
          <a:avLst/>
        </a:prstGeom>
        <a:solidFill>
          <a:schemeClr val="lt1">
            <a:alpha val="90000"/>
            <a:hueOff val="0"/>
            <a:satOff val="0"/>
            <a:lumOff val="0"/>
            <a:alphaOff val="0"/>
          </a:schemeClr>
        </a:solidFill>
        <a:ln w="12700" cap="flat" cmpd="sng" algn="ctr">
          <a:solidFill>
            <a:schemeClr val="accent1">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5107" tIns="333248" rIns="855107"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noProof="0">
              <a:latin typeface="Calibri Light"/>
            </a:rPr>
            <a:t>Structure de l'organisation, collaboration avec d'autres services, procédures, politique générale, communication, etc.</a:t>
          </a:r>
        </a:p>
      </dsp:txBody>
      <dsp:txXfrm>
        <a:off x="0" y="292483"/>
        <a:ext cx="11017839" cy="630000"/>
      </dsp:txXfrm>
    </dsp:sp>
    <dsp:sp modelId="{1B11FD26-CB5B-4AD6-96A4-FE27848BC3E7}">
      <dsp:nvSpPr>
        <dsp:cNvPr id="0" name=""/>
        <dsp:cNvSpPr/>
      </dsp:nvSpPr>
      <dsp:spPr>
        <a:xfrm>
          <a:off x="550892" y="56323"/>
          <a:ext cx="7712488" cy="472320"/>
        </a:xfrm>
        <a:prstGeom prst="roundRect">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14" tIns="0" rIns="291514" bIns="0" numCol="1" spcCol="1270" anchor="ctr" anchorCtr="0">
          <a:noAutofit/>
        </a:bodyPr>
        <a:lstStyle/>
        <a:p>
          <a:pPr marL="0" lvl="0" indent="0" algn="l" defTabSz="711200" rtl="0">
            <a:lnSpc>
              <a:spcPct val="90000"/>
            </a:lnSpc>
            <a:spcBef>
              <a:spcPct val="0"/>
            </a:spcBef>
            <a:spcAft>
              <a:spcPct val="35000"/>
            </a:spcAft>
            <a:buNone/>
          </a:pPr>
          <a:r>
            <a:rPr lang="fr-FR" sz="1600" b="1" kern="1200" noProof="0">
              <a:latin typeface="Calibri Light"/>
            </a:rPr>
            <a:t>Organisation du travail</a:t>
          </a:r>
          <a:endParaRPr lang="fr-FR" sz="1600" b="1" kern="1200" noProof="0"/>
        </a:p>
      </dsp:txBody>
      <dsp:txXfrm>
        <a:off x="573949" y="79380"/>
        <a:ext cx="7666374" cy="426206"/>
      </dsp:txXfrm>
    </dsp:sp>
    <dsp:sp modelId="{EC7AB559-6526-4572-8FD6-6516551CD226}">
      <dsp:nvSpPr>
        <dsp:cNvPr id="0" name=""/>
        <dsp:cNvSpPr/>
      </dsp:nvSpPr>
      <dsp:spPr>
        <a:xfrm>
          <a:off x="0" y="1245043"/>
          <a:ext cx="11017839" cy="630000"/>
        </a:xfrm>
        <a:prstGeom prst="rect">
          <a:avLst/>
        </a:prstGeom>
        <a:solidFill>
          <a:schemeClr val="lt1">
            <a:alpha val="90000"/>
            <a:hueOff val="0"/>
            <a:satOff val="0"/>
            <a:lumOff val="0"/>
            <a:alphaOff val="0"/>
          </a:schemeClr>
        </a:solidFill>
        <a:ln w="12700" cap="flat" cmpd="sng" algn="ctr">
          <a:solidFill>
            <a:schemeClr val="accent1">
              <a:shade val="50000"/>
              <a:hueOff val="188223"/>
              <a:satOff val="15325"/>
              <a:lumOff val="162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5107" tIns="333248" rIns="855107"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noProof="0">
              <a:latin typeface="Calibri Light"/>
            </a:rPr>
            <a:t>Nature du travail, clarté des tâches, complexité, variation, charge (émotionnelle, psychique, physique), etc.</a:t>
          </a:r>
        </a:p>
      </dsp:txBody>
      <dsp:txXfrm>
        <a:off x="0" y="1245043"/>
        <a:ext cx="11017839" cy="630000"/>
      </dsp:txXfrm>
    </dsp:sp>
    <dsp:sp modelId="{80DDAFA9-0622-4A94-B768-BA78A26789D4}">
      <dsp:nvSpPr>
        <dsp:cNvPr id="0" name=""/>
        <dsp:cNvSpPr/>
      </dsp:nvSpPr>
      <dsp:spPr>
        <a:xfrm>
          <a:off x="550892" y="1008883"/>
          <a:ext cx="7712488" cy="472320"/>
        </a:xfrm>
        <a:prstGeom prst="roundRect">
          <a:avLst/>
        </a:prstGeom>
        <a:solidFill>
          <a:schemeClr val="accent1">
            <a:shade val="50000"/>
            <a:hueOff val="188223"/>
            <a:satOff val="15325"/>
            <a:lumOff val="16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14" tIns="0" rIns="291514" bIns="0" numCol="1" spcCol="1270" anchor="ctr" anchorCtr="0">
          <a:noAutofit/>
        </a:bodyPr>
        <a:lstStyle/>
        <a:p>
          <a:pPr marL="0" lvl="0" indent="0" algn="l" defTabSz="711200" rtl="0">
            <a:lnSpc>
              <a:spcPct val="90000"/>
            </a:lnSpc>
            <a:spcBef>
              <a:spcPct val="0"/>
            </a:spcBef>
            <a:spcAft>
              <a:spcPct val="35000"/>
            </a:spcAft>
            <a:buNone/>
          </a:pPr>
          <a:r>
            <a:rPr lang="fr-FR" sz="1600" b="1" kern="1200" noProof="0">
              <a:latin typeface="Calibri Light"/>
            </a:rPr>
            <a:t>Contenu du travail</a:t>
          </a:r>
        </a:p>
      </dsp:txBody>
      <dsp:txXfrm>
        <a:off x="573949" y="1031940"/>
        <a:ext cx="7666374" cy="426206"/>
      </dsp:txXfrm>
    </dsp:sp>
    <dsp:sp modelId="{E2065C49-5771-4976-9AE2-9CAF3811E662}">
      <dsp:nvSpPr>
        <dsp:cNvPr id="0" name=""/>
        <dsp:cNvSpPr/>
      </dsp:nvSpPr>
      <dsp:spPr>
        <a:xfrm>
          <a:off x="0" y="2197603"/>
          <a:ext cx="11017839" cy="831600"/>
        </a:xfrm>
        <a:prstGeom prst="rect">
          <a:avLst/>
        </a:prstGeom>
        <a:solidFill>
          <a:schemeClr val="lt1">
            <a:alpha val="90000"/>
            <a:hueOff val="0"/>
            <a:satOff val="0"/>
            <a:lumOff val="0"/>
            <a:alphaOff val="0"/>
          </a:schemeClr>
        </a:solidFill>
        <a:ln w="12700" cap="flat" cmpd="sng" algn="ctr">
          <a:solidFill>
            <a:schemeClr val="accent1">
              <a:shade val="50000"/>
              <a:hueOff val="376446"/>
              <a:satOff val="30650"/>
              <a:lumOff val="324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5107" tIns="333248" rIns="855107"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noProof="0">
              <a:latin typeface="Calibri Light"/>
            </a:rPr>
            <a:t>Aménagement des postes de travail (éclairage, ventilation, température…), Équipements de travail (informatique…), facteurs environnementaux (impact des embouteillages…), postures de travail, </a:t>
          </a:r>
          <a:r>
            <a:rPr lang="fr-FR" sz="1400" kern="1200" noProof="0" err="1">
              <a:latin typeface="Calibri Light"/>
            </a:rPr>
            <a:t>ect</a:t>
          </a:r>
          <a:r>
            <a:rPr lang="fr-FR" sz="1400" kern="1200" noProof="0">
              <a:latin typeface="Calibri Light"/>
            </a:rPr>
            <a:t>.</a:t>
          </a:r>
        </a:p>
      </dsp:txBody>
      <dsp:txXfrm>
        <a:off x="0" y="2197603"/>
        <a:ext cx="11017839" cy="831600"/>
      </dsp:txXfrm>
    </dsp:sp>
    <dsp:sp modelId="{36A954E6-9CE9-4B3D-8F5A-62FFB4FC0AD7}">
      <dsp:nvSpPr>
        <dsp:cNvPr id="0" name=""/>
        <dsp:cNvSpPr/>
      </dsp:nvSpPr>
      <dsp:spPr>
        <a:xfrm>
          <a:off x="550892" y="1961443"/>
          <a:ext cx="7712488" cy="472320"/>
        </a:xfrm>
        <a:prstGeom prst="roundRect">
          <a:avLst/>
        </a:prstGeom>
        <a:solidFill>
          <a:schemeClr val="accent1">
            <a:shade val="50000"/>
            <a:hueOff val="376446"/>
            <a:satOff val="30650"/>
            <a:lumOff val="324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14" tIns="0" rIns="291514" bIns="0" numCol="1" spcCol="1270" anchor="ctr" anchorCtr="0">
          <a:noAutofit/>
        </a:bodyPr>
        <a:lstStyle/>
        <a:p>
          <a:pPr marL="0" lvl="0" indent="0" algn="l" defTabSz="711200" rtl="0">
            <a:lnSpc>
              <a:spcPct val="90000"/>
            </a:lnSpc>
            <a:spcBef>
              <a:spcPct val="0"/>
            </a:spcBef>
            <a:spcAft>
              <a:spcPct val="35000"/>
            </a:spcAft>
            <a:buNone/>
          </a:pPr>
          <a:r>
            <a:rPr lang="fr-FR" sz="1600" b="1" kern="1200" noProof="0">
              <a:latin typeface="Calibri Light"/>
            </a:rPr>
            <a:t>Environnement de travail</a:t>
          </a:r>
        </a:p>
      </dsp:txBody>
      <dsp:txXfrm>
        <a:off x="573949" y="1984500"/>
        <a:ext cx="7666374" cy="426206"/>
      </dsp:txXfrm>
    </dsp:sp>
    <dsp:sp modelId="{7B9ECDD3-6872-47B1-87AE-CF748860C8C9}">
      <dsp:nvSpPr>
        <dsp:cNvPr id="0" name=""/>
        <dsp:cNvSpPr/>
      </dsp:nvSpPr>
      <dsp:spPr>
        <a:xfrm>
          <a:off x="0" y="3351763"/>
          <a:ext cx="11017839" cy="630000"/>
        </a:xfrm>
        <a:prstGeom prst="rect">
          <a:avLst/>
        </a:prstGeom>
        <a:solidFill>
          <a:schemeClr val="lt1">
            <a:alpha val="90000"/>
            <a:hueOff val="0"/>
            <a:satOff val="0"/>
            <a:lumOff val="0"/>
            <a:alphaOff val="0"/>
          </a:schemeClr>
        </a:solidFill>
        <a:ln w="12700" cap="flat" cmpd="sng" algn="ctr">
          <a:solidFill>
            <a:schemeClr val="accent1">
              <a:shade val="50000"/>
              <a:hueOff val="376446"/>
              <a:satOff val="30650"/>
              <a:lumOff val="324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5107" tIns="333248" rIns="855107"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noProof="0">
              <a:latin typeface="Calibri Light"/>
            </a:rPr>
            <a:t> Horaires et durée du travail, possibilités de formation, rémunération, possibilités d'évolution, procédure d'évaluation, etc.</a:t>
          </a:r>
        </a:p>
      </dsp:txBody>
      <dsp:txXfrm>
        <a:off x="0" y="3351763"/>
        <a:ext cx="11017839" cy="630000"/>
      </dsp:txXfrm>
    </dsp:sp>
    <dsp:sp modelId="{13DDD297-F5FD-4640-B5B5-0E72586338F3}">
      <dsp:nvSpPr>
        <dsp:cNvPr id="0" name=""/>
        <dsp:cNvSpPr/>
      </dsp:nvSpPr>
      <dsp:spPr>
        <a:xfrm>
          <a:off x="550892" y="3115603"/>
          <a:ext cx="7712488" cy="472320"/>
        </a:xfrm>
        <a:prstGeom prst="roundRect">
          <a:avLst/>
        </a:prstGeom>
        <a:solidFill>
          <a:schemeClr val="accent1">
            <a:shade val="50000"/>
            <a:hueOff val="376446"/>
            <a:satOff val="30650"/>
            <a:lumOff val="324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14" tIns="0" rIns="291514" bIns="0" numCol="1" spcCol="1270" anchor="ctr" anchorCtr="0">
          <a:noAutofit/>
        </a:bodyPr>
        <a:lstStyle/>
        <a:p>
          <a:pPr marL="0" lvl="0" indent="0" algn="l" defTabSz="711200" rtl="0">
            <a:lnSpc>
              <a:spcPct val="90000"/>
            </a:lnSpc>
            <a:spcBef>
              <a:spcPct val="0"/>
            </a:spcBef>
            <a:spcAft>
              <a:spcPct val="35000"/>
            </a:spcAft>
            <a:buNone/>
          </a:pPr>
          <a:r>
            <a:rPr lang="fr-FR" sz="1600" b="1" kern="1200" noProof="0">
              <a:latin typeface="Calibri Light"/>
            </a:rPr>
            <a:t>Conditions de travail</a:t>
          </a:r>
        </a:p>
      </dsp:txBody>
      <dsp:txXfrm>
        <a:off x="573949" y="3138660"/>
        <a:ext cx="7666374" cy="426206"/>
      </dsp:txXfrm>
    </dsp:sp>
    <dsp:sp modelId="{E11534FE-4979-4BB1-AE66-C5FD2AB9C91E}">
      <dsp:nvSpPr>
        <dsp:cNvPr id="0" name=""/>
        <dsp:cNvSpPr/>
      </dsp:nvSpPr>
      <dsp:spPr>
        <a:xfrm>
          <a:off x="0" y="4304323"/>
          <a:ext cx="11017839" cy="831600"/>
        </a:xfrm>
        <a:prstGeom prst="rect">
          <a:avLst/>
        </a:prstGeom>
        <a:solidFill>
          <a:schemeClr val="lt1">
            <a:alpha val="90000"/>
            <a:hueOff val="0"/>
            <a:satOff val="0"/>
            <a:lumOff val="0"/>
            <a:alphaOff val="0"/>
          </a:schemeClr>
        </a:solidFill>
        <a:ln w="12700" cap="flat" cmpd="sng" algn="ctr">
          <a:solidFill>
            <a:schemeClr val="accent1">
              <a:shade val="50000"/>
              <a:hueOff val="188223"/>
              <a:satOff val="15325"/>
              <a:lumOff val="162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5107" tIns="333248" rIns="855107" bIns="99568" numCol="1" spcCol="1270" anchor="t" anchorCtr="0">
          <a:noAutofit/>
        </a:bodyPr>
        <a:lstStyle/>
        <a:p>
          <a:pPr marL="114300" lvl="1" indent="-114300" algn="l" defTabSz="622300" rtl="0">
            <a:lnSpc>
              <a:spcPct val="90000"/>
            </a:lnSpc>
            <a:spcBef>
              <a:spcPct val="0"/>
            </a:spcBef>
            <a:spcAft>
              <a:spcPct val="15000"/>
            </a:spcAft>
            <a:buChar char="•"/>
          </a:pPr>
          <a:r>
            <a:rPr lang="fr-FR" sz="1400" kern="1200" noProof="0">
              <a:latin typeface="Calibri Light"/>
            </a:rPr>
            <a:t>Relations entre collègues et supérieurs hiérarchiques, relations avec des tiers </a:t>
          </a:r>
          <a:r>
            <a:rPr lang="fr-FR" sz="1400" kern="1200" noProof="0"/>
            <a:t>(</a:t>
          </a:r>
          <a:r>
            <a:rPr lang="fr-FR" sz="1400" kern="1200" noProof="0">
              <a:latin typeface="Calibri Light"/>
            </a:rPr>
            <a:t>par exemple : personnes, famille</a:t>
          </a:r>
          <a:r>
            <a:rPr lang="fr-FR" sz="1400" kern="1200" noProof="0"/>
            <a:t>, </a:t>
          </a:r>
          <a:r>
            <a:rPr lang="fr-FR" sz="1400" kern="1200" noProof="0">
              <a:latin typeface="Calibri Light"/>
            </a:rPr>
            <a:t>fournisseurs</a:t>
          </a:r>
          <a:r>
            <a:rPr lang="fr-FR" sz="1400" kern="1200" noProof="0"/>
            <a:t>, </a:t>
          </a:r>
          <a:r>
            <a:rPr lang="fr-FR" sz="1400" kern="1200" noProof="0">
              <a:latin typeface="Calibri Light"/>
            </a:rPr>
            <a:t>etc.), relations entre groupes, etc.</a:t>
          </a:r>
          <a:endParaRPr lang="fr-FR" sz="1400" kern="1200" noProof="0"/>
        </a:p>
      </dsp:txBody>
      <dsp:txXfrm>
        <a:off x="0" y="4304323"/>
        <a:ext cx="11017839" cy="831600"/>
      </dsp:txXfrm>
    </dsp:sp>
    <dsp:sp modelId="{CF3DBD6F-7C33-428E-9D8E-028A25567C58}">
      <dsp:nvSpPr>
        <dsp:cNvPr id="0" name=""/>
        <dsp:cNvSpPr/>
      </dsp:nvSpPr>
      <dsp:spPr>
        <a:xfrm>
          <a:off x="550892" y="4068163"/>
          <a:ext cx="7712488" cy="472320"/>
        </a:xfrm>
        <a:prstGeom prst="roundRect">
          <a:avLst/>
        </a:prstGeom>
        <a:solidFill>
          <a:schemeClr val="accent1">
            <a:shade val="50000"/>
            <a:hueOff val="188223"/>
            <a:satOff val="15325"/>
            <a:lumOff val="162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1514" tIns="0" rIns="291514" bIns="0" numCol="1" spcCol="1270" anchor="ctr" anchorCtr="0">
          <a:noAutofit/>
        </a:bodyPr>
        <a:lstStyle/>
        <a:p>
          <a:pPr marL="0" lvl="0" indent="0" algn="l" defTabSz="711200" rtl="0">
            <a:lnSpc>
              <a:spcPct val="90000"/>
            </a:lnSpc>
            <a:spcBef>
              <a:spcPct val="0"/>
            </a:spcBef>
            <a:spcAft>
              <a:spcPct val="35000"/>
            </a:spcAft>
            <a:buNone/>
          </a:pPr>
          <a:r>
            <a:rPr lang="fr-FR" sz="1600" b="1" kern="1200" noProof="0">
              <a:latin typeface="Calibri Light"/>
            </a:rPr>
            <a:t>Relations de travail</a:t>
          </a:r>
        </a:p>
      </dsp:txBody>
      <dsp:txXfrm>
        <a:off x="573949" y="4091220"/>
        <a:ext cx="7666374"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D568D-FF1E-4C06-BF82-144D12BC9053}">
      <dsp:nvSpPr>
        <dsp:cNvPr id="0" name=""/>
        <dsp:cNvSpPr/>
      </dsp:nvSpPr>
      <dsp:spPr>
        <a:xfrm>
          <a:off x="4526" y="121903"/>
          <a:ext cx="2154189" cy="148423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A6A8CC-8A60-4B9E-A47A-FF608870D9C5}">
      <dsp:nvSpPr>
        <dsp:cNvPr id="0" name=""/>
        <dsp:cNvSpPr/>
      </dsp:nvSpPr>
      <dsp:spPr>
        <a:xfrm>
          <a:off x="4526" y="1606140"/>
          <a:ext cx="2154189" cy="7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fr-FR" sz="1800" b="1" kern="1200" noProof="0"/>
            <a:t>Stress :</a:t>
          </a:r>
        </a:p>
        <a:p>
          <a:pPr marL="0" lvl="0" indent="0" algn="ctr" defTabSz="800100">
            <a:lnSpc>
              <a:spcPct val="90000"/>
            </a:lnSpc>
            <a:spcBef>
              <a:spcPct val="0"/>
            </a:spcBef>
            <a:spcAft>
              <a:spcPct val="35000"/>
            </a:spcAft>
            <a:buNone/>
          </a:pPr>
          <a:r>
            <a:rPr lang="fr-FR" sz="1600" kern="1200" noProof="0"/>
            <a:t>Stress chronique / aigu</a:t>
          </a:r>
        </a:p>
      </dsp:txBody>
      <dsp:txXfrm>
        <a:off x="4526" y="1606140"/>
        <a:ext cx="2154189" cy="799204"/>
      </dsp:txXfrm>
    </dsp:sp>
    <dsp:sp modelId="{56E48C80-22D6-4978-A604-E31DA0963680}">
      <dsp:nvSpPr>
        <dsp:cNvPr id="0" name=""/>
        <dsp:cNvSpPr/>
      </dsp:nvSpPr>
      <dsp:spPr>
        <a:xfrm>
          <a:off x="2374225" y="121903"/>
          <a:ext cx="2154189" cy="148423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25D4BE0-E485-4AC3-B998-604ABF789B4F}">
      <dsp:nvSpPr>
        <dsp:cNvPr id="0" name=""/>
        <dsp:cNvSpPr/>
      </dsp:nvSpPr>
      <dsp:spPr>
        <a:xfrm>
          <a:off x="2374225" y="1606140"/>
          <a:ext cx="2154189" cy="7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fr-FR" sz="1800" b="1" kern="1200" noProof="0"/>
            <a:t>Burn out</a:t>
          </a:r>
        </a:p>
      </dsp:txBody>
      <dsp:txXfrm>
        <a:off x="2374225" y="1606140"/>
        <a:ext cx="2154189" cy="799204"/>
      </dsp:txXfrm>
    </dsp:sp>
    <dsp:sp modelId="{CE0661E3-8A97-4CE8-80D2-DE3FF1FE4F6E}">
      <dsp:nvSpPr>
        <dsp:cNvPr id="0" name=""/>
        <dsp:cNvSpPr/>
      </dsp:nvSpPr>
      <dsp:spPr>
        <a:xfrm>
          <a:off x="4743924" y="121903"/>
          <a:ext cx="2154189" cy="148423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67E8B9-A186-4A74-BC0A-B4005BCABAD6}">
      <dsp:nvSpPr>
        <dsp:cNvPr id="0" name=""/>
        <dsp:cNvSpPr/>
      </dsp:nvSpPr>
      <dsp:spPr>
        <a:xfrm>
          <a:off x="4743924" y="1606140"/>
          <a:ext cx="2154189" cy="7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fr-FR" sz="1800" b="1" kern="1200" noProof="0"/>
            <a:t>Bore out</a:t>
          </a:r>
        </a:p>
      </dsp:txBody>
      <dsp:txXfrm>
        <a:off x="4743924" y="1606140"/>
        <a:ext cx="2154189" cy="799204"/>
      </dsp:txXfrm>
    </dsp:sp>
    <dsp:sp modelId="{5FA2A0FA-CC40-4357-8E3A-8DED0D2550AD}">
      <dsp:nvSpPr>
        <dsp:cNvPr id="0" name=""/>
        <dsp:cNvSpPr/>
      </dsp:nvSpPr>
      <dsp:spPr>
        <a:xfrm>
          <a:off x="7113622" y="121903"/>
          <a:ext cx="2154189" cy="148423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B2376C-1558-4EB7-AAA3-EFDF7C99251D}">
      <dsp:nvSpPr>
        <dsp:cNvPr id="0" name=""/>
        <dsp:cNvSpPr/>
      </dsp:nvSpPr>
      <dsp:spPr>
        <a:xfrm>
          <a:off x="7113622" y="1606140"/>
          <a:ext cx="2154189" cy="7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fr-FR" sz="1800" b="1" kern="1200" noProof="0"/>
            <a:t>Brown out</a:t>
          </a:r>
        </a:p>
      </dsp:txBody>
      <dsp:txXfrm>
        <a:off x="7113622" y="1606140"/>
        <a:ext cx="2154189" cy="799204"/>
      </dsp:txXfrm>
    </dsp:sp>
    <dsp:sp modelId="{62DB2FC8-B7CA-4426-9855-4342EA3E0E07}">
      <dsp:nvSpPr>
        <dsp:cNvPr id="0" name=""/>
        <dsp:cNvSpPr/>
      </dsp:nvSpPr>
      <dsp:spPr>
        <a:xfrm>
          <a:off x="48495" y="2645268"/>
          <a:ext cx="2154189" cy="148423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032296D-105F-4566-9C99-109C4841E471}">
      <dsp:nvSpPr>
        <dsp:cNvPr id="0" name=""/>
        <dsp:cNvSpPr/>
      </dsp:nvSpPr>
      <dsp:spPr>
        <a:xfrm>
          <a:off x="5087166" y="4221579"/>
          <a:ext cx="2154189" cy="7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fr-FR" sz="1800" b="1" kern="1200" noProof="0"/>
            <a:t>Harcèlement :</a:t>
          </a:r>
        </a:p>
        <a:p>
          <a:pPr marL="0" lvl="0" indent="0" algn="ctr" defTabSz="800100">
            <a:lnSpc>
              <a:spcPct val="90000"/>
            </a:lnSpc>
            <a:spcBef>
              <a:spcPct val="0"/>
            </a:spcBef>
            <a:spcAft>
              <a:spcPct val="35000"/>
            </a:spcAft>
            <a:buNone/>
          </a:pPr>
          <a:r>
            <a:rPr lang="fr-FR" sz="1600" kern="1200" noProof="0"/>
            <a:t>Harcèlement moral</a:t>
          </a:r>
        </a:p>
        <a:p>
          <a:pPr marL="0" lvl="0" indent="0" algn="ctr" defTabSz="800100">
            <a:lnSpc>
              <a:spcPct val="90000"/>
            </a:lnSpc>
            <a:spcBef>
              <a:spcPct val="0"/>
            </a:spcBef>
            <a:spcAft>
              <a:spcPct val="35000"/>
            </a:spcAft>
            <a:buNone/>
          </a:pPr>
          <a:r>
            <a:rPr lang="fr-FR" sz="1600" kern="1200" noProof="0"/>
            <a:t>Harcèlement sexuel </a:t>
          </a:r>
        </a:p>
      </dsp:txBody>
      <dsp:txXfrm>
        <a:off x="5087166" y="4221579"/>
        <a:ext cx="2154189" cy="799204"/>
      </dsp:txXfrm>
    </dsp:sp>
    <dsp:sp modelId="{8CD2E0E0-C4E1-4564-AA06-F0A334989A90}">
      <dsp:nvSpPr>
        <dsp:cNvPr id="0" name=""/>
        <dsp:cNvSpPr/>
      </dsp:nvSpPr>
      <dsp:spPr>
        <a:xfrm>
          <a:off x="2596303" y="2650136"/>
          <a:ext cx="2154189" cy="148423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A53C78-D345-44FC-BD19-7EF8A85EB015}">
      <dsp:nvSpPr>
        <dsp:cNvPr id="0" name=""/>
        <dsp:cNvSpPr/>
      </dsp:nvSpPr>
      <dsp:spPr>
        <a:xfrm>
          <a:off x="16338" y="4206362"/>
          <a:ext cx="2154189" cy="7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fr-FR" sz="1800" b="1" kern="1200" noProof="0"/>
            <a:t>Violences</a:t>
          </a:r>
        </a:p>
      </dsp:txBody>
      <dsp:txXfrm>
        <a:off x="16338" y="4206362"/>
        <a:ext cx="2154189" cy="799204"/>
      </dsp:txXfrm>
    </dsp:sp>
    <dsp:sp modelId="{72DBA162-102B-433C-AC3A-41F8F3B03068}">
      <dsp:nvSpPr>
        <dsp:cNvPr id="0" name=""/>
        <dsp:cNvSpPr/>
      </dsp:nvSpPr>
      <dsp:spPr>
        <a:xfrm>
          <a:off x="5050402" y="2665884"/>
          <a:ext cx="2154189" cy="1484236"/>
        </a:xfrm>
        <a:prstGeom prst="round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36707E-9BBA-4840-B28C-AB188C8B8B1E}">
      <dsp:nvSpPr>
        <dsp:cNvPr id="0" name=""/>
        <dsp:cNvSpPr/>
      </dsp:nvSpPr>
      <dsp:spPr>
        <a:xfrm>
          <a:off x="2624871" y="4197084"/>
          <a:ext cx="2154189" cy="799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0" numCol="1" spcCol="1270" anchor="t" anchorCtr="0">
          <a:noAutofit/>
        </a:bodyPr>
        <a:lstStyle/>
        <a:p>
          <a:pPr marL="0" lvl="0" indent="0" algn="ctr" defTabSz="800100">
            <a:lnSpc>
              <a:spcPct val="90000"/>
            </a:lnSpc>
            <a:spcBef>
              <a:spcPct val="0"/>
            </a:spcBef>
            <a:spcAft>
              <a:spcPct val="35000"/>
            </a:spcAft>
            <a:buNone/>
          </a:pPr>
          <a:r>
            <a:rPr lang="fr-FR" sz="1800" b="1" kern="1200" noProof="0"/>
            <a:t>Conflit</a:t>
          </a:r>
        </a:p>
      </dsp:txBody>
      <dsp:txXfrm>
        <a:off x="2624871" y="4197084"/>
        <a:ext cx="2154189" cy="7992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3C1FA-F395-4F28-A991-C3ACB335A382}">
      <dsp:nvSpPr>
        <dsp:cNvPr id="0" name=""/>
        <dsp:cNvSpPr/>
      </dsp:nvSpPr>
      <dsp:spPr>
        <a:xfrm>
          <a:off x="0" y="2623"/>
          <a:ext cx="10591396" cy="1189721"/>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47E54B10-79B6-43E6-B16E-93FDBBA6A7CE}">
      <dsp:nvSpPr>
        <dsp:cNvPr id="0" name=""/>
        <dsp:cNvSpPr/>
      </dsp:nvSpPr>
      <dsp:spPr>
        <a:xfrm>
          <a:off x="359890" y="270310"/>
          <a:ext cx="654986" cy="65434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358523A2-1FCB-4F80-883D-DD3B68348281}">
      <dsp:nvSpPr>
        <dsp:cNvPr id="0" name=""/>
        <dsp:cNvSpPr/>
      </dsp:nvSpPr>
      <dsp:spPr>
        <a:xfrm>
          <a:off x="1374767" y="2623"/>
          <a:ext cx="9195456" cy="12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847" tIns="129847" rIns="129847" bIns="129847" numCol="1" spcCol="1270" anchor="ctr" anchorCtr="0">
          <a:noAutofit/>
        </a:bodyPr>
        <a:lstStyle/>
        <a:p>
          <a:pPr marL="0" lvl="0" indent="0" algn="l" defTabSz="711200">
            <a:lnSpc>
              <a:spcPct val="100000"/>
            </a:lnSpc>
            <a:spcBef>
              <a:spcPct val="0"/>
            </a:spcBef>
            <a:spcAft>
              <a:spcPct val="35000"/>
            </a:spcAft>
            <a:buNone/>
          </a:pPr>
          <a:r>
            <a:rPr lang="fr-FR" sz="1600" kern="1200" noProof="0"/>
            <a:t>Le stress est un « syndrome général d’adaptation » face à des facteurs stressants. Il s’agit d’une réaction non spécifique de l’organisme à toute exigence qui lui est imposée.</a:t>
          </a:r>
          <a:endParaRPr lang="fr-FR" sz="1600" strike="sngStrike" kern="1200" noProof="0">
            <a:latin typeface="Calibri Light"/>
          </a:endParaRPr>
        </a:p>
      </dsp:txBody>
      <dsp:txXfrm>
        <a:off x="1374767" y="2623"/>
        <a:ext cx="9195456" cy="1226899"/>
      </dsp:txXfrm>
    </dsp:sp>
    <dsp:sp modelId="{1F3A7D27-596B-4855-A5C2-1F425E12AF46}">
      <dsp:nvSpPr>
        <dsp:cNvPr id="0" name=""/>
        <dsp:cNvSpPr/>
      </dsp:nvSpPr>
      <dsp:spPr>
        <a:xfrm>
          <a:off x="0" y="1536248"/>
          <a:ext cx="10591396" cy="1189721"/>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A460B890-302F-4641-BCF3-3A7597F10FAE}">
      <dsp:nvSpPr>
        <dsp:cNvPr id="0" name=""/>
        <dsp:cNvSpPr/>
      </dsp:nvSpPr>
      <dsp:spPr>
        <a:xfrm>
          <a:off x="359890" y="1803935"/>
          <a:ext cx="654986" cy="65434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8D0D6B39-3A1E-4292-9BBA-AAA1F82AD07A}">
      <dsp:nvSpPr>
        <dsp:cNvPr id="0" name=""/>
        <dsp:cNvSpPr/>
      </dsp:nvSpPr>
      <dsp:spPr>
        <a:xfrm>
          <a:off x="1374767" y="1536248"/>
          <a:ext cx="9195456" cy="12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847" tIns="129847" rIns="129847" bIns="129847" numCol="1" spcCol="1270" anchor="ctr" anchorCtr="0">
          <a:noAutofit/>
        </a:bodyPr>
        <a:lstStyle/>
        <a:p>
          <a:pPr marL="0" lvl="0" indent="0" algn="l" defTabSz="711200">
            <a:lnSpc>
              <a:spcPct val="100000"/>
            </a:lnSpc>
            <a:spcBef>
              <a:spcPct val="0"/>
            </a:spcBef>
            <a:spcAft>
              <a:spcPct val="35000"/>
            </a:spcAft>
            <a:buNone/>
          </a:pPr>
          <a:r>
            <a:rPr lang="fr-FR" sz="1600" b="1" strike="noStrike" kern="1200" noProof="0">
              <a:latin typeface="Calibri"/>
              <a:ea typeface="Calibri"/>
              <a:cs typeface="Calibri"/>
            </a:rPr>
            <a:t>Le stress aigu</a:t>
          </a:r>
          <a:r>
            <a:rPr lang="fr-FR" sz="1600" strike="noStrike" kern="1200" noProof="0">
              <a:latin typeface="Calibri"/>
              <a:ea typeface="Calibri"/>
              <a:cs typeface="Calibri"/>
            </a:rPr>
            <a:t> est une </a:t>
          </a:r>
          <a:r>
            <a:rPr lang="fr-FR" sz="1600" b="1" strike="noStrike" kern="1200" noProof="0">
              <a:latin typeface="Calibri"/>
              <a:ea typeface="Calibri"/>
              <a:cs typeface="Calibri"/>
            </a:rPr>
            <a:t>réponse au stress de courte durée et identifiable</a:t>
          </a:r>
          <a:r>
            <a:rPr lang="fr-FR" sz="1600" strike="noStrike" kern="1200" noProof="0">
              <a:latin typeface="Calibri"/>
              <a:ea typeface="Calibri"/>
              <a:cs typeface="Calibri"/>
            </a:rPr>
            <a:t> (allant de quelques minutes à quelques heures, généralement </a:t>
          </a:r>
          <a:r>
            <a:rPr lang="fr-FR" sz="1600" b="1" strike="noStrike" kern="1200" noProof="0">
              <a:latin typeface="Calibri"/>
              <a:ea typeface="Calibri"/>
              <a:cs typeface="Calibri"/>
            </a:rPr>
            <a:t>&lt; 24 heures</a:t>
          </a:r>
          <a:r>
            <a:rPr lang="fr-FR" sz="1600" strike="noStrike" kern="1200" noProof="0">
              <a:latin typeface="Calibri"/>
              <a:ea typeface="Calibri"/>
              <a:cs typeface="Calibri"/>
            </a:rPr>
            <a:t>) face à une situation ou une menace spécifique. </a:t>
          </a:r>
          <a:r>
            <a:rPr lang="fr-FR" sz="1600" b="0" strike="noStrike" kern="1200" noProof="0">
              <a:latin typeface="Calibri"/>
              <a:ea typeface="Calibri"/>
              <a:cs typeface="Calibri"/>
            </a:rPr>
            <a:t>                                  </a:t>
          </a:r>
          <a:r>
            <a:rPr lang="fr-FR" sz="1600" b="1" strike="noStrike" kern="1200" noProof="0">
              <a:latin typeface="Calibri"/>
              <a:ea typeface="Calibri"/>
              <a:cs typeface="Calibri"/>
            </a:rPr>
            <a:t>Le stress chronique</a:t>
          </a:r>
          <a:r>
            <a:rPr lang="fr-FR" sz="1600" strike="noStrike" kern="1200" noProof="0">
              <a:latin typeface="Calibri"/>
              <a:ea typeface="Calibri"/>
              <a:cs typeface="Calibri"/>
            </a:rPr>
            <a:t> correspond à une </a:t>
          </a:r>
          <a:r>
            <a:rPr lang="fr-FR" sz="1600" b="1" strike="noStrike" kern="1200" noProof="0">
              <a:latin typeface="Calibri"/>
              <a:ea typeface="Calibri"/>
              <a:cs typeface="Calibri"/>
            </a:rPr>
            <a:t>exposition prolongée ou répétée à des stresseurs</a:t>
          </a:r>
          <a:r>
            <a:rPr lang="fr-FR" sz="1600" strike="noStrike" kern="1200" noProof="0">
              <a:latin typeface="Calibri"/>
              <a:ea typeface="Calibri"/>
              <a:cs typeface="Calibri"/>
            </a:rPr>
            <a:t> (pendant des jours, semaines, voire des années), souvent </a:t>
          </a:r>
          <a:r>
            <a:rPr lang="fr-FR" sz="1600" b="1" strike="noStrike" kern="1200" noProof="0">
              <a:latin typeface="Calibri"/>
              <a:ea typeface="Calibri"/>
              <a:cs typeface="Calibri"/>
            </a:rPr>
            <a:t>sans récupération suffisante</a:t>
          </a:r>
          <a:r>
            <a:rPr lang="fr-FR" sz="1600" strike="noStrike" kern="1200" noProof="0">
              <a:latin typeface="Calibri"/>
              <a:ea typeface="Calibri"/>
              <a:cs typeface="Calibri"/>
            </a:rPr>
            <a:t>.</a:t>
          </a:r>
        </a:p>
      </dsp:txBody>
      <dsp:txXfrm>
        <a:off x="1374767" y="1536248"/>
        <a:ext cx="9195456" cy="1226899"/>
      </dsp:txXfrm>
    </dsp:sp>
    <dsp:sp modelId="{7D208FEA-7E9F-4C62-967B-F67430F97E73}">
      <dsp:nvSpPr>
        <dsp:cNvPr id="0" name=""/>
        <dsp:cNvSpPr/>
      </dsp:nvSpPr>
      <dsp:spPr>
        <a:xfrm>
          <a:off x="0" y="3069873"/>
          <a:ext cx="10591396" cy="1189721"/>
        </a:xfrm>
        <a:prstGeom prst="roundRect">
          <a:avLst>
            <a:gd name="adj" fmla="val 10000"/>
          </a:avLst>
        </a:prstGeom>
        <a:solidFill>
          <a:schemeClr val="accent2">
            <a:tint val="40000"/>
            <a:hueOff val="0"/>
            <a:satOff val="0"/>
            <a:lumOff val="0"/>
            <a:alphaOff val="0"/>
          </a:schemeClr>
        </a:solidFill>
        <a:ln>
          <a:noFill/>
        </a:ln>
        <a:effectLst/>
        <a:scene3d>
          <a:camera prst="orthographicFront"/>
          <a:lightRig rig="chilly" dir="t"/>
        </a:scene3d>
        <a:sp3d z="-12700" extrusionH="1700" prstMaterial="translucentPowder">
          <a:bevelT w="25400" h="6350" prst="softRound"/>
          <a:bevelB w="0" h="0" prst="convex"/>
        </a:sp3d>
      </dsp:spPr>
      <dsp:style>
        <a:lnRef idx="0">
          <a:scrgbClr r="0" g="0" b="0"/>
        </a:lnRef>
        <a:fillRef idx="1">
          <a:scrgbClr r="0" g="0" b="0"/>
        </a:fillRef>
        <a:effectRef idx="0">
          <a:scrgbClr r="0" g="0" b="0"/>
        </a:effectRef>
        <a:fontRef idx="minor"/>
      </dsp:style>
    </dsp:sp>
    <dsp:sp modelId="{42892F61-8C56-4B9F-821B-EFAA38C156FE}">
      <dsp:nvSpPr>
        <dsp:cNvPr id="0" name=""/>
        <dsp:cNvSpPr/>
      </dsp:nvSpPr>
      <dsp:spPr>
        <a:xfrm>
          <a:off x="359890" y="3337560"/>
          <a:ext cx="654986" cy="65434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sp>
    <dsp:sp modelId="{7958EA8F-C1CC-40D0-9BE0-081F8CFFB544}">
      <dsp:nvSpPr>
        <dsp:cNvPr id="0" name=""/>
        <dsp:cNvSpPr/>
      </dsp:nvSpPr>
      <dsp:spPr>
        <a:xfrm>
          <a:off x="1374767" y="3069873"/>
          <a:ext cx="9195456" cy="122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847" tIns="129847" rIns="129847" bIns="129847" numCol="1" spcCol="1270" anchor="ctr" anchorCtr="0">
          <a:noAutofit/>
        </a:bodyPr>
        <a:lstStyle/>
        <a:p>
          <a:pPr marL="0" lvl="0" indent="0" algn="l" defTabSz="711200">
            <a:lnSpc>
              <a:spcPct val="100000"/>
            </a:lnSpc>
            <a:spcBef>
              <a:spcPct val="0"/>
            </a:spcBef>
            <a:spcAft>
              <a:spcPct val="35000"/>
            </a:spcAft>
            <a:buNone/>
          </a:pPr>
          <a:r>
            <a:rPr lang="fr-FR" sz="1600" kern="1200" noProof="0"/>
            <a:t>Le stress lié au travail est un phénomène complexe, </a:t>
          </a:r>
          <a:r>
            <a:rPr lang="fr-FR" sz="1600" kern="1200" noProof="0">
              <a:solidFill>
                <a:srgbClr val="1E699D">
                  <a:hueOff val="0"/>
                  <a:satOff val="0"/>
                  <a:lumOff val="0"/>
                  <a:alphaOff val="0"/>
                </a:srgbClr>
              </a:solidFill>
              <a:latin typeface="Calibri"/>
              <a:ea typeface="+mn-ea"/>
              <a:cs typeface="+mn-cs"/>
            </a:rPr>
            <a:t>défini</a:t>
          </a:r>
          <a:r>
            <a:rPr lang="fr-FR" sz="1600" kern="1200" noProof="0"/>
            <a:t> comme une réaction physiologique et psychologique de l’organisme à des exigences professionnelles dépassant les ressources disponibles</a:t>
          </a:r>
          <a:r>
            <a:rPr lang="fr-FR" kern="1200" noProof="0">
              <a:latin typeface="Calibri Light"/>
            </a:rPr>
            <a:t>.</a:t>
          </a:r>
          <a:endParaRPr lang="fr-FR" kern="1200" noProof="0"/>
        </a:p>
      </dsp:txBody>
      <dsp:txXfrm>
        <a:off x="1374767" y="3069873"/>
        <a:ext cx="9195456" cy="122689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4EF934-A9FD-4FC9-9716-DD154AD0A9AF}">
      <dsp:nvSpPr>
        <dsp:cNvPr id="0" name=""/>
        <dsp:cNvSpPr/>
      </dsp:nvSpPr>
      <dsp:spPr>
        <a:xfrm>
          <a:off x="681613" y="7856"/>
          <a:ext cx="9270300" cy="1349616"/>
        </a:xfrm>
        <a:prstGeom prst="rightArrow">
          <a:avLst>
            <a:gd name="adj1" fmla="val 50000"/>
            <a:gd name="adj2" fmla="val 50000"/>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254000" bIns="214252" numCol="1" spcCol="1270" anchor="ctr" anchorCtr="0">
          <a:noAutofit/>
        </a:bodyPr>
        <a:lstStyle/>
        <a:p>
          <a:pPr marL="0" lvl="0" indent="0" algn="l" defTabSz="1111250">
            <a:lnSpc>
              <a:spcPct val="90000"/>
            </a:lnSpc>
            <a:spcBef>
              <a:spcPct val="0"/>
            </a:spcBef>
            <a:spcAft>
              <a:spcPct val="35000"/>
            </a:spcAft>
            <a:buNone/>
          </a:pPr>
          <a:r>
            <a:rPr lang="fr-FR" sz="2500" b="0" kern="1200" noProof="0">
              <a:latin typeface="Calibri"/>
              <a:ea typeface="Calibri"/>
              <a:cs typeface="Calibri"/>
            </a:rPr>
            <a:t>Stade 0</a:t>
          </a:r>
        </a:p>
      </dsp:txBody>
      <dsp:txXfrm>
        <a:off x="681613" y="345260"/>
        <a:ext cx="8932896" cy="674808"/>
      </dsp:txXfrm>
    </dsp:sp>
    <dsp:sp modelId="{73004430-8F5A-49A0-9E3F-DE0E6DF4FD09}">
      <dsp:nvSpPr>
        <dsp:cNvPr id="0" name=""/>
        <dsp:cNvSpPr/>
      </dsp:nvSpPr>
      <dsp:spPr>
        <a:xfrm>
          <a:off x="681613" y="1086167"/>
          <a:ext cx="2136804" cy="2496383"/>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fr-FR" sz="2500" b="0" kern="1200" noProof="0">
              <a:latin typeface="Calibri"/>
              <a:ea typeface="Calibri"/>
              <a:cs typeface="Calibri"/>
            </a:rPr>
            <a:t>Engagement au travail avec enthousiasme idéaliste </a:t>
          </a:r>
        </a:p>
      </dsp:txBody>
      <dsp:txXfrm>
        <a:off x="681613" y="1086167"/>
        <a:ext cx="2136804" cy="2496383"/>
      </dsp:txXfrm>
    </dsp:sp>
    <dsp:sp modelId="{B3907BCD-8E10-4F18-A5A0-96F42611D02D}">
      <dsp:nvSpPr>
        <dsp:cNvPr id="0" name=""/>
        <dsp:cNvSpPr/>
      </dsp:nvSpPr>
      <dsp:spPr>
        <a:xfrm>
          <a:off x="2818417" y="492929"/>
          <a:ext cx="7133496" cy="1349616"/>
        </a:xfrm>
        <a:prstGeom prst="rightArrow">
          <a:avLst>
            <a:gd name="adj1" fmla="val 50000"/>
            <a:gd name="adj2" fmla="val 50000"/>
          </a:avLst>
        </a:prstGeom>
        <a:solidFill>
          <a:schemeClr val="accent3">
            <a:shade val="80000"/>
            <a:hueOff val="230581"/>
            <a:satOff val="-30388"/>
            <a:lumOff val="149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254000" bIns="214252" numCol="1" spcCol="1270" anchor="ctr" anchorCtr="0">
          <a:noAutofit/>
        </a:bodyPr>
        <a:lstStyle/>
        <a:p>
          <a:pPr marL="0" lvl="0" indent="0" algn="l" defTabSz="1111250">
            <a:lnSpc>
              <a:spcPct val="90000"/>
            </a:lnSpc>
            <a:spcBef>
              <a:spcPct val="0"/>
            </a:spcBef>
            <a:spcAft>
              <a:spcPct val="35000"/>
            </a:spcAft>
            <a:buNone/>
          </a:pPr>
          <a:r>
            <a:rPr lang="fr-FR" sz="2500" b="0" kern="1200" noProof="0">
              <a:latin typeface="Calibri"/>
              <a:ea typeface="Calibri"/>
              <a:cs typeface="Calibri"/>
            </a:rPr>
            <a:t>Stade 1</a:t>
          </a:r>
        </a:p>
      </dsp:txBody>
      <dsp:txXfrm>
        <a:off x="2818417" y="830333"/>
        <a:ext cx="6796092" cy="674808"/>
      </dsp:txXfrm>
    </dsp:sp>
    <dsp:sp modelId="{36A972B7-9298-4AD8-B3B1-35C4CB65D3FD}">
      <dsp:nvSpPr>
        <dsp:cNvPr id="0" name=""/>
        <dsp:cNvSpPr/>
      </dsp:nvSpPr>
      <dsp:spPr>
        <a:xfrm>
          <a:off x="2816601" y="1485594"/>
          <a:ext cx="2136804" cy="2432754"/>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fr-FR" sz="2500" b="0" kern="1200" noProof="0">
              <a:latin typeface="Calibri"/>
              <a:ea typeface="Calibri"/>
              <a:cs typeface="Calibri"/>
            </a:rPr>
            <a:t>Fragilisation de l’idéal</a:t>
          </a:r>
        </a:p>
      </dsp:txBody>
      <dsp:txXfrm>
        <a:off x="2816601" y="1485594"/>
        <a:ext cx="2136804" cy="2432754"/>
      </dsp:txXfrm>
    </dsp:sp>
    <dsp:sp modelId="{19F8C5BD-18E8-4532-9FFB-8A75A30BB0A3}">
      <dsp:nvSpPr>
        <dsp:cNvPr id="0" name=""/>
        <dsp:cNvSpPr/>
      </dsp:nvSpPr>
      <dsp:spPr>
        <a:xfrm>
          <a:off x="4955221" y="942641"/>
          <a:ext cx="4996691" cy="1349616"/>
        </a:xfrm>
        <a:prstGeom prst="rightArrow">
          <a:avLst>
            <a:gd name="adj1" fmla="val 50000"/>
            <a:gd name="adj2" fmla="val 50000"/>
          </a:avLst>
        </a:prstGeom>
        <a:solidFill>
          <a:schemeClr val="accent3">
            <a:shade val="80000"/>
            <a:hueOff val="461163"/>
            <a:satOff val="-60776"/>
            <a:lumOff val="2990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254000" bIns="214252" numCol="1" spcCol="1270" anchor="ctr" anchorCtr="0">
          <a:noAutofit/>
        </a:bodyPr>
        <a:lstStyle/>
        <a:p>
          <a:pPr marL="0" lvl="0" indent="0" algn="l" defTabSz="1111250">
            <a:lnSpc>
              <a:spcPct val="90000"/>
            </a:lnSpc>
            <a:spcBef>
              <a:spcPct val="0"/>
            </a:spcBef>
            <a:spcAft>
              <a:spcPct val="35000"/>
            </a:spcAft>
            <a:buNone/>
          </a:pPr>
          <a:r>
            <a:rPr lang="fr-FR" sz="2500" b="0" kern="1200" noProof="0">
              <a:latin typeface="Calibri"/>
              <a:ea typeface="Calibri"/>
              <a:cs typeface="Calibri"/>
            </a:rPr>
            <a:t>Stade 2</a:t>
          </a:r>
        </a:p>
      </dsp:txBody>
      <dsp:txXfrm>
        <a:off x="4955221" y="1280045"/>
        <a:ext cx="4659287" cy="674808"/>
      </dsp:txXfrm>
    </dsp:sp>
    <dsp:sp modelId="{ED2C78C3-881C-4FEB-A307-0063D025FDEB}">
      <dsp:nvSpPr>
        <dsp:cNvPr id="0" name=""/>
        <dsp:cNvSpPr/>
      </dsp:nvSpPr>
      <dsp:spPr>
        <a:xfrm>
          <a:off x="4955221" y="1985592"/>
          <a:ext cx="2136804" cy="2449020"/>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fr-FR" sz="2500" b="0" kern="1200" noProof="0">
              <a:latin typeface="Calibri"/>
              <a:ea typeface="Calibri"/>
              <a:cs typeface="Calibri"/>
            </a:rPr>
            <a:t>Apparition de retrait protecteur</a:t>
          </a:r>
        </a:p>
      </dsp:txBody>
      <dsp:txXfrm>
        <a:off x="4955221" y="1985592"/>
        <a:ext cx="2136804" cy="2449020"/>
      </dsp:txXfrm>
    </dsp:sp>
    <dsp:sp modelId="{A057C892-19DD-4169-82CC-FEE227984C2C}">
      <dsp:nvSpPr>
        <dsp:cNvPr id="0" name=""/>
        <dsp:cNvSpPr/>
      </dsp:nvSpPr>
      <dsp:spPr>
        <a:xfrm>
          <a:off x="7092026" y="1392354"/>
          <a:ext cx="2859887" cy="1349616"/>
        </a:xfrm>
        <a:prstGeom prst="rightArrow">
          <a:avLst>
            <a:gd name="adj1" fmla="val 50000"/>
            <a:gd name="adj2" fmla="val 50000"/>
          </a:avLst>
        </a:prstGeom>
        <a:solidFill>
          <a:schemeClr val="accent3">
            <a:shade val="80000"/>
            <a:hueOff val="691744"/>
            <a:satOff val="-91164"/>
            <a:lumOff val="448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254000" bIns="214252" numCol="1" spcCol="1270" anchor="ctr" anchorCtr="0">
          <a:noAutofit/>
        </a:bodyPr>
        <a:lstStyle/>
        <a:p>
          <a:pPr marL="0" lvl="0" indent="0" algn="l" defTabSz="1111250">
            <a:lnSpc>
              <a:spcPct val="90000"/>
            </a:lnSpc>
            <a:spcBef>
              <a:spcPct val="0"/>
            </a:spcBef>
            <a:spcAft>
              <a:spcPct val="35000"/>
            </a:spcAft>
            <a:buNone/>
          </a:pPr>
          <a:endParaRPr lang="fr-FR" sz="2500" b="0" kern="1200" noProof="0">
            <a:latin typeface="Calibri"/>
            <a:ea typeface="Calibri"/>
            <a:cs typeface="Calibri"/>
          </a:endParaRPr>
        </a:p>
      </dsp:txBody>
      <dsp:txXfrm>
        <a:off x="7092026" y="1729758"/>
        <a:ext cx="2522483" cy="674808"/>
      </dsp:txXfrm>
    </dsp:sp>
    <dsp:sp modelId="{116189A6-B1A1-4692-BA9F-05847D177AA0}">
      <dsp:nvSpPr>
        <dsp:cNvPr id="0" name=""/>
        <dsp:cNvSpPr/>
      </dsp:nvSpPr>
      <dsp:spPr>
        <a:xfrm>
          <a:off x="7092026" y="2435305"/>
          <a:ext cx="2156271" cy="2477725"/>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fr-FR" sz="2500" b="0" kern="1200" noProof="0">
              <a:latin typeface="Calibri"/>
              <a:ea typeface="Calibri"/>
              <a:cs typeface="Calibri"/>
            </a:rPr>
            <a:t>Burnout avéré</a:t>
          </a:r>
        </a:p>
      </dsp:txBody>
      <dsp:txXfrm>
        <a:off x="7092026" y="2435305"/>
        <a:ext cx="2156271" cy="24777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11247C-1327-4270-B109-F12E5A271E73}">
      <dsp:nvSpPr>
        <dsp:cNvPr id="0" name=""/>
        <dsp:cNvSpPr/>
      </dsp:nvSpPr>
      <dsp:spPr>
        <a:xfrm>
          <a:off x="0" y="86027"/>
          <a:ext cx="9443407" cy="1719424"/>
        </a:xfrm>
        <a:prstGeom prst="roundRect">
          <a:avLst/>
        </a:prstGeom>
        <a:solidFill>
          <a:schemeClr val="tx1">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fr-FR" sz="3100" kern="1200" noProof="0">
              <a:solidFill>
                <a:srgbClr val="FFFFFF"/>
              </a:solidFill>
              <a:latin typeface="Calibri"/>
              <a:ea typeface="+mn-ea"/>
              <a:cs typeface="+mn-cs"/>
            </a:rPr>
            <a:t>Une vision systémique, psychosociale du travail</a:t>
          </a:r>
        </a:p>
      </dsp:txBody>
      <dsp:txXfrm>
        <a:off x="83935" y="169962"/>
        <a:ext cx="9275537" cy="1551554"/>
      </dsp:txXfrm>
    </dsp:sp>
    <dsp:sp modelId="{D07C5729-AE13-4A31-B000-81C3B14F32CE}">
      <dsp:nvSpPr>
        <dsp:cNvPr id="0" name=""/>
        <dsp:cNvSpPr/>
      </dsp:nvSpPr>
      <dsp:spPr>
        <a:xfrm>
          <a:off x="0" y="1867247"/>
          <a:ext cx="9443407" cy="1719424"/>
        </a:xfrm>
        <a:prstGeom prst="roundRect">
          <a:avLst/>
        </a:prstGeom>
        <a:solidFill>
          <a:schemeClr val="bg2">
            <a:lumMod val="40000"/>
            <a:lumOff val="6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fr-FR" sz="3100" kern="1200" noProof="0">
              <a:solidFill>
                <a:srgbClr val="FFFFFF"/>
              </a:solidFill>
              <a:latin typeface="Calibri"/>
              <a:ea typeface="+mn-ea"/>
              <a:cs typeface="+mn-cs"/>
            </a:rPr>
            <a:t>Importance de regards croisés de plusieurs </a:t>
          </a:r>
          <a:r>
            <a:rPr lang="fr-FR" sz="3100" kern="1200" noProof="0">
              <a:solidFill>
                <a:srgbClr val="FFFFFF"/>
              </a:solidFill>
              <a:latin typeface="Aptos Display" panose="020F0302020204030204"/>
              <a:ea typeface="+mn-ea"/>
              <a:cs typeface="+mn-cs"/>
            </a:rPr>
            <a:t>professionnels</a:t>
          </a:r>
          <a:r>
            <a:rPr lang="fr-FR" sz="3100" kern="1200" noProof="0">
              <a:solidFill>
                <a:srgbClr val="FFFFFF"/>
              </a:solidFill>
              <a:latin typeface="Calibri"/>
              <a:ea typeface="+mn-ea"/>
              <a:cs typeface="+mn-cs"/>
            </a:rPr>
            <a:t> autour de la personne (approche multidisciplinaire)</a:t>
          </a:r>
        </a:p>
      </dsp:txBody>
      <dsp:txXfrm>
        <a:off x="83935" y="1951182"/>
        <a:ext cx="9275537" cy="1551554"/>
      </dsp:txXfrm>
    </dsp:sp>
    <dsp:sp modelId="{3AAC393A-1703-47BD-8549-15449C2C7352}">
      <dsp:nvSpPr>
        <dsp:cNvPr id="0" name=""/>
        <dsp:cNvSpPr/>
      </dsp:nvSpPr>
      <dsp:spPr>
        <a:xfrm>
          <a:off x="0" y="3675952"/>
          <a:ext cx="9443407" cy="1719424"/>
        </a:xfrm>
        <a:prstGeom prst="roundRect">
          <a:avLst/>
        </a:prstGeom>
        <a:solidFill>
          <a:schemeClr val="accent2">
            <a:lumMod val="60000"/>
            <a:lumOff val="4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rtl="0">
            <a:lnSpc>
              <a:spcPct val="90000"/>
            </a:lnSpc>
            <a:spcBef>
              <a:spcPct val="0"/>
            </a:spcBef>
            <a:spcAft>
              <a:spcPct val="35000"/>
            </a:spcAft>
            <a:buNone/>
          </a:pPr>
          <a:r>
            <a:rPr lang="fr-FR" sz="3100" kern="1200" noProof="0">
              <a:solidFill>
                <a:srgbClr val="FFFFFF"/>
              </a:solidFill>
              <a:latin typeface="Calibri"/>
              <a:ea typeface="+mn-ea"/>
              <a:cs typeface="+mn-cs"/>
            </a:rPr>
            <a:t> </a:t>
          </a:r>
          <a:r>
            <a:rPr lang="fr-FR" sz="3100" kern="1200" noProof="0">
              <a:solidFill>
                <a:srgbClr val="FFFFFF"/>
              </a:solidFill>
              <a:latin typeface="Aptos Display"/>
              <a:ea typeface="+mn-ea"/>
              <a:cs typeface="+mn-cs"/>
            </a:rPr>
            <a:t> Collaboration entre le médecin généraliste et le psychologue</a:t>
          </a:r>
          <a:endParaRPr lang="fr-FR" sz="3100" kern="1200" noProof="0">
            <a:solidFill>
              <a:srgbClr val="FFFFFF"/>
            </a:solidFill>
            <a:latin typeface="Calibri"/>
            <a:ea typeface="+mn-ea"/>
            <a:cs typeface="+mn-cs"/>
          </a:endParaRPr>
        </a:p>
      </dsp:txBody>
      <dsp:txXfrm>
        <a:off x="83935" y="3759887"/>
        <a:ext cx="9275537" cy="15515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041878-9176-D84E-818E-B2EB289A9375}">
      <dsp:nvSpPr>
        <dsp:cNvPr id="0" name=""/>
        <dsp:cNvSpPr/>
      </dsp:nvSpPr>
      <dsp:spPr>
        <a:xfrm>
          <a:off x="0" y="2595"/>
          <a:ext cx="8351074"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fr-FR" sz="1500" kern="1200" noProof="0">
              <a:solidFill>
                <a:srgbClr val="FFFFFF"/>
              </a:solidFill>
              <a:latin typeface="Aptos"/>
              <a:ea typeface="+mn-ea"/>
              <a:cs typeface="+mn-cs"/>
            </a:rPr>
            <a:t>1. Vous avez informé la personne à l'avance.</a:t>
          </a:r>
        </a:p>
      </dsp:txBody>
      <dsp:txXfrm>
        <a:off x="29236" y="31831"/>
        <a:ext cx="8292602" cy="540421"/>
      </dsp:txXfrm>
    </dsp:sp>
    <dsp:sp modelId="{D4EC7641-25D1-E04E-AA3C-0A1B90D85D3C}">
      <dsp:nvSpPr>
        <dsp:cNvPr id="0" name=""/>
        <dsp:cNvSpPr/>
      </dsp:nvSpPr>
      <dsp:spPr>
        <a:xfrm>
          <a:off x="0" y="671410"/>
          <a:ext cx="8351074"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fr-FR" sz="1500" kern="1200" noProof="0">
              <a:solidFill>
                <a:srgbClr val="FFFFFF"/>
              </a:solidFill>
              <a:latin typeface="Aptos" panose="020B0004020202020204"/>
              <a:ea typeface="+mn-ea"/>
              <a:cs typeface="+mn-cs"/>
            </a:rPr>
            <a:t>2. La personne donne son accord pour l’échange d'informations.</a:t>
          </a:r>
        </a:p>
      </dsp:txBody>
      <dsp:txXfrm>
        <a:off x="29236" y="700646"/>
        <a:ext cx="8292602" cy="540421"/>
      </dsp:txXfrm>
    </dsp:sp>
    <dsp:sp modelId="{8018B1C4-61CD-944B-98E0-B6D59F248FF7}">
      <dsp:nvSpPr>
        <dsp:cNvPr id="0" name=""/>
        <dsp:cNvSpPr/>
      </dsp:nvSpPr>
      <dsp:spPr>
        <a:xfrm>
          <a:off x="0" y="1313503"/>
          <a:ext cx="8351074"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rtl="0">
            <a:lnSpc>
              <a:spcPct val="90000"/>
            </a:lnSpc>
            <a:spcBef>
              <a:spcPct val="0"/>
            </a:spcBef>
            <a:spcAft>
              <a:spcPct val="35000"/>
            </a:spcAft>
            <a:buNone/>
          </a:pPr>
          <a:r>
            <a:rPr lang="fr-FR" sz="1500" kern="1200" noProof="0">
              <a:solidFill>
                <a:srgbClr val="FFFFFF"/>
              </a:solidFill>
              <a:latin typeface="Aptos" panose="020B0004020202020204"/>
              <a:ea typeface="+mn-ea"/>
              <a:cs typeface="+mn-cs"/>
            </a:rPr>
            <a:t>3. Vous partagez des informations uniquement dans l'intérêt de cette personne.</a:t>
          </a:r>
        </a:p>
      </dsp:txBody>
      <dsp:txXfrm>
        <a:off x="29236" y="1342739"/>
        <a:ext cx="8292602" cy="540421"/>
      </dsp:txXfrm>
    </dsp:sp>
    <dsp:sp modelId="{E6A899E0-07B3-9F48-B1D9-C81D89D87EAE}">
      <dsp:nvSpPr>
        <dsp:cNvPr id="0" name=""/>
        <dsp:cNvSpPr/>
      </dsp:nvSpPr>
      <dsp:spPr>
        <a:xfrm>
          <a:off x="0" y="1955597"/>
          <a:ext cx="8351074"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FR" sz="1500" kern="1200" noProof="0">
              <a:solidFill>
                <a:srgbClr val="FFFFFF"/>
              </a:solidFill>
              <a:latin typeface="Aptos" panose="020B0004020202020204"/>
              <a:ea typeface="+mn-ea"/>
              <a:cs typeface="+mn-cs"/>
            </a:rPr>
            <a:t>4. La personne avec laquelle vous échangez des informations est également tenue au secret professionnel.</a:t>
          </a:r>
        </a:p>
      </dsp:txBody>
      <dsp:txXfrm>
        <a:off x="29236" y="1984833"/>
        <a:ext cx="8292602" cy="540421"/>
      </dsp:txXfrm>
    </dsp:sp>
    <dsp:sp modelId="{6C70A5FD-7E7C-4C48-BD97-4E1B91F26A38}">
      <dsp:nvSpPr>
        <dsp:cNvPr id="0" name=""/>
        <dsp:cNvSpPr/>
      </dsp:nvSpPr>
      <dsp:spPr>
        <a:xfrm>
          <a:off x="0" y="2597691"/>
          <a:ext cx="8351074" cy="5988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fr-FR" sz="1500" kern="1200" noProof="0">
              <a:solidFill>
                <a:srgbClr val="FFFFFF"/>
              </a:solidFill>
              <a:latin typeface="Aptos" panose="020B0004020202020204"/>
              <a:ea typeface="+mn-ea"/>
              <a:cs typeface="+mn-cs"/>
            </a:rPr>
            <a:t>5. La personne avec laquelle vous échangez des informations agit dans le cadre de la même mission.</a:t>
          </a:r>
        </a:p>
      </dsp:txBody>
      <dsp:txXfrm>
        <a:off x="29236" y="2626927"/>
        <a:ext cx="8292602" cy="540421"/>
      </dsp:txXfrm>
    </dsp:sp>
    <dsp:sp modelId="{E75BCE6F-F2D7-44FD-B885-642E2DBCBA00}">
      <dsp:nvSpPr>
        <dsp:cNvPr id="0" name=""/>
        <dsp:cNvSpPr/>
      </dsp:nvSpPr>
      <dsp:spPr>
        <a:xfrm>
          <a:off x="0" y="3239785"/>
          <a:ext cx="8351074" cy="598893"/>
        </a:xfrm>
        <a:prstGeom prst="roundRect">
          <a:avLst/>
        </a:prstGeom>
        <a:solidFill>
          <a:srgbClr val="92D05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fr-FR" sz="1400" kern="1200" noProof="0">
              <a:solidFill>
                <a:srgbClr val="FFFFFF"/>
              </a:solidFill>
              <a:latin typeface="Aptos" panose="020B0004020202020204"/>
              <a:ea typeface="+mn-ea"/>
              <a:cs typeface="+mn-cs"/>
            </a:rPr>
            <a:t>&gt; </a:t>
          </a:r>
          <a:r>
            <a:rPr lang="fr-FR" sz="2000" kern="1200" noProof="0">
              <a:solidFill>
                <a:srgbClr val="FFFFFF"/>
              </a:solidFill>
              <a:latin typeface="Calibri" panose="020F0502020204030204" pitchFamily="34" charset="0"/>
              <a:ea typeface="+mn-ea"/>
              <a:cs typeface="Calibri" panose="020F0502020204030204" pitchFamily="34" charset="0"/>
            </a:rPr>
            <a:t>La souplesse d'un contact informel (un coup de téléphone) ! </a:t>
          </a:r>
        </a:p>
      </dsp:txBody>
      <dsp:txXfrm>
        <a:off x="29236" y="3269021"/>
        <a:ext cx="8292602" cy="54042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851848E-6E4F-4297-B59A-80CD7432E282}" type="datetimeFigureOut">
              <a:t>5/11/2026</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DF8325C-734F-4BD6-9D5D-A0651F9622A6}" type="slidenum">
              <a:t>‹#›</a:t>
            </a:fld>
            <a:endParaRPr lang="fr-FR"/>
          </a:p>
        </p:txBody>
      </p:sp>
    </p:spTree>
    <p:extLst>
      <p:ext uri="{BB962C8B-B14F-4D97-AF65-F5344CB8AC3E}">
        <p14:creationId xmlns:p14="http://schemas.microsoft.com/office/powerpoint/2010/main" val="3026489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iris.who.int/bitstream/handle/10665/363208/9789240058323-fre.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www.youtube.com/playlist?list=PLFXGfxajz57JEfmOlukqxZtohNjgNvaLn"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inami.fgov.be/fr/professionnels/professionnels-de-la-sante/psychologues-cliniciens/dispenser-des-soins-psychologiques-de-premiere-ligne-via-un-reseau-de-sante-mental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compsy.be/le-secret-professionnel-partage-des-psychologues"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vlaanderen.be/intern/welzijn-en-gezondheid/je-goed-voelen-op-het-werk/de-rol-als-vertrouwenspersoon/wettelijk-kader-psychosociaal-welzijn"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hyperlink" Target="https://www.iriscare.brussels/nl/burgers/personen-met-een-handicap/revalidatiecentra/" TargetMode="External"/><Relationship Id="rId2" Type="http://schemas.openxmlformats.org/officeDocument/2006/relationships/slide" Target="../slides/slide143.xml"/><Relationship Id="rId1" Type="http://schemas.openxmlformats.org/officeDocument/2006/relationships/notesMaster" Target="../notesMasters/notesMaster1.xml"/><Relationship Id="rId6" Type="http://schemas.openxmlformats.org/officeDocument/2006/relationships/hyperlink" Target="https://www.guidesocial.be/le.gue/?page=1" TargetMode="External"/><Relationship Id="rId5" Type="http://schemas.openxmlformats.org/officeDocument/2006/relationships/hyperlink" Target="https://www.lewolvendael.org/" TargetMode="External"/><Relationship Id="rId4" Type="http://schemas.openxmlformats.org/officeDocument/2006/relationships/hyperlink" Target="https://wops-asbl.be/nl/services/centre-psychotherapeutique-de-jour/" TargetMode="Externa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BE" sz="1200" kern="1200">
                <a:solidFill>
                  <a:schemeClr val="tx1"/>
                </a:solidFill>
                <a:effectLst/>
                <a:latin typeface="+mn-lt"/>
                <a:ea typeface="+mn-ea"/>
                <a:cs typeface="+mn-cs"/>
              </a:rPr>
              <a:t>Bonjour à toutes et à tous, bienvenue aux médecins généralistes et aux psychologues de première ligne, et merci de participer à ce webinaire dans le cadre du projet </a:t>
            </a:r>
            <a:r>
              <a:rPr lang="fr-BE" sz="1200" i="1" kern="1200">
                <a:solidFill>
                  <a:schemeClr val="tx1"/>
                </a:solidFill>
                <a:effectLst/>
                <a:latin typeface="+mn-lt"/>
                <a:ea typeface="+mn-ea"/>
                <a:cs typeface="+mn-cs"/>
              </a:rPr>
              <a:t>Stress, Travail et Première Ligne</a:t>
            </a:r>
            <a:r>
              <a:rPr lang="fr-BE" sz="1200" kern="1200">
                <a:solidFill>
                  <a:schemeClr val="tx1"/>
                </a:solidFill>
                <a:effectLst/>
                <a:latin typeface="+mn-lt"/>
                <a:ea typeface="+mn-ea"/>
                <a:cs typeface="+mn-cs"/>
              </a:rPr>
              <a:t>.</a:t>
            </a:r>
            <a:endParaRPr lang="nl-NL" sz="1200" kern="1200">
              <a:solidFill>
                <a:schemeClr val="tx1"/>
              </a:solidFill>
              <a:effectLst/>
              <a:latin typeface="+mn-lt"/>
              <a:ea typeface="+mn-ea"/>
              <a:cs typeface="+mn-cs"/>
            </a:endParaRPr>
          </a:p>
          <a:p>
            <a:r>
              <a:rPr lang="fr-BE" sz="1200" kern="1200">
                <a:solidFill>
                  <a:schemeClr val="tx1"/>
                </a:solidFill>
                <a:effectLst/>
                <a:latin typeface="+mn-lt"/>
                <a:ea typeface="+mn-ea"/>
                <a:cs typeface="+mn-cs"/>
              </a:rPr>
              <a:t>Avec ce projet, nous souhaitons rassembler les acteurs de la première ligne autour d’un thème auquel vous êtes souvent confrontés dans votre pratique : les problèmes de santé liés au stress, et plus particulièrement le stress lié au travail. Nous voulons examiner comment, dans la première ligne, nous pouvons accorder davantage d’attention à la dimension </a:t>
            </a:r>
            <a:r>
              <a:rPr lang="fr-BE" sz="1200" i="1" kern="1200">
                <a:solidFill>
                  <a:schemeClr val="tx1"/>
                </a:solidFill>
                <a:effectLst/>
                <a:latin typeface="+mn-lt"/>
                <a:ea typeface="+mn-ea"/>
                <a:cs typeface="+mn-cs"/>
              </a:rPr>
              <a:t>travail</a:t>
            </a:r>
            <a:r>
              <a:rPr lang="fr-BE" sz="1200" kern="1200">
                <a:solidFill>
                  <a:schemeClr val="tx1"/>
                </a:solidFill>
                <a:effectLst/>
                <a:latin typeface="+mn-lt"/>
                <a:ea typeface="+mn-ea"/>
                <a:cs typeface="+mn-cs"/>
              </a:rPr>
              <a:t> et comment nous pouvons vous soutenir dans ce domaine.</a:t>
            </a:r>
            <a:endParaRPr lang="nl-NL" sz="1200" kern="1200">
              <a:solidFill>
                <a:schemeClr val="tx1"/>
              </a:solidFill>
              <a:effectLst/>
              <a:latin typeface="+mn-lt"/>
              <a:ea typeface="+mn-ea"/>
              <a:cs typeface="+mn-cs"/>
            </a:endParaRPr>
          </a:p>
          <a:p>
            <a:r>
              <a:rPr lang="fr-BE" sz="1200" kern="1200">
                <a:solidFill>
                  <a:schemeClr val="tx1"/>
                </a:solidFill>
                <a:effectLst/>
                <a:latin typeface="+mn-lt"/>
                <a:ea typeface="+mn-ea"/>
                <a:cs typeface="+mn-cs"/>
              </a:rPr>
              <a:t>Le projet repose sur trois outils :</a:t>
            </a:r>
            <a:endParaRPr lang="nl-NL" sz="1200" kern="1200">
              <a:solidFill>
                <a:schemeClr val="tx1"/>
              </a:solidFill>
              <a:effectLst/>
              <a:latin typeface="+mn-lt"/>
              <a:ea typeface="+mn-ea"/>
              <a:cs typeface="+mn-cs"/>
            </a:endParaRPr>
          </a:p>
          <a:p>
            <a:pPr lvl="0"/>
            <a:r>
              <a:rPr lang="fr-BE" sz="1200" kern="1200">
                <a:solidFill>
                  <a:schemeClr val="tx1"/>
                </a:solidFill>
                <a:effectLst/>
                <a:latin typeface="+mn-lt"/>
                <a:ea typeface="+mn-ea"/>
                <a:cs typeface="+mn-cs"/>
              </a:rPr>
              <a:t>un duo médecin–psychologue de référence qui vous guide tout au long du projet,</a:t>
            </a:r>
            <a:endParaRPr lang="nl-NL" sz="1200" kern="1200">
              <a:solidFill>
                <a:schemeClr val="tx1"/>
              </a:solidFill>
              <a:effectLst/>
              <a:latin typeface="+mn-lt"/>
              <a:ea typeface="+mn-ea"/>
              <a:cs typeface="+mn-cs"/>
            </a:endParaRPr>
          </a:p>
          <a:p>
            <a:pPr lvl="0"/>
            <a:r>
              <a:rPr lang="fr-BE" sz="1200" kern="1200">
                <a:solidFill>
                  <a:schemeClr val="tx1"/>
                </a:solidFill>
                <a:effectLst/>
                <a:latin typeface="+mn-lt"/>
                <a:ea typeface="+mn-ea"/>
                <a:cs typeface="+mn-cs"/>
              </a:rPr>
              <a:t>ce module d’information sous forme de webinaire,</a:t>
            </a:r>
            <a:endParaRPr lang="nl-NL" sz="1200" kern="1200">
              <a:solidFill>
                <a:schemeClr val="tx1"/>
              </a:solidFill>
              <a:effectLst/>
              <a:latin typeface="+mn-lt"/>
              <a:ea typeface="+mn-ea"/>
              <a:cs typeface="+mn-cs"/>
            </a:endParaRPr>
          </a:p>
          <a:p>
            <a:pPr lvl="0"/>
            <a:r>
              <a:rPr lang="fr-BE" sz="1200" kern="1200">
                <a:solidFill>
                  <a:schemeClr val="tx1"/>
                </a:solidFill>
                <a:effectLst/>
                <a:latin typeface="+mn-lt"/>
                <a:ea typeface="+mn-ea"/>
                <a:cs typeface="+mn-cs"/>
              </a:rPr>
              <a:t>et des intervisions multidisciplinaires où la collaboration et le partage d’expertise sont centraux.</a:t>
            </a:r>
            <a:endParaRPr lang="nl-NL" sz="1200" kern="1200">
              <a:solidFill>
                <a:schemeClr val="tx1"/>
              </a:solidFill>
              <a:effectLst/>
              <a:latin typeface="+mn-lt"/>
              <a:ea typeface="+mn-ea"/>
              <a:cs typeface="+mn-cs"/>
            </a:endParaRPr>
          </a:p>
          <a:p>
            <a:r>
              <a:rPr lang="fr-BE" sz="1200" kern="1200">
                <a:solidFill>
                  <a:schemeClr val="tx1"/>
                </a:solidFill>
                <a:effectLst/>
                <a:latin typeface="+mn-lt"/>
                <a:ea typeface="+mn-ea"/>
                <a:cs typeface="+mn-cs"/>
              </a:rPr>
              <a:t>L’objectif de ce webinaire est d’offrir une vue d’ensemble large – mais non exhaustive – du thème </a:t>
            </a:r>
            <a:r>
              <a:rPr lang="fr-BE" sz="1200" i="1" kern="1200">
                <a:solidFill>
                  <a:schemeClr val="tx1"/>
                </a:solidFill>
                <a:effectLst/>
                <a:latin typeface="+mn-lt"/>
                <a:ea typeface="+mn-ea"/>
                <a:cs typeface="+mn-cs"/>
              </a:rPr>
              <a:t>stress et travail</a:t>
            </a:r>
            <a:r>
              <a:rPr lang="fr-BE" sz="1200" kern="1200">
                <a:solidFill>
                  <a:schemeClr val="tx1"/>
                </a:solidFill>
                <a:effectLst/>
                <a:latin typeface="+mn-lt"/>
                <a:ea typeface="+mn-ea"/>
                <a:cs typeface="+mn-cs"/>
              </a:rPr>
              <a:t>. La traduction pratique se fera surtout lors des intervisions. À la fin de la présentation, vous trouverez des ressources complémentaires qui ne seront pas expliquées aujourd’hui mais qui seront reprises par la suite.</a:t>
            </a:r>
            <a:endParaRPr lang="nl-NL" sz="1200" kern="1200">
              <a:solidFill>
                <a:schemeClr val="tx1"/>
              </a:solidFill>
              <a:effectLst/>
              <a:latin typeface="+mn-lt"/>
              <a:ea typeface="+mn-ea"/>
              <a:cs typeface="+mn-cs"/>
            </a:endParaRPr>
          </a:p>
          <a:p>
            <a:r>
              <a:rPr lang="fr-BE" sz="1200" kern="1200">
                <a:solidFill>
                  <a:schemeClr val="tx1"/>
                </a:solidFill>
                <a:effectLst/>
                <a:latin typeface="+mn-lt"/>
                <a:ea typeface="+mn-ea"/>
                <a:cs typeface="+mn-cs"/>
              </a:rPr>
              <a:t>Il est important de préciser que ce webinaire s’adresse à la fois aux médecins généralistes et aux psychologues. Nous avons cherché à trouver un équilibre entre les deux disciplines. Certains éléments seront peut-être déjà familiers pour les uns, tandis qu’ils constitueront de nouvelles connaissances pour les autres. Étant donné le temps limité, toutes les diapositives ne seront pas commentées oralement. Néanmoins, elles forment un tout cohérent, et vous pourrez consulter l’ensemble du support après le webinaire.</a:t>
            </a:r>
            <a:endParaRPr lang="nl-NL" sz="1200" kern="1200">
              <a:solidFill>
                <a:schemeClr val="tx1"/>
              </a:solidFill>
              <a:effectLst/>
              <a:latin typeface="+mn-lt"/>
              <a:ea typeface="+mn-ea"/>
              <a:cs typeface="+mn-cs"/>
            </a:endParaRPr>
          </a:p>
          <a:p>
            <a:r>
              <a:rPr lang="fr-BE" sz="1200" kern="1200">
                <a:solidFill>
                  <a:schemeClr val="tx1"/>
                </a:solidFill>
                <a:effectLst/>
                <a:latin typeface="+mn-lt"/>
                <a:ea typeface="+mn-ea"/>
                <a:cs typeface="+mn-cs"/>
              </a:rPr>
              <a:t>Pendant le webinaire, il ne sera pas possible de poser des questions. Nous vous invitons toutefois à les noter : vous pourrez ensuite les poser par mail à la cellule de référence, et/ou lors de la première intervision. Le webinaire sera également enregistré, ce qui vous permettra de le réécouter ultérieurement.</a:t>
            </a:r>
            <a:endParaRPr lang="nl-NL" sz="1200" kern="1200">
              <a:solidFill>
                <a:schemeClr val="tx1"/>
              </a:solidFill>
              <a:effectLst/>
              <a:latin typeface="+mn-lt"/>
              <a:ea typeface="+mn-ea"/>
              <a:cs typeface="+mn-cs"/>
            </a:endParaRPr>
          </a:p>
          <a:p>
            <a:r>
              <a:rPr lang="fr-BE" sz="1200" kern="1200">
                <a:solidFill>
                  <a:schemeClr val="tx1"/>
                </a:solidFill>
                <a:effectLst/>
                <a:latin typeface="+mn-lt"/>
                <a:ea typeface="+mn-ea"/>
                <a:cs typeface="+mn-cs"/>
              </a:rPr>
              <a:t>Dernière précision : au fil de la présentation, différents termes seront utilisés de manière interchangeable – </a:t>
            </a:r>
            <a:r>
              <a:rPr lang="fr-BE" sz="1200" i="1" kern="1200">
                <a:solidFill>
                  <a:schemeClr val="tx1"/>
                </a:solidFill>
                <a:effectLst/>
                <a:latin typeface="+mn-lt"/>
                <a:ea typeface="+mn-ea"/>
                <a:cs typeface="+mn-cs"/>
              </a:rPr>
              <a:t>personne</a:t>
            </a:r>
            <a:r>
              <a:rPr lang="fr-BE" sz="1200" kern="1200">
                <a:solidFill>
                  <a:schemeClr val="tx1"/>
                </a:solidFill>
                <a:effectLst/>
                <a:latin typeface="+mn-lt"/>
                <a:ea typeface="+mn-ea"/>
                <a:cs typeface="+mn-cs"/>
              </a:rPr>
              <a:t>, </a:t>
            </a:r>
            <a:r>
              <a:rPr lang="fr-BE" sz="1200" i="1" kern="1200">
                <a:solidFill>
                  <a:schemeClr val="tx1"/>
                </a:solidFill>
                <a:effectLst/>
                <a:latin typeface="+mn-lt"/>
                <a:ea typeface="+mn-ea"/>
                <a:cs typeface="+mn-cs"/>
              </a:rPr>
              <a:t>patient</a:t>
            </a:r>
            <a:r>
              <a:rPr lang="fr-BE" sz="1200" kern="1200">
                <a:solidFill>
                  <a:schemeClr val="tx1"/>
                </a:solidFill>
                <a:effectLst/>
                <a:latin typeface="+mn-lt"/>
                <a:ea typeface="+mn-ea"/>
                <a:cs typeface="+mn-cs"/>
              </a:rPr>
              <a:t>, </a:t>
            </a:r>
            <a:r>
              <a:rPr lang="fr-BE" sz="1200" i="1" kern="1200">
                <a:solidFill>
                  <a:schemeClr val="tx1"/>
                </a:solidFill>
                <a:effectLst/>
                <a:latin typeface="+mn-lt"/>
                <a:ea typeface="+mn-ea"/>
                <a:cs typeface="+mn-cs"/>
              </a:rPr>
              <a:t>travailleur</a:t>
            </a:r>
            <a:r>
              <a:rPr lang="fr-BE" sz="1200" kern="1200">
                <a:solidFill>
                  <a:schemeClr val="tx1"/>
                </a:solidFill>
                <a:effectLst/>
                <a:latin typeface="+mn-lt"/>
                <a:ea typeface="+mn-ea"/>
                <a:cs typeface="+mn-cs"/>
              </a:rPr>
              <a:t> ou </a:t>
            </a:r>
            <a:r>
              <a:rPr lang="fr-BE" sz="1200" i="1" kern="1200">
                <a:solidFill>
                  <a:schemeClr val="tx1"/>
                </a:solidFill>
                <a:effectLst/>
                <a:latin typeface="+mn-lt"/>
                <a:ea typeface="+mn-ea"/>
                <a:cs typeface="+mn-cs"/>
              </a:rPr>
              <a:t>assuré social</a:t>
            </a:r>
            <a:r>
              <a:rPr lang="fr-BE" sz="1200" kern="1200">
                <a:solidFill>
                  <a:schemeClr val="tx1"/>
                </a:solidFill>
                <a:effectLst/>
                <a:latin typeface="+mn-lt"/>
                <a:ea typeface="+mn-ea"/>
                <a:cs typeface="+mn-cs"/>
              </a:rPr>
              <a:t>. Sachez qu’ils renvoient tous à la même réalité.</a:t>
            </a:r>
            <a:endParaRPr lang="nl-NL" sz="1200" kern="1200">
              <a:solidFill>
                <a:schemeClr val="tx1"/>
              </a:solidFill>
              <a:effectLst/>
              <a:latin typeface="+mn-lt"/>
              <a:ea typeface="+mn-ea"/>
              <a:cs typeface="+mn-cs"/>
            </a:endParaRPr>
          </a:p>
          <a:p>
            <a:r>
              <a:rPr lang="fr-BE" sz="1200" kern="1200">
                <a:solidFill>
                  <a:schemeClr val="tx1"/>
                </a:solidFill>
                <a:effectLst/>
                <a:latin typeface="+mn-lt"/>
                <a:ea typeface="+mn-ea"/>
                <a:cs typeface="+mn-cs"/>
              </a:rPr>
              <a:t>Nous tenons également à vous rappeler que ceux qui n'ont pas encore signé le document RGPD doivent le faire dès que possible. Ainsi, le médecin et le psychologue de référence pourront également vous contacter pour assurer le bon déroulement du projet.</a:t>
            </a:r>
            <a:endParaRPr lang="nl-NL" sz="1200" kern="1200">
              <a:solidFill>
                <a:schemeClr val="tx1"/>
              </a:solidFill>
              <a:effectLst/>
              <a:latin typeface="+mn-lt"/>
              <a:ea typeface="+mn-ea"/>
              <a:cs typeface="+mn-cs"/>
            </a:endParaRPr>
          </a:p>
          <a:p>
            <a:endParaRPr lang="nl-NL"/>
          </a:p>
        </p:txBody>
      </p:sp>
      <p:sp>
        <p:nvSpPr>
          <p:cNvPr id="4" name="Tijdelijke aanduiding voor dianummer 3"/>
          <p:cNvSpPr>
            <a:spLocks noGrp="1"/>
          </p:cNvSpPr>
          <p:nvPr>
            <p:ph type="sldNum" sz="quarter" idx="5"/>
          </p:nvPr>
        </p:nvSpPr>
        <p:spPr/>
        <p:txBody>
          <a:bodyPr/>
          <a:lstStyle/>
          <a:p>
            <a:fld id="{4DF8325C-734F-4BD6-9D5D-A0651F9622A6}" type="slidenum">
              <a:rPr lang="nl-NL" smtClean="0"/>
              <a:t>2</a:t>
            </a:fld>
            <a:endParaRPr lang="nl-NL"/>
          </a:p>
        </p:txBody>
      </p:sp>
    </p:spTree>
    <p:extLst>
      <p:ext uri="{BB962C8B-B14F-4D97-AF65-F5344CB8AC3E}">
        <p14:creationId xmlns:p14="http://schemas.microsoft.com/office/powerpoint/2010/main" val="30575822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Tout le monde a droit au travail, y compris les personnes souffrant de troubles psychiques. Elles doivent pouvoir participer pleinement et équitablement au marché du travail.</a:t>
            </a:r>
            <a:endParaRPr lang="en-US"/>
          </a:p>
          <a:p>
            <a:endParaRPr lang="fr-FR" b="1"/>
          </a:p>
          <a:p>
            <a:r>
              <a:rPr lang="fr-FR" b="1"/>
              <a:t>Donner un exemple à l’oral :</a:t>
            </a:r>
            <a:endParaRPr lang="en-US">
              <a:ea typeface="Calibri"/>
              <a:cs typeface="Calibri"/>
            </a:endParaRPr>
          </a:p>
          <a:p>
            <a:r>
              <a:rPr lang="fr-FR"/>
              <a:t>Un bon environnement de travail, par exemple, c’est le soutien des collègues et du responsable.</a:t>
            </a:r>
            <a:endParaRPr lang="fr-FR">
              <a:ea typeface="Calibri"/>
              <a:cs typeface="Calibri"/>
            </a:endParaRPr>
          </a:p>
          <a:p>
            <a:r>
              <a:rPr lang="fr-FR"/>
              <a:t>Un mauvais environnement de travail, c’est l’absence de reconnaissance et une charge de travail ou des exigences trop élevées.</a:t>
            </a:r>
            <a:endParaRPr lang="fr-FR">
              <a:ea typeface="Calibri"/>
              <a:cs typeface="Calibri"/>
            </a:endParaRPr>
          </a:p>
          <a:p>
            <a:r>
              <a:rPr lang="fr-FR"/>
              <a:t>De plus, cette interaction dépend aussi de la personnalité (ressources personnelles) et du contexte de la personne.</a:t>
            </a:r>
            <a:endParaRPr lang="fr-FR">
              <a:ea typeface="Calibri"/>
              <a:cs typeface="Calibri"/>
            </a:endParaRPr>
          </a:p>
          <a:p>
            <a:endParaRPr lang="fr-FR" sz="2900">
              <a:ea typeface="Calibri"/>
              <a:cs typeface="Calibri"/>
            </a:endParaRPr>
          </a:p>
          <a:p>
            <a:pPr marL="0" indent="0">
              <a:buNone/>
            </a:pPr>
            <a:r>
              <a:rPr lang="fr-FR" sz="2900"/>
              <a:t>Sources :</a:t>
            </a:r>
            <a:endParaRPr lang="fr-FR" sz="2900">
              <a:solidFill>
                <a:schemeClr val="accent1"/>
              </a:solidFill>
              <a:ea typeface="Calibri"/>
              <a:cs typeface="Calibri"/>
            </a:endParaRPr>
          </a:p>
          <a:p>
            <a:pPr marL="457200" lvl="1" indent="0">
              <a:buNone/>
            </a:pPr>
            <a:r>
              <a:rPr lang="fr-FR" sz="2900">
                <a:hlinkClick r:id="rId3"/>
              </a:rPr>
              <a:t>https://www.who.int/fr/news-room/fact-sheets/detail/mental-health-at-work</a:t>
            </a:r>
            <a:endParaRPr lang="fr-FR" sz="2900">
              <a:ea typeface="Calibri"/>
              <a:cs typeface="Calibri"/>
              <a:hlinkClick r:id="rId3"/>
            </a:endParaRPr>
          </a:p>
          <a:p>
            <a:pPr marL="457200" lvl="1" indent="0">
              <a:buNone/>
            </a:pPr>
            <a:r>
              <a:rPr lang="fr-FR">
                <a:hlinkClick r:id="rId3"/>
              </a:rPr>
              <a:t>https://iris.who.int/bitstream/handle/10665/363208/9789240058323-fre.pdf</a:t>
            </a:r>
            <a:endParaRPr lang="fr-FR"/>
          </a:p>
          <a:p>
            <a:endParaRPr lang="fr-BE"/>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12</a:t>
            </a:fld>
            <a:endParaRPr lang="fr-BE"/>
          </a:p>
        </p:txBody>
      </p:sp>
    </p:spTree>
    <p:extLst>
      <p:ext uri="{BB962C8B-B14F-4D97-AF65-F5344CB8AC3E}">
        <p14:creationId xmlns:p14="http://schemas.microsoft.com/office/powerpoint/2010/main" val="1605186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a:t>Ajout d’exemples concrets de « feedback des personnes » </a:t>
            </a:r>
            <a:endParaRPr lang="fr-FR">
              <a:ea typeface="Calibri" panose="020F0502020204030204"/>
              <a:cs typeface="Calibri" panose="020F0502020204030204"/>
            </a:endParaRPr>
          </a:p>
          <a:p>
            <a:endParaRPr lang="fr-FR" b="1"/>
          </a:p>
          <a:p>
            <a:r>
              <a:rPr lang="fr-FR"/>
              <a:t>Augmentation du nombre de personnes seules qui doivent assumer seules leurs tâches professionnelles et familiales.</a:t>
            </a:r>
            <a:endParaRPr lang="en-US">
              <a:solidFill>
                <a:srgbClr val="444444"/>
              </a:solidFill>
            </a:endParaRPr>
          </a:p>
          <a:p>
            <a:endParaRPr lang="fr-FR" b="1">
              <a:solidFill>
                <a:srgbClr val="000000"/>
              </a:solidFill>
              <a:ea typeface="Calibri"/>
              <a:cs typeface="Calibri"/>
            </a:endParaRPr>
          </a:p>
          <a:p>
            <a:pPr marL="171450" indent="-171450">
              <a:buFont typeface="Calibri"/>
              <a:buChar char="-"/>
            </a:pPr>
            <a:r>
              <a:rPr lang="fr-FR"/>
              <a:t>La </a:t>
            </a:r>
            <a:r>
              <a:rPr lang="fr-FR" b="1"/>
              <a:t>flexibilité et l’autonomie</a:t>
            </a:r>
            <a:r>
              <a:rPr lang="fr-FR"/>
              <a:t> peuvent améliorer le bien-être, à condition d’un bon soutien et d’accords clairs.</a:t>
            </a:r>
            <a:endParaRPr lang="fr-FR">
              <a:ea typeface="Calibri"/>
              <a:cs typeface="Calibri"/>
            </a:endParaRPr>
          </a:p>
          <a:p>
            <a:pPr marL="171450" indent="-171450">
              <a:buFont typeface="Calibri"/>
              <a:buChar char="-"/>
            </a:pPr>
            <a:r>
              <a:rPr lang="fr-FR"/>
              <a:t>Les </a:t>
            </a:r>
            <a:r>
              <a:rPr lang="fr-FR" b="1"/>
              <a:t>outils numériques</a:t>
            </a:r>
            <a:r>
              <a:rPr lang="fr-FR"/>
              <a:t> aident les travailleurs à mieux comprendre leur état mental et offrent un accès facile à des aides.</a:t>
            </a:r>
            <a:endParaRPr lang="fr-FR">
              <a:ea typeface="Calibri" panose="020F0502020204030204"/>
              <a:cs typeface="Calibri" panose="020F0502020204030204"/>
            </a:endParaRPr>
          </a:p>
          <a:p>
            <a:pPr marL="171450" indent="-171450">
              <a:buFont typeface="Calibri"/>
              <a:buChar char="-"/>
            </a:pPr>
            <a:r>
              <a:rPr lang="fr-FR"/>
              <a:t>Les </a:t>
            </a:r>
            <a:r>
              <a:rPr lang="fr-FR" b="1"/>
              <a:t>employés sont mieux informés </a:t>
            </a:r>
            <a:r>
              <a:rPr lang="fr-FR"/>
              <a:t>: 75 % savent quelles démarches entreprendre en cas de problèmes mentaux.</a:t>
            </a:r>
            <a:endParaRPr lang="fr-FR">
              <a:ea typeface="Calibri" panose="020F0502020204030204"/>
              <a:cs typeface="Calibri" panose="020F0502020204030204"/>
            </a:endParaRPr>
          </a:p>
          <a:p>
            <a:pPr marL="171450" indent="-171450">
              <a:buFont typeface="Calibri"/>
              <a:buChar char="-"/>
            </a:pPr>
            <a:r>
              <a:rPr lang="fr-FR" b="1"/>
              <a:t>72 % des actifs belges prennent eux-mêmes des initiatives</a:t>
            </a:r>
            <a:r>
              <a:rPr lang="fr-FR"/>
              <a:t> pour leur bien-être mental, comme prendre des congés, faire du sport ou pratiquer la pleine conscience.</a:t>
            </a:r>
            <a:endParaRPr lang="fr-FR">
              <a:ea typeface="Calibri" panose="020F0502020204030204"/>
              <a:cs typeface="Calibri" panose="020F0502020204030204"/>
            </a:endParaRPr>
          </a:p>
          <a:p>
            <a:r>
              <a:rPr lang="fr-FR"/>
              <a:t> </a:t>
            </a:r>
            <a:endParaRPr lang="fr-FR">
              <a:ea typeface="Calibri"/>
              <a:cs typeface="Calibri"/>
            </a:endParaRPr>
          </a:p>
          <a:p>
            <a:r>
              <a:rPr lang="fr-FR"/>
              <a:t>Salariés (employés + ouvriers), indépendants, fonctionnaires, etc. : </a:t>
            </a:r>
            <a:endParaRPr lang="fr-FR">
              <a:ea typeface="Calibri"/>
              <a:cs typeface="Calibri"/>
            </a:endParaRPr>
          </a:p>
          <a:p>
            <a:r>
              <a:rPr lang="fr-FR"/>
              <a:t>De nombreuses possibilités, mais souvent différentes selon les régimes/statuts. Cela pose des défis. Ils ont chacun leurs spécificités et leurs difficultés/obstacles/défis associés (cf. spécificité des salariés ci-dessous) ! </a:t>
            </a:r>
            <a:endParaRPr lang="fr-FR">
              <a:ea typeface="Calibri" panose="020F0502020204030204"/>
              <a:cs typeface="Calibri" panose="020F0502020204030204"/>
            </a:endParaRPr>
          </a:p>
          <a:p>
            <a:endParaRPr lang="fr-FR">
              <a:ea typeface="Calibri" panose="020F0502020204030204"/>
              <a:cs typeface="Calibri" panose="020F0502020204030204"/>
            </a:endParaRPr>
          </a:p>
          <a:p>
            <a:r>
              <a:rPr lang="fr-FR" i="1"/>
              <a:t>Éventuellement pour le syllabus, comme information historique/dans le contexte social : </a:t>
            </a:r>
            <a:endParaRPr lang="fr-FR" i="1">
              <a:ea typeface="Calibri" panose="020F0502020204030204"/>
              <a:cs typeface="Calibri" panose="020F0502020204030204"/>
            </a:endParaRPr>
          </a:p>
          <a:p>
            <a:r>
              <a:rPr lang="fr-FR"/>
              <a:t>Le travail moderne détermine notre relation avec le monde, mais aussi nos relations sociales. Il s'agit d'une activité physique (parfois pénible) et (aujourd'hui souvent) intellectuelle, qui fait appel au savoir-faire et souvent aussi à l'utilisation d'outils (physiques ou immatériels). Dans les sociétés anciennes jusqu'à la fin du Moyen Âge, la satisfaction des besoins physiques et naturels ne prenait qu'une petite partie du temps et de l'attention. Les besoins étaient satisfaits rapidement et avec un minimum d'efforts. Le travail n'a pas toujours occupé une place aussi importante et n'a pas toujours été aussi apprécié qu'à notre époque. Ce n'est qu'à la fin du XVIIIe siècle, avec Adam Smith, que le travail humain trouve sa place dans l'économie en plein essor. Le travail est alors considéré comme la force humaine (à côté de la machine) capable de créer de la valeur et de l'utilité. Le travail occidental moderne est principalement un travail rémunéré. Il existe également d'autres formes de travail telles que le bénévolat, le travail informel, le travail forcé (prison, exploitation, traite des êtres humains), le travail domestique, le travail reproductif, etc.</a:t>
            </a:r>
            <a:endParaRPr lang="fr-FR">
              <a:ea typeface="Calibri"/>
              <a:cs typeface="Calibri"/>
            </a:endParaRPr>
          </a:p>
          <a:p>
            <a:r>
              <a:rPr lang="fr-FR"/>
              <a:t> </a:t>
            </a:r>
            <a:endParaRPr lang="fr-FR">
              <a:ea typeface="Calibri"/>
              <a:cs typeface="Calibri"/>
            </a:endParaRPr>
          </a:p>
          <a:p>
            <a:r>
              <a:rPr lang="fr-FR" b="1"/>
              <a:t>La relation contractuelle liée au salaire </a:t>
            </a:r>
            <a:r>
              <a:rPr lang="fr-FR"/>
              <a:t>dans laquelle l'employé accepte une position subordonnée (ce qui lui fait perdre une grande partie de sa liberté) en échange d'un salaire. En raison de sa dépendance économique, l'employé ne peut pas facilement quitter son emploi, même s'il rencontre des difficultés au travail.</a:t>
            </a:r>
            <a:endParaRPr lang="fr-FR">
              <a:ea typeface="Calibri"/>
              <a:cs typeface="Calibri"/>
            </a:endParaRPr>
          </a:p>
          <a:p>
            <a:endParaRPr lang="fr-FR">
              <a:ea typeface="Calibri"/>
              <a:cs typeface="Calibri"/>
            </a:endParaRPr>
          </a:p>
          <a:p>
            <a:r>
              <a:rPr lang="fr-FR"/>
              <a:t>Le plus souvent, le travail s'effectue au sein d'une organisation dotée d'une structure hiérarchique (inégale), de règles, de procédures et d'attentes diverses, souvent contradictoires. Il y a souvent une évaluation individuelle (indicateurs de performance, chiffres, objectifs, critères imposés, rapports continus), parfois même permanente, alors que l'organisation elle-même ne laisse que peu ou pas de place à l'évaluation ou à la remise en question. Les décisions sont prises par d'autres, parfois loin du lieu de travail (par exemple dans les multinationales ou par le département organisation et méthodes). Il y a des réorganisations fréquentes (restructurations, externalisation, délocalisation, remplacement partiel par des cobots — robots collaboratifs), des changements dans les méthodes, les objectifs et les outils...</a:t>
            </a:r>
            <a:endParaRPr lang="fr-FR">
              <a:ea typeface="Calibri"/>
              <a:cs typeface="Calibri"/>
            </a:endParaRPr>
          </a:p>
          <a:p>
            <a:r>
              <a:rPr lang="fr-FR"/>
              <a:t> </a:t>
            </a:r>
            <a:endParaRPr lang="fr-FR">
              <a:ea typeface="Calibri"/>
              <a:cs typeface="Calibri"/>
            </a:endParaRPr>
          </a:p>
          <a:p>
            <a:r>
              <a:rPr lang="fr-FR"/>
              <a:t>Le cadre collectif est plus souvent le résultat d'une interaction tripartite entre les employeurs, les syndicats et les États, par exemple : les conventions collectives, le Comité pour la prévention et la protection au travail et la loi sur le bien-être au travail.</a:t>
            </a:r>
            <a:endParaRPr lang="fr-FR">
              <a:ea typeface="Calibri"/>
              <a:cs typeface="Calibri"/>
            </a:endParaRPr>
          </a:p>
          <a:p>
            <a:r>
              <a:rPr lang="fr-FR"/>
              <a:t> </a:t>
            </a:r>
            <a:endParaRPr lang="fr-FR">
              <a:ea typeface="Calibri"/>
              <a:cs typeface="Calibri"/>
            </a:endParaRPr>
          </a:p>
          <a:p>
            <a:r>
              <a:rPr lang="fr-FR"/>
              <a:t>Les entreprises et les employeurs opèrent sur un marché et dans une société mondialisée dans le cadre d'un régime néolibéral (ce qui signifie, entre autres, que les aspects financiers priment sur la bonne gestion des entreprises). L'entreprise doit/veut générer des profits à court terme pour ses actionnaires, soit en augmentant les prix (mais de nombreux marchés sont saturés), soit en réduisant les coûts, dont les plus importants sont les coûts de personnel.</a:t>
            </a:r>
            <a:endParaRPr lang="fr-FR">
              <a:ea typeface="Calibri"/>
              <a:cs typeface="Calibri"/>
            </a:endParaRPr>
          </a:p>
          <a:p>
            <a:endParaRPr lang="fr-FR">
              <a:ea typeface="Calibri"/>
              <a:cs typeface="Calibri"/>
            </a:endParaRPr>
          </a:p>
          <a:p>
            <a:r>
              <a:rPr lang="fr-FR"/>
              <a:t>Trois groupes cibles sont particulièrement exposés :</a:t>
            </a:r>
            <a:endParaRPr lang="fr-FR">
              <a:ea typeface="Calibri"/>
              <a:cs typeface="Calibri"/>
            </a:endParaRPr>
          </a:p>
          <a:p>
            <a:pPr marL="171450" indent="-171450">
              <a:buFont typeface="Calibri"/>
              <a:buChar char="-"/>
            </a:pPr>
            <a:r>
              <a:rPr lang="fr-FR"/>
              <a:t>Les femmes (risque accru de discrimination, d'intimidation, de travail à temps partiel non désiré, etc.)</a:t>
            </a:r>
            <a:endParaRPr lang="fr-FR">
              <a:ea typeface="Calibri"/>
              <a:cs typeface="Calibri"/>
            </a:endParaRPr>
          </a:p>
          <a:p>
            <a:pPr marL="171450" indent="-171450">
              <a:buFont typeface="Calibri"/>
              <a:buChar char="-"/>
            </a:pPr>
            <a:r>
              <a:rPr lang="fr-FR"/>
              <a:t>Les jeunes (difficultés à entrer sur le marché du travail, risques d'intimidation, d'accidents du travail...)</a:t>
            </a:r>
            <a:endParaRPr lang="fr-FR">
              <a:ea typeface="Calibri"/>
              <a:cs typeface="Calibri"/>
            </a:endParaRPr>
          </a:p>
          <a:p>
            <a:pPr marL="171450" indent="-171450">
              <a:buFont typeface="Calibri"/>
              <a:buChar char="-"/>
            </a:pPr>
            <a:r>
              <a:rPr lang="fr-FR"/>
              <a:t>Les immigrants et les Belges issus de familles immigrées (difficultés à entrer sur le marché du travail, souvent malgré des diplômes équivalents, risque accru de discrimination, d'intimidation, emplois moins bien rémunérés et présentant des risques physiques et psychosociaux plus élevés)</a:t>
            </a:r>
            <a:endParaRPr lang="fr-FR">
              <a:ea typeface="Calibri" panose="020F0502020204030204"/>
              <a:cs typeface="Calibri" panose="020F0502020204030204"/>
            </a:endParaRPr>
          </a:p>
          <a:p>
            <a:endParaRPr lang="fr-FR">
              <a:ea typeface="Calibri" panose="020F0502020204030204"/>
              <a:cs typeface="Calibri" panose="020F0502020204030204"/>
            </a:endParaRPr>
          </a:p>
          <a:p>
            <a:endParaRPr lang="fr-FR">
              <a:ea typeface="Calibri" panose="020F0502020204030204"/>
              <a:cs typeface="Calibri" panose="020F0502020204030204"/>
            </a:endParaRPr>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13</a:t>
            </a:fld>
            <a:endParaRPr lang="fr-BE"/>
          </a:p>
        </p:txBody>
      </p:sp>
    </p:spTree>
    <p:extLst>
      <p:ext uri="{BB962C8B-B14F-4D97-AF65-F5344CB8AC3E}">
        <p14:creationId xmlns:p14="http://schemas.microsoft.com/office/powerpoint/2010/main" val="8177495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a:buChar char="•"/>
            </a:pPr>
            <a:r>
              <a:rPr lang="fr-FR" b="1">
                <a:solidFill>
                  <a:srgbClr val="444444"/>
                </a:solidFill>
              </a:rPr>
              <a:t>Transformations économiques et organisationnelles :</a:t>
            </a:r>
            <a:endParaRPr lang="en-US" b="1">
              <a:solidFill>
                <a:srgbClr val="444444"/>
              </a:solidFill>
            </a:endParaRPr>
          </a:p>
          <a:p>
            <a:pPr marL="742950" lvl="1" indent="-285750">
              <a:buFont typeface="Arial"/>
              <a:buChar char="•"/>
            </a:pPr>
            <a:r>
              <a:rPr lang="fr-FR">
                <a:solidFill>
                  <a:srgbClr val="444444"/>
                </a:solidFill>
              </a:rPr>
              <a:t>Mondialisation : Pression accrue pour la compétitivité et la productivité.</a:t>
            </a:r>
            <a:endParaRPr lang="en-US">
              <a:solidFill>
                <a:srgbClr val="444444"/>
              </a:solidFill>
            </a:endParaRPr>
          </a:p>
          <a:p>
            <a:pPr marL="742950" lvl="1" indent="-285750">
              <a:buFont typeface="Arial"/>
              <a:buChar char="•"/>
            </a:pPr>
            <a:r>
              <a:rPr lang="fr-FR">
                <a:solidFill>
                  <a:srgbClr val="444444"/>
                </a:solidFill>
              </a:rPr>
              <a:t>Digitalisation : Effacement des frontières entre vie professionnelle et vie personnelle.</a:t>
            </a:r>
            <a:endParaRPr lang="en-US">
              <a:solidFill>
                <a:srgbClr val="444444"/>
              </a:solidFill>
            </a:endParaRPr>
          </a:p>
          <a:p>
            <a:pPr marL="742950" lvl="1" indent="-285750">
              <a:buFont typeface="Arial"/>
              <a:buChar char="•"/>
            </a:pPr>
            <a:r>
              <a:rPr lang="fr-FR">
                <a:solidFill>
                  <a:srgbClr val="444444"/>
                </a:solidFill>
              </a:rPr>
              <a:t>Flexibilité excessive : Précarité des emplois et instabilité.</a:t>
            </a:r>
            <a:endParaRPr lang="en-US">
              <a:solidFill>
                <a:srgbClr val="444444"/>
              </a:solidFill>
            </a:endParaRPr>
          </a:p>
          <a:p>
            <a:pPr lvl="1"/>
            <a:endParaRPr lang="fr-FR">
              <a:solidFill>
                <a:srgbClr val="444444"/>
              </a:solidFill>
              <a:ea typeface="Calibri" panose="020F0502020204030204"/>
              <a:cs typeface="Calibri" panose="020F0502020204030204"/>
            </a:endParaRPr>
          </a:p>
          <a:p>
            <a:pPr marL="285750" indent="-285750">
              <a:buFont typeface="Arial"/>
              <a:buChar char="•"/>
            </a:pPr>
            <a:r>
              <a:rPr lang="fr-FR" b="1">
                <a:solidFill>
                  <a:srgbClr val="444444"/>
                </a:solidFill>
              </a:rPr>
              <a:t>Exaltation de la performance individuelle-management par objectifs</a:t>
            </a:r>
            <a:endParaRPr lang="en-US" b="1">
              <a:solidFill>
                <a:srgbClr val="444444"/>
              </a:solidFill>
            </a:endParaRPr>
          </a:p>
          <a:p>
            <a:pPr marL="742950" lvl="1" indent="-285750">
              <a:buFont typeface="Arial"/>
              <a:buChar char="•"/>
            </a:pPr>
            <a:r>
              <a:rPr lang="fr-FR">
                <a:solidFill>
                  <a:srgbClr val="444444"/>
                </a:solidFill>
              </a:rPr>
              <a:t>Pression de la performance: entretiens individuels, primes,….</a:t>
            </a:r>
            <a:endParaRPr lang="en-US">
              <a:solidFill>
                <a:srgbClr val="444444"/>
              </a:solidFill>
            </a:endParaRPr>
          </a:p>
          <a:p>
            <a:pPr marL="742950" lvl="1" indent="-285750">
              <a:buFont typeface="Arial"/>
              <a:buChar char="•"/>
            </a:pPr>
            <a:r>
              <a:rPr lang="fr-FR">
                <a:solidFill>
                  <a:srgbClr val="444444"/>
                </a:solidFill>
              </a:rPr>
              <a:t>Compétition généralisée et exacerbée entre entreprises, inter-départements au sein d'une même entreprise voire intra-départements</a:t>
            </a:r>
            <a:endParaRPr lang="en-US">
              <a:solidFill>
                <a:srgbClr val="444444"/>
              </a:solidFill>
            </a:endParaRPr>
          </a:p>
          <a:p>
            <a:pPr lvl="1"/>
            <a:endParaRPr lang="fr-FR">
              <a:solidFill>
                <a:srgbClr val="444444"/>
              </a:solidFill>
              <a:ea typeface="Calibri" panose="020F0502020204030204"/>
              <a:cs typeface="Calibri" panose="020F0502020204030204"/>
            </a:endParaRPr>
          </a:p>
          <a:p>
            <a:pPr marL="285750" indent="-285750">
              <a:buFont typeface="Arial"/>
              <a:buChar char="•"/>
            </a:pPr>
            <a:r>
              <a:rPr lang="fr-FR" b="1">
                <a:solidFill>
                  <a:srgbClr val="444444"/>
                </a:solidFill>
              </a:rPr>
              <a:t>Diminution de la collaboration</a:t>
            </a:r>
            <a:endParaRPr lang="en-US" b="1">
              <a:solidFill>
                <a:srgbClr val="444444"/>
              </a:solidFill>
            </a:endParaRPr>
          </a:p>
          <a:p>
            <a:pPr marL="742950" lvl="1" indent="-285750">
              <a:buFont typeface="Arial"/>
              <a:buChar char="•"/>
            </a:pPr>
            <a:r>
              <a:rPr lang="fr-FR">
                <a:solidFill>
                  <a:srgbClr val="444444"/>
                </a:solidFill>
              </a:rPr>
              <a:t>Perte de solidarité: moins de possibilités de moments informels</a:t>
            </a:r>
            <a:endParaRPr lang="en-US">
              <a:solidFill>
                <a:srgbClr val="444444"/>
              </a:solidFill>
            </a:endParaRPr>
          </a:p>
          <a:p>
            <a:pPr marL="742950" lvl="1" indent="-285750">
              <a:buFont typeface="Arial"/>
              <a:buChar char="•"/>
            </a:pPr>
            <a:r>
              <a:rPr lang="fr-FR">
                <a:solidFill>
                  <a:srgbClr val="444444"/>
                </a:solidFill>
              </a:rPr>
              <a:t>Des travailleurs lâchent à tour de rôle ou partent dégoutés (grande démission)</a:t>
            </a:r>
            <a:endParaRPr lang="en-US">
              <a:solidFill>
                <a:srgbClr val="444444"/>
              </a:solidFill>
            </a:endParaRPr>
          </a:p>
          <a:p>
            <a:pPr lvl="1"/>
            <a:endParaRPr lang="fr-FR">
              <a:solidFill>
                <a:srgbClr val="444444"/>
              </a:solidFill>
              <a:ea typeface="Calibri" panose="020F0502020204030204"/>
              <a:cs typeface="Calibri" panose="020F0502020204030204"/>
            </a:endParaRPr>
          </a:p>
          <a:p>
            <a:pPr marL="285750" indent="-285750">
              <a:buFont typeface="Arial"/>
              <a:buChar char="•"/>
            </a:pPr>
            <a:r>
              <a:rPr lang="fr-FR" b="1">
                <a:solidFill>
                  <a:srgbClr val="444444"/>
                </a:solidFill>
              </a:rPr>
              <a:t>Confrontation au réel</a:t>
            </a:r>
            <a:endParaRPr lang="en-US" b="1">
              <a:solidFill>
                <a:srgbClr val="444444"/>
              </a:solidFill>
            </a:endParaRPr>
          </a:p>
          <a:p>
            <a:pPr marL="742950" lvl="1" indent="-285750">
              <a:buFont typeface="Arial"/>
              <a:buChar char="•"/>
            </a:pPr>
            <a:r>
              <a:rPr lang="fr-FR">
                <a:solidFill>
                  <a:srgbClr val="444444"/>
                </a:solidFill>
              </a:rPr>
              <a:t>Ecart entre travail prescrit et travail réel (les imprévus, les résistance du réel)</a:t>
            </a:r>
            <a:endParaRPr lang="en-US">
              <a:solidFill>
                <a:srgbClr val="444444"/>
              </a:solidFill>
            </a:endParaRPr>
          </a:p>
          <a:p>
            <a:pPr marL="742950" lvl="1" indent="-285750">
              <a:buFont typeface="Arial"/>
              <a:buChar char="•"/>
            </a:pPr>
            <a:r>
              <a:rPr lang="fr-FR">
                <a:solidFill>
                  <a:srgbClr val="444444"/>
                </a:solidFill>
              </a:rPr>
              <a:t>Adaptations nécessaires : besoin constant de s'adapter aux incidents et pannes</a:t>
            </a:r>
            <a:endParaRPr lang="en-US">
              <a:solidFill>
                <a:srgbClr val="444444"/>
              </a:solidFill>
            </a:endParaRPr>
          </a:p>
          <a:p>
            <a:pPr lvl="1"/>
            <a:endParaRPr lang="fr-FR">
              <a:solidFill>
                <a:srgbClr val="444444"/>
              </a:solidFill>
              <a:ea typeface="Calibri" panose="020F0502020204030204"/>
              <a:cs typeface="Calibri" panose="020F0502020204030204"/>
            </a:endParaRPr>
          </a:p>
          <a:p>
            <a:pPr marL="285750" indent="-285750">
              <a:buFont typeface="Arial"/>
              <a:buChar char="•"/>
            </a:pPr>
            <a:r>
              <a:rPr lang="fr-FR" b="1">
                <a:solidFill>
                  <a:srgbClr val="444444"/>
                </a:solidFill>
              </a:rPr>
              <a:t>Pression liée à l'organisation</a:t>
            </a:r>
            <a:endParaRPr lang="en-US" b="1">
              <a:solidFill>
                <a:srgbClr val="444444"/>
              </a:solidFill>
            </a:endParaRPr>
          </a:p>
          <a:p>
            <a:pPr marL="742950" lvl="1" indent="-285750">
              <a:buFont typeface="Arial"/>
              <a:buChar char="•"/>
            </a:pPr>
            <a:r>
              <a:rPr lang="fr-FR">
                <a:solidFill>
                  <a:srgbClr val="444444"/>
                </a:solidFill>
              </a:rPr>
              <a:t>Procédures et contraintes: imposition de procédures étrangères à l'individu et au travail parfois (normes de qualité, traçabilité)</a:t>
            </a:r>
            <a:endParaRPr lang="en-US">
              <a:solidFill>
                <a:srgbClr val="444444"/>
              </a:solidFill>
            </a:endParaRPr>
          </a:p>
          <a:p>
            <a:pPr marL="742950" lvl="1" indent="-285750">
              <a:buFont typeface="Arial"/>
              <a:buChar char="•"/>
            </a:pPr>
            <a:r>
              <a:rPr lang="fr-FR">
                <a:solidFill>
                  <a:srgbClr val="444444"/>
                </a:solidFill>
              </a:rPr>
              <a:t>Recherche du coupable plutôt que réelle recherche de l'amélioration</a:t>
            </a:r>
            <a:endParaRPr lang="en-US">
              <a:solidFill>
                <a:srgbClr val="444444"/>
              </a:solidFill>
            </a:endParaRPr>
          </a:p>
          <a:p>
            <a:pPr marL="742950" lvl="1" indent="-285750">
              <a:buFont typeface="Arial"/>
              <a:buChar char="•"/>
            </a:pPr>
            <a:r>
              <a:rPr lang="fr-FR">
                <a:solidFill>
                  <a:srgbClr val="444444"/>
                </a:solidFill>
              </a:rPr>
              <a:t>Non reconnaissance du travail réel par la ligne hiérarchique davantage orientée sur le chiffre que la réelle qualité du travail fourni </a:t>
            </a:r>
            <a:endParaRPr lang="en-US">
              <a:solidFill>
                <a:srgbClr val="444444"/>
              </a:solidFill>
            </a:endParaRPr>
          </a:p>
          <a:p>
            <a:pPr marL="742950" lvl="1" indent="-285750">
              <a:buFont typeface="Arial"/>
              <a:buChar char="•"/>
            </a:pPr>
            <a:r>
              <a:rPr lang="fr-FR">
                <a:solidFill>
                  <a:srgbClr val="444444"/>
                </a:solidFill>
              </a:rPr>
              <a:t>Efforts non naturels : confrontation à des tâches non naturelles et stressantes</a:t>
            </a:r>
            <a:endParaRPr lang="en-US">
              <a:solidFill>
                <a:srgbClr val="444444"/>
              </a:solidFill>
            </a:endParaRPr>
          </a:p>
          <a:p>
            <a:pPr marL="742950" lvl="1" indent="-285750">
              <a:buFont typeface="Arial"/>
              <a:buChar char="•"/>
            </a:pPr>
            <a:r>
              <a:rPr lang="fr-FR">
                <a:solidFill>
                  <a:srgbClr val="444444"/>
                </a:solidFill>
              </a:rPr>
              <a:t>Perte de sens au travail, le travailleur ne s'y retrouve plus....</a:t>
            </a:r>
            <a:endParaRPr lang="en-US">
              <a:solidFill>
                <a:srgbClr val="444444"/>
              </a:solidFill>
            </a:endParaRPr>
          </a:p>
          <a:p>
            <a:endParaRPr lang="fr-FR" sz="1400" b="1">
              <a:ea typeface="Calibri"/>
              <a:cs typeface="Calibri"/>
            </a:endParaRPr>
          </a:p>
          <a:p>
            <a:endParaRPr lang="fr-FR" sz="1400" b="1"/>
          </a:p>
          <a:p>
            <a:endParaRPr lang="fr-FR" sz="1400" b="1"/>
          </a:p>
          <a:p>
            <a:endParaRPr lang="fr-FR" sz="1400" b="1"/>
          </a:p>
          <a:p>
            <a:endParaRPr lang="fr-FR" sz="1400" b="1">
              <a:ea typeface="Calibri" panose="020F0502020204030204"/>
              <a:cs typeface="Calibri" panose="020F0502020204030204"/>
            </a:endParaRPr>
          </a:p>
          <a:p>
            <a:endParaRPr lang="fr-FR" sz="1400" b="1">
              <a:ea typeface="Calibri" panose="020F0502020204030204"/>
              <a:cs typeface="Calibri" panose="020F0502020204030204"/>
            </a:endParaRPr>
          </a:p>
          <a:p>
            <a:endParaRPr lang="fr-FR" sz="1400" b="1"/>
          </a:p>
          <a:p>
            <a:pPr marL="0" indent="0">
              <a:buNone/>
            </a:pPr>
            <a:r>
              <a:rPr lang="fr-FR" sz="1400" b="1">
                <a:solidFill>
                  <a:schemeClr val="tx1"/>
                </a:solidFill>
              </a:rPr>
              <a:t>Quelques ouvrages de C. Dejours :</a:t>
            </a:r>
            <a:endParaRPr lang="fr-FR" sz="1400" b="1">
              <a:solidFill>
                <a:schemeClr val="tx1"/>
              </a:solidFill>
              <a:latin typeface="+mn-lt"/>
              <a:ea typeface="Calibri"/>
              <a:cs typeface="Calibri"/>
            </a:endParaRPr>
          </a:p>
          <a:p>
            <a:pPr marL="342900" indent="-342900"/>
            <a:r>
              <a:rPr lang="fr-FR" sz="1200" b="1">
                <a:solidFill>
                  <a:schemeClr val="tx1"/>
                </a:solidFill>
                <a:latin typeface="+mn-lt"/>
                <a:ea typeface="Calibri"/>
                <a:cs typeface="Segoe UI"/>
              </a:rPr>
              <a:t>Souffrance en France : La banalisation de l'injustice sociale</a:t>
            </a:r>
            <a:r>
              <a:rPr lang="fr-FR" sz="1200">
                <a:solidFill>
                  <a:schemeClr val="tx1"/>
                </a:solidFill>
                <a:latin typeface="+mn-lt"/>
                <a:ea typeface="Calibri"/>
                <a:cs typeface="Segoe UI"/>
              </a:rPr>
              <a:t> (1998) - Cet ouvrage explore les mécanismes de la souffrance au travail et les injustices sociales qui en découlent</a:t>
            </a:r>
            <a:endParaRPr lang="fr-FR" sz="1200">
              <a:solidFill>
                <a:schemeClr val="tx1"/>
              </a:solidFill>
            </a:endParaRPr>
          </a:p>
          <a:p>
            <a:pPr marL="342900" indent="-342900"/>
            <a:r>
              <a:rPr lang="fr-FR" sz="1200" b="1">
                <a:solidFill>
                  <a:schemeClr val="tx1"/>
                </a:solidFill>
                <a:latin typeface="+mn-lt"/>
                <a:ea typeface="Calibri"/>
                <a:cs typeface="Segoe UI"/>
              </a:rPr>
              <a:t>Le Facteur humain</a:t>
            </a:r>
            <a:r>
              <a:rPr lang="fr-FR" sz="1200">
                <a:solidFill>
                  <a:schemeClr val="tx1"/>
                </a:solidFill>
                <a:latin typeface="+mn-lt"/>
                <a:ea typeface="Calibri"/>
                <a:cs typeface="Segoe UI"/>
              </a:rPr>
              <a:t> (1995) - Dejours examine les dimensions psychologiques et sociales du travail, en mettant l'accent sur les mécanismes de défense contre la souffrance</a:t>
            </a:r>
            <a:r>
              <a:rPr lang="fr-FR" sz="1200">
                <a:solidFill>
                  <a:schemeClr val="tx1"/>
                </a:solidFill>
                <a:latin typeface="+mn-lt"/>
                <a:ea typeface="Calibri"/>
                <a:cs typeface="Times New Roman"/>
              </a:rPr>
              <a:t> </a:t>
            </a:r>
            <a:endParaRPr lang="fr-FR" sz="1200">
              <a:solidFill>
                <a:schemeClr val="tx1"/>
              </a:solidFill>
              <a:latin typeface="+mn-lt"/>
              <a:ea typeface="Calibri"/>
              <a:cs typeface="Calibri"/>
            </a:endParaRPr>
          </a:p>
          <a:p>
            <a:pPr marL="342900" indent="-342900"/>
            <a:r>
              <a:rPr lang="fr-FR" sz="1200" b="1">
                <a:solidFill>
                  <a:schemeClr val="tx1"/>
                </a:solidFill>
                <a:latin typeface="+mn-lt"/>
                <a:ea typeface="Calibri"/>
                <a:cs typeface="Segoe UI"/>
              </a:rPr>
              <a:t>Travail vivant</a:t>
            </a:r>
            <a:r>
              <a:rPr lang="fr-FR" sz="1200">
                <a:solidFill>
                  <a:schemeClr val="tx1"/>
                </a:solidFill>
                <a:latin typeface="+mn-lt"/>
                <a:ea typeface="Calibri"/>
                <a:cs typeface="Segoe UI"/>
              </a:rPr>
              <a:t> (2009) - Il propose une analyse approfondie de la psychodynamique du travail et des défis rencontrés par les travailleurs</a:t>
            </a:r>
            <a:endParaRPr lang="fr-FR" sz="1200">
              <a:solidFill>
                <a:schemeClr val="tx1"/>
              </a:solidFill>
              <a:latin typeface="+mn-lt"/>
              <a:ea typeface="Calibri"/>
              <a:cs typeface="Calibri"/>
            </a:endParaRPr>
          </a:p>
          <a:p>
            <a:pPr marL="342900" indent="-342900"/>
            <a:r>
              <a:rPr lang="fr-FR" sz="1200" b="1">
                <a:solidFill>
                  <a:schemeClr val="tx1"/>
                </a:solidFill>
                <a:latin typeface="+mn-lt"/>
                <a:ea typeface="Calibri"/>
                <a:cs typeface="Segoe UI"/>
              </a:rPr>
              <a:t>La Panne : Repenser le travail et changer la vie</a:t>
            </a:r>
            <a:r>
              <a:rPr lang="fr-FR" sz="1200">
                <a:solidFill>
                  <a:schemeClr val="tx1"/>
                </a:solidFill>
                <a:latin typeface="+mn-lt"/>
                <a:ea typeface="Calibri"/>
                <a:cs typeface="Segoe UI"/>
              </a:rPr>
              <a:t> (2015) - Cet ouvrage traite des dérives du management moderne et propose des solutions pour améliorer les conditions de travail</a:t>
            </a:r>
            <a:endParaRPr lang="fr-FR" sz="1200">
              <a:solidFill>
                <a:schemeClr val="tx1"/>
              </a:solidFill>
              <a:latin typeface="+mn-lt"/>
              <a:ea typeface="Calibri"/>
              <a:cs typeface="Calibri"/>
            </a:endParaRPr>
          </a:p>
          <a:p>
            <a:pPr marL="342900" indent="-342900"/>
            <a:r>
              <a:rPr lang="fr-FR" sz="1200" b="1">
                <a:solidFill>
                  <a:schemeClr val="tx1"/>
                </a:solidFill>
                <a:latin typeface="+mn-lt"/>
                <a:ea typeface="Calibri"/>
                <a:cs typeface="Segoe UI"/>
              </a:rPr>
              <a:t>Écouter le travail vivant : Nouveaux chemins cliniques</a:t>
            </a:r>
            <a:r>
              <a:rPr lang="fr-FR" sz="1200">
                <a:solidFill>
                  <a:schemeClr val="tx1"/>
                </a:solidFill>
                <a:latin typeface="+mn-lt"/>
                <a:ea typeface="Calibri"/>
                <a:cs typeface="Segoe UI"/>
              </a:rPr>
              <a:t> (2020) - Dejours et plusieurs psychologues explorent l'importance de l'écoute du travail dans la thérapie</a:t>
            </a:r>
            <a:endParaRPr lang="fr-FR" sz="1200">
              <a:solidFill>
                <a:schemeClr val="tx1"/>
              </a:solidFill>
              <a:latin typeface="+mn-lt"/>
              <a:ea typeface="Calibri"/>
              <a:cs typeface="Calibri"/>
            </a:endParaRPr>
          </a:p>
          <a:p>
            <a:endParaRPr lang="fr-BE"/>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14</a:t>
            </a:fld>
            <a:endParaRPr lang="fr-BE"/>
          </a:p>
        </p:txBody>
      </p:sp>
    </p:spTree>
    <p:extLst>
      <p:ext uri="{BB962C8B-B14F-4D97-AF65-F5344CB8AC3E}">
        <p14:creationId xmlns:p14="http://schemas.microsoft.com/office/powerpoint/2010/main" val="248680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a:buChar char="•"/>
            </a:pPr>
            <a:r>
              <a:rPr lang="fr-FR" b="1">
                <a:solidFill>
                  <a:srgbClr val="444444"/>
                </a:solidFill>
              </a:rPr>
              <a:t>Capitalisme financier</a:t>
            </a:r>
            <a:r>
              <a:rPr lang="fr-FR">
                <a:solidFill>
                  <a:srgbClr val="444444"/>
                </a:solidFill>
              </a:rPr>
              <a:t> </a:t>
            </a:r>
            <a:endParaRPr lang="en-US">
              <a:solidFill>
                <a:srgbClr val="444444"/>
              </a:solidFill>
            </a:endParaRPr>
          </a:p>
          <a:p>
            <a:pPr marL="742950" lvl="1" indent="-285750">
              <a:buFont typeface="Arial"/>
              <a:buChar char="•"/>
            </a:pPr>
            <a:r>
              <a:rPr lang="fr-FR">
                <a:solidFill>
                  <a:srgbClr val="444444"/>
                </a:solidFill>
              </a:rPr>
              <a:t>qui met l'accent sur la rentabilité à court terme, crée une pression constante sur les travailleurs, entraînant stress et insécurité.</a:t>
            </a:r>
            <a:endParaRPr lang="en-US">
              <a:solidFill>
                <a:srgbClr val="444444"/>
              </a:solidFill>
            </a:endParaRPr>
          </a:p>
          <a:p>
            <a:pPr lvl="1"/>
            <a:endParaRPr lang="fr-FR">
              <a:solidFill>
                <a:srgbClr val="444444"/>
              </a:solidFill>
              <a:ea typeface="Calibri" panose="020F0502020204030204"/>
              <a:cs typeface="Calibri" panose="020F0502020204030204"/>
            </a:endParaRPr>
          </a:p>
          <a:p>
            <a:pPr marL="285750" indent="-285750">
              <a:buFont typeface="Arial"/>
              <a:buChar char="•"/>
            </a:pPr>
            <a:r>
              <a:rPr lang="fr-FR" b="1">
                <a:solidFill>
                  <a:srgbClr val="444444"/>
                </a:solidFill>
              </a:rPr>
              <a:t>Révolution managériale</a:t>
            </a:r>
            <a:endParaRPr lang="en-US" b="1">
              <a:solidFill>
                <a:srgbClr val="444444"/>
              </a:solidFill>
            </a:endParaRPr>
          </a:p>
          <a:p>
            <a:pPr marL="742950" lvl="1" indent="-285750">
              <a:buFont typeface="Arial"/>
              <a:buChar char="•"/>
            </a:pPr>
            <a:r>
              <a:rPr lang="fr-FR">
                <a:solidFill>
                  <a:srgbClr val="444444"/>
                </a:solidFill>
              </a:rPr>
              <a:t>Les nouvelles pratiques de gestion, souvent qualifiées de "révolution managériale", transforment les travailleurs en simples ressources au service de la rentabilité, ce qui peut déshumaniser le travail et augmenter la souffrance psychique.</a:t>
            </a:r>
            <a:endParaRPr lang="en-US">
              <a:solidFill>
                <a:srgbClr val="444444"/>
              </a:solidFill>
            </a:endParaRPr>
          </a:p>
          <a:p>
            <a:pPr lvl="1"/>
            <a:endParaRPr lang="fr-FR" b="1">
              <a:solidFill>
                <a:srgbClr val="444444"/>
              </a:solidFill>
              <a:ea typeface="Calibri" panose="020F0502020204030204"/>
              <a:cs typeface="Calibri" panose="020F0502020204030204"/>
            </a:endParaRPr>
          </a:p>
          <a:p>
            <a:pPr marL="285750" indent="-285750">
              <a:buFont typeface="Arial"/>
              <a:buChar char="•"/>
            </a:pPr>
            <a:r>
              <a:rPr lang="fr-FR" b="1">
                <a:solidFill>
                  <a:srgbClr val="444444"/>
                </a:solidFill>
              </a:rPr>
              <a:t>Restructurations et réorganisations</a:t>
            </a:r>
            <a:endParaRPr lang="en-US" b="1">
              <a:solidFill>
                <a:srgbClr val="444444"/>
              </a:solidFill>
            </a:endParaRPr>
          </a:p>
          <a:p>
            <a:pPr marL="742950" lvl="1" indent="-285750">
              <a:buFont typeface="Arial"/>
              <a:buChar char="•"/>
            </a:pPr>
            <a:r>
              <a:rPr lang="fr-FR">
                <a:solidFill>
                  <a:srgbClr val="444444"/>
                </a:solidFill>
              </a:rPr>
              <a:t>Les restructurations et réorganisations fréquentes, perçues comme violentes et injustifiées, contribuent à un sentiment de désespoir et de colère parmi les salariés.</a:t>
            </a:r>
            <a:endParaRPr lang="en-US">
              <a:solidFill>
                <a:srgbClr val="444444"/>
              </a:solidFill>
            </a:endParaRPr>
          </a:p>
          <a:p>
            <a:pPr lvl="1"/>
            <a:endParaRPr lang="fr-FR">
              <a:solidFill>
                <a:srgbClr val="444444"/>
              </a:solidFill>
              <a:ea typeface="Calibri" panose="020F0502020204030204"/>
              <a:cs typeface="Calibri" panose="020F0502020204030204"/>
            </a:endParaRPr>
          </a:p>
          <a:p>
            <a:pPr marL="285750" indent="-285750">
              <a:buFont typeface="Arial"/>
              <a:buChar char="•"/>
            </a:pPr>
            <a:r>
              <a:rPr lang="fr-FR" b="1">
                <a:solidFill>
                  <a:srgbClr val="444444"/>
                </a:solidFill>
              </a:rPr>
              <a:t>Culture du résultat</a:t>
            </a:r>
            <a:endParaRPr lang="en-US" b="1">
              <a:solidFill>
                <a:srgbClr val="444444"/>
              </a:solidFill>
            </a:endParaRPr>
          </a:p>
          <a:p>
            <a:pPr marL="742950" lvl="1" indent="-285750">
              <a:buFont typeface="Arial"/>
              <a:buChar char="•"/>
            </a:pPr>
            <a:r>
              <a:rPr lang="fr-FR">
                <a:solidFill>
                  <a:srgbClr val="444444"/>
                </a:solidFill>
              </a:rPr>
              <a:t>L'obsession pour les résultats et les évaluations constantes créent un environnement de travail pathogène et paradoxal, où les travailleurs se sentent constamment sous pression.</a:t>
            </a:r>
            <a:endParaRPr lang="en-US">
              <a:solidFill>
                <a:srgbClr val="444444"/>
              </a:solidFill>
            </a:endParaRPr>
          </a:p>
          <a:p>
            <a:endParaRPr lang="fr-FR" sz="1600" b="1">
              <a:ea typeface="Calibri"/>
              <a:cs typeface="Calibri"/>
            </a:endParaRPr>
          </a:p>
          <a:p>
            <a:endParaRPr lang="fr-FR" sz="1600" b="1"/>
          </a:p>
          <a:p>
            <a:endParaRPr lang="fr-FR" sz="1600" b="1">
              <a:ea typeface="Calibri" panose="020F0502020204030204"/>
              <a:cs typeface="Calibri" panose="020F0502020204030204"/>
            </a:endParaRPr>
          </a:p>
          <a:p>
            <a:endParaRPr lang="fr-FR" sz="1600" b="1">
              <a:ea typeface="Calibri" panose="020F0502020204030204"/>
              <a:cs typeface="Calibri" panose="020F0502020204030204"/>
            </a:endParaRPr>
          </a:p>
          <a:p>
            <a:endParaRPr lang="fr-FR" sz="1600" b="1">
              <a:ea typeface="Calibri" panose="020F0502020204030204"/>
              <a:cs typeface="Calibri" panose="020F0502020204030204"/>
            </a:endParaRPr>
          </a:p>
          <a:p>
            <a:endParaRPr lang="fr-FR" sz="1600" b="1"/>
          </a:p>
          <a:p>
            <a:pPr marL="0" indent="0">
              <a:buNone/>
            </a:pPr>
            <a:r>
              <a:rPr lang="fr-FR" sz="1600" b="1"/>
              <a:t>Quelques ouvrages de V. de Gaulejac :</a:t>
            </a:r>
            <a:endParaRPr lang="fr-FR" sz="1600" b="1">
              <a:latin typeface="+mn-lt"/>
              <a:ea typeface="Calibri"/>
              <a:cs typeface="Calibri"/>
            </a:endParaRPr>
          </a:p>
          <a:p>
            <a:r>
              <a:rPr lang="fr-FR" sz="1400" b="1">
                <a:latin typeface="+mn-lt"/>
                <a:ea typeface="Calibri"/>
                <a:cs typeface="Calibri"/>
              </a:rPr>
              <a:t>Travail, les raisons de la colère</a:t>
            </a:r>
            <a:r>
              <a:rPr lang="fr-FR" sz="1400">
                <a:latin typeface="+mn-lt"/>
                <a:ea typeface="Calibri"/>
                <a:cs typeface="Calibri"/>
              </a:rPr>
              <a:t> (2011, </a:t>
            </a:r>
            <a:r>
              <a:rPr lang="fr-FR" sz="1400" err="1">
                <a:latin typeface="+mn-lt"/>
                <a:ea typeface="Calibri"/>
                <a:cs typeface="Calibri"/>
              </a:rPr>
              <a:t>rééd</a:t>
            </a:r>
            <a:r>
              <a:rPr lang="fr-FR" sz="1400">
                <a:latin typeface="+mn-lt"/>
                <a:ea typeface="Calibri"/>
                <a:cs typeface="Calibri"/>
              </a:rPr>
              <a:t>. 2015) - Cet ouvrage explore les méfaits du nouveau management et les causes de la souffrance au travail</a:t>
            </a:r>
          </a:p>
          <a:p>
            <a:r>
              <a:rPr lang="fr-FR" sz="1400">
                <a:latin typeface="+mn-lt"/>
                <a:ea typeface="Calibri"/>
                <a:cs typeface="Calibri"/>
              </a:rPr>
              <a:t>  </a:t>
            </a:r>
            <a:r>
              <a:rPr lang="fr-FR" sz="1400" b="1">
                <a:latin typeface="+mn-lt"/>
                <a:ea typeface="Calibri"/>
                <a:cs typeface="Calibri"/>
              </a:rPr>
              <a:t>La lutte des places</a:t>
            </a:r>
            <a:r>
              <a:rPr lang="fr-FR" sz="1400">
                <a:latin typeface="+mn-lt"/>
                <a:ea typeface="Calibri"/>
                <a:cs typeface="Calibri"/>
              </a:rPr>
              <a:t> (2019) - Il examine les dynamiques de pouvoir et de compétition au sein des organisations</a:t>
            </a:r>
          </a:p>
          <a:p>
            <a:r>
              <a:rPr lang="fr-FR" sz="1400">
                <a:latin typeface="+mn-lt"/>
                <a:ea typeface="Calibri"/>
                <a:cs typeface="Calibri"/>
              </a:rPr>
              <a:t> </a:t>
            </a:r>
            <a:r>
              <a:rPr lang="fr-FR" sz="1400" b="1">
                <a:latin typeface="+mn-lt"/>
                <a:ea typeface="Calibri"/>
                <a:cs typeface="Calibri"/>
              </a:rPr>
              <a:t>La recherche malade du management</a:t>
            </a:r>
            <a:r>
              <a:rPr lang="fr-FR" sz="1400">
                <a:latin typeface="+mn-lt"/>
                <a:ea typeface="Calibri"/>
                <a:cs typeface="Calibri"/>
              </a:rPr>
              <a:t> (2012) - Cet ouvrage analyse les effets néfastes des pratiques managériales sur la recherche et les travailleurs</a:t>
            </a:r>
          </a:p>
          <a:p>
            <a:endParaRPr lang="fr-BE" sz="1400"/>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15</a:t>
            </a:fld>
            <a:endParaRPr lang="fr-BE"/>
          </a:p>
        </p:txBody>
      </p:sp>
    </p:spTree>
    <p:extLst>
      <p:ext uri="{BB962C8B-B14F-4D97-AF65-F5344CB8AC3E}">
        <p14:creationId xmlns:p14="http://schemas.microsoft.com/office/powerpoint/2010/main" val="331519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Il est important de garder à l'esprit un certain équilibre : ne vous précipitez pas pour reprendre le travail, mais ne perdez pas de vue les risques liés à une absence prolongée. </a:t>
            </a:r>
          </a:p>
          <a:p>
            <a:endParaRPr lang="fr-FR"/>
          </a:p>
          <a:p>
            <a:r>
              <a:rPr lang="fr-FR"/>
              <a:t>Plus votre absence est longue, plus il peut être difficile de revenir, tant sur le plan psychologique que </a:t>
            </a:r>
            <a:r>
              <a:rPr lang="fr-FR" err="1"/>
              <a:t>professionnel.Cela</a:t>
            </a:r>
            <a:r>
              <a:rPr lang="fr-FR"/>
              <a:t> renforce l'importance d'un soutien précoce et progressif, qui aide la personne tout en préservant la perspective d'un retour au travail, à son propre rythme.</a:t>
            </a:r>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16</a:t>
            </a:fld>
            <a:endParaRPr lang="en-US"/>
          </a:p>
        </p:txBody>
      </p:sp>
    </p:spTree>
    <p:extLst>
      <p:ext uri="{BB962C8B-B14F-4D97-AF65-F5344CB8AC3E}">
        <p14:creationId xmlns:p14="http://schemas.microsoft.com/office/powerpoint/2010/main" val="946745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rtl="0" fontAlgn="base"/>
            <a:r>
              <a:rPr lang="fr-FR" sz="1200" b="0" i="0" u="none" strike="noStrike" kern="1200">
                <a:solidFill>
                  <a:schemeClr val="tx1"/>
                </a:solidFill>
                <a:effectLst/>
                <a:latin typeface="+mn-lt"/>
                <a:ea typeface="+mn-ea"/>
                <a:cs typeface="+mn-cs"/>
              </a:rPr>
              <a:t>Les médecins généralistes et les psychologues sont confrontés aux mêmes profils.</a:t>
            </a:r>
          </a:p>
          <a:p>
            <a:pPr rtl="0" fontAlgn="base"/>
            <a:r>
              <a:rPr lang="fr-FR" sz="1200" b="0" i="0" u="none" strike="noStrike" kern="1200">
                <a:solidFill>
                  <a:schemeClr val="tx1"/>
                </a:solidFill>
                <a:effectLst/>
                <a:latin typeface="+mn-lt"/>
                <a:ea typeface="+mn-ea"/>
                <a:cs typeface="+mn-cs"/>
              </a:rPr>
              <a:t>Ces cas/exemples peuvent être abordés lors des réunions d'intervision.</a:t>
            </a:r>
            <a:endParaRPr lang="en-GB" sz="1200" b="0" i="0" u="none" strike="noStrike" kern="1200">
              <a:solidFill>
                <a:schemeClr val="tx1"/>
              </a:solidFill>
              <a:effectLst/>
              <a:latin typeface="+mn-lt"/>
              <a:ea typeface="+mn-ea"/>
              <a:cs typeface="+mn-cs"/>
            </a:endParaRPr>
          </a:p>
          <a:p>
            <a:pPr rtl="0" fontAlgn="base"/>
            <a:endParaRPr lang="en-GB" sz="1200" b="1" i="0" u="none" strike="noStrike" kern="1200">
              <a:solidFill>
                <a:schemeClr val="tx1"/>
              </a:solidFill>
              <a:effectLst/>
              <a:latin typeface="+mn-lt"/>
              <a:ea typeface="+mn-ea"/>
              <a:cs typeface="+mn-cs"/>
            </a:endParaRPr>
          </a:p>
          <a:p>
            <a:pPr rtl="0" fontAlgn="base"/>
            <a:r>
              <a:rPr lang="en-GB" sz="1200" b="1" i="0" u="none" strike="noStrike" kern="1200">
                <a:solidFill>
                  <a:schemeClr val="tx1"/>
                </a:solidFill>
                <a:effectLst/>
                <a:latin typeface="+mn-lt"/>
                <a:ea typeface="+mn-ea"/>
                <a:cs typeface="+mn-cs"/>
              </a:rPr>
              <a:t>1. Pression au travail et </a:t>
            </a:r>
            <a:r>
              <a:rPr lang="en-GB" sz="1200" b="1" i="0" u="none" strike="noStrike" kern="1200" err="1">
                <a:solidFill>
                  <a:schemeClr val="tx1"/>
                </a:solidFill>
                <a:effectLst/>
                <a:latin typeface="+mn-lt"/>
                <a:ea typeface="+mn-ea"/>
                <a:cs typeface="+mn-cs"/>
              </a:rPr>
              <a:t>changements</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organisationnels</a:t>
            </a:r>
            <a:r>
              <a:rPr lang="en-GB" sz="1200" b="0" i="0" kern="1200">
                <a:solidFill>
                  <a:schemeClr val="tx1"/>
                </a:solidFill>
                <a:effectLst/>
                <a:latin typeface="+mn-lt"/>
                <a:ea typeface="+mn-ea"/>
                <a:cs typeface="+mn-cs"/>
              </a:rPr>
              <a:t>​</a:t>
            </a:r>
          </a:p>
          <a:p>
            <a:pPr rtl="0" fontAlgn="base"/>
            <a:r>
              <a:rPr lang="en-GB" sz="1200" b="1" i="0" u="none" strike="noStrike" kern="1200" err="1">
                <a:solidFill>
                  <a:schemeClr val="tx1"/>
                </a:solidFill>
                <a:effectLst/>
                <a:latin typeface="+mn-lt"/>
                <a:ea typeface="+mn-ea"/>
                <a:cs typeface="+mn-cs"/>
              </a:rPr>
              <a:t>Caractéristiques</a:t>
            </a:r>
            <a:r>
              <a:rPr lang="en-GB" sz="1200" b="1" i="0" u="none" strike="noStrike"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a:solidFill>
                  <a:schemeClr val="tx1"/>
                </a:solidFill>
                <a:effectLst/>
                <a:latin typeface="+mn-lt"/>
                <a:ea typeface="+mn-ea"/>
                <a:cs typeface="+mn-cs"/>
              </a:rPr>
              <a:t>Fatigue chronique, </a:t>
            </a:r>
            <a:r>
              <a:rPr lang="en-GB" sz="1200" b="0" i="0" u="none" strike="noStrike" kern="1200" err="1">
                <a:solidFill>
                  <a:schemeClr val="tx1"/>
                </a:solidFill>
                <a:effectLst/>
                <a:latin typeface="+mn-lt"/>
                <a:ea typeface="+mn-ea"/>
                <a:cs typeface="+mn-cs"/>
              </a:rPr>
              <a:t>insomnie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maux</a:t>
            </a:r>
            <a:r>
              <a:rPr lang="en-GB" sz="1200" b="0" i="0" u="none" strike="noStrike" kern="1200">
                <a:solidFill>
                  <a:schemeClr val="tx1"/>
                </a:solidFill>
                <a:effectLst/>
                <a:latin typeface="+mn-lt"/>
                <a:ea typeface="+mn-ea"/>
                <a:cs typeface="+mn-cs"/>
              </a:rPr>
              <a:t> de tête</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err="1">
                <a:solidFill>
                  <a:schemeClr val="tx1"/>
                </a:solidFill>
                <a:effectLst/>
                <a:latin typeface="+mn-lt"/>
                <a:ea typeface="+mn-ea"/>
                <a:cs typeface="+mn-cs"/>
              </a:rPr>
              <a:t>Anxiété</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symptômes</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dépressifs</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épuisement</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professionnel</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a:solidFill>
                  <a:schemeClr val="tx1"/>
                </a:solidFill>
                <a:effectLst/>
                <a:latin typeface="+mn-lt"/>
                <a:ea typeface="+mn-ea"/>
                <a:cs typeface="+mn-cs"/>
              </a:rPr>
              <a:t>Sentiment d’être </a:t>
            </a:r>
            <a:r>
              <a:rPr lang="en-GB" sz="1200" b="0" i="0" u="none" strike="noStrike" kern="1200" err="1">
                <a:solidFill>
                  <a:schemeClr val="tx1"/>
                </a:solidFill>
                <a:effectLst/>
                <a:latin typeface="+mn-lt"/>
                <a:ea typeface="+mn-ea"/>
                <a:cs typeface="+mn-cs"/>
              </a:rPr>
              <a:t>submergé</a:t>
            </a:r>
            <a:r>
              <a:rPr lang="en-GB" sz="1200" b="0" i="0" u="none" strike="noStrike" kern="1200">
                <a:solidFill>
                  <a:schemeClr val="tx1"/>
                </a:solidFill>
                <a:effectLst/>
                <a:latin typeface="+mn-lt"/>
                <a:ea typeface="+mn-ea"/>
                <a:cs typeface="+mn-cs"/>
              </a:rPr>
              <a:t> par </a:t>
            </a:r>
            <a:r>
              <a:rPr lang="en-GB" sz="1200" b="0" i="0" u="none" strike="noStrike" kern="1200" err="1">
                <a:solidFill>
                  <a:schemeClr val="tx1"/>
                </a:solidFill>
                <a:effectLst/>
                <a:latin typeface="+mn-lt"/>
                <a:ea typeface="+mn-ea"/>
                <a:cs typeface="+mn-cs"/>
              </a:rPr>
              <a:t>une</a:t>
            </a:r>
            <a:r>
              <a:rPr lang="en-GB" sz="1200" b="0" i="0" u="none" strike="noStrike" kern="1200">
                <a:solidFill>
                  <a:schemeClr val="tx1"/>
                </a:solidFill>
                <a:effectLst/>
                <a:latin typeface="+mn-lt"/>
                <a:ea typeface="+mn-ea"/>
                <a:cs typeface="+mn-cs"/>
              </a:rPr>
              <a:t> charge de travail </a:t>
            </a:r>
            <a:r>
              <a:rPr lang="en-GB" sz="1200" b="0" i="0" u="none" strike="noStrike" kern="1200" err="1">
                <a:solidFill>
                  <a:schemeClr val="tx1"/>
                </a:solidFill>
                <a:effectLst/>
                <a:latin typeface="+mn-lt"/>
                <a:ea typeface="+mn-ea"/>
                <a:cs typeface="+mn-cs"/>
              </a:rPr>
              <a:t>élevée</a:t>
            </a:r>
            <a:r>
              <a:rPr lang="en-GB" sz="1200" b="0" i="0" u="none" strike="noStrike" kern="1200">
                <a:solidFill>
                  <a:schemeClr val="tx1"/>
                </a:solidFill>
                <a:effectLst/>
                <a:latin typeface="+mn-lt"/>
                <a:ea typeface="+mn-ea"/>
                <a:cs typeface="+mn-cs"/>
              </a:rPr>
              <a:t> et des </a:t>
            </a:r>
            <a:r>
              <a:rPr lang="en-GB" sz="1200" b="0" i="0" u="none" strike="noStrike" kern="1200" err="1">
                <a:solidFill>
                  <a:schemeClr val="tx1"/>
                </a:solidFill>
                <a:effectLst/>
                <a:latin typeface="+mn-lt"/>
                <a:ea typeface="+mn-ea"/>
                <a:cs typeface="+mn-cs"/>
              </a:rPr>
              <a:t>changements</a:t>
            </a:r>
            <a:r>
              <a:rPr lang="en-GB" sz="1200" b="0" i="0" u="none" strike="noStrike" kern="1200">
                <a:solidFill>
                  <a:schemeClr val="tx1"/>
                </a:solidFill>
                <a:effectLst/>
                <a:latin typeface="+mn-lt"/>
                <a:ea typeface="+mn-ea"/>
                <a:cs typeface="+mn-cs"/>
              </a:rPr>
              <a:t> constants</a:t>
            </a:r>
            <a:r>
              <a:rPr lang="en-GB" sz="1200" b="0" i="0" kern="1200">
                <a:solidFill>
                  <a:schemeClr val="tx1"/>
                </a:solidFill>
                <a:effectLst/>
                <a:latin typeface="+mn-lt"/>
                <a:ea typeface="+mn-ea"/>
                <a:cs typeface="+mn-cs"/>
              </a:rPr>
              <a:t>​</a:t>
            </a:r>
          </a:p>
          <a:p>
            <a:pPr rtl="0" fontAlgn="base"/>
            <a:r>
              <a:rPr lang="en-GB" sz="1200" b="1" i="0" u="none" strike="noStrike" kern="1200" err="1">
                <a:solidFill>
                  <a:schemeClr val="tx1"/>
                </a:solidFill>
                <a:effectLst/>
                <a:latin typeface="+mn-lt"/>
                <a:ea typeface="+mn-ea"/>
                <a:cs typeface="+mn-cs"/>
              </a:rPr>
              <a:t>Exemple</a:t>
            </a:r>
            <a:r>
              <a:rPr lang="en-GB" sz="1200" b="1" i="0" u="none" strike="noStrike" kern="1200">
                <a:solidFill>
                  <a:schemeClr val="tx1"/>
                </a:solidFill>
                <a:effectLst/>
                <a:latin typeface="+mn-lt"/>
                <a:ea typeface="+mn-ea"/>
                <a:cs typeface="+mn-cs"/>
              </a:rPr>
              <a:t> de </a:t>
            </a:r>
            <a:r>
              <a:rPr lang="en-GB" sz="1200" b="1" i="0" u="none" strike="noStrike" kern="1200" err="1">
                <a:solidFill>
                  <a:schemeClr val="tx1"/>
                </a:solidFill>
                <a:effectLst/>
                <a:latin typeface="+mn-lt"/>
                <a:ea typeface="+mn-ea"/>
                <a:cs typeface="+mn-cs"/>
              </a:rPr>
              <a:t>cas</a:t>
            </a:r>
            <a:r>
              <a:rPr lang="en-GB" sz="1200" b="1" i="0" u="none" strike="noStrike"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a:t>
            </a:r>
            <a:br>
              <a:rPr lang="en-GB" sz="1200" b="0" i="0" kern="1200">
                <a:solidFill>
                  <a:schemeClr val="tx1"/>
                </a:solidFill>
                <a:effectLst/>
                <a:latin typeface="+mn-lt"/>
                <a:ea typeface="+mn-ea"/>
                <a:cs typeface="+mn-cs"/>
              </a:rPr>
            </a:br>
            <a:r>
              <a:rPr lang="en-GB" sz="1200" b="1" i="0" u="none" strike="noStrike" kern="1200">
                <a:solidFill>
                  <a:schemeClr val="tx1"/>
                </a:solidFill>
                <a:effectLst/>
                <a:latin typeface="+mn-lt"/>
                <a:ea typeface="+mn-ea"/>
                <a:cs typeface="+mn-cs"/>
              </a:rPr>
              <a:t>Un </a:t>
            </a:r>
            <a:r>
              <a:rPr lang="en-GB" sz="1200" b="1" i="0" u="none" strike="noStrike" kern="1200" err="1">
                <a:solidFill>
                  <a:schemeClr val="tx1"/>
                </a:solidFill>
                <a:effectLst/>
                <a:latin typeface="+mn-lt"/>
                <a:ea typeface="+mn-ea"/>
                <a:cs typeface="+mn-cs"/>
              </a:rPr>
              <a:t>employé</a:t>
            </a:r>
            <a:r>
              <a:rPr lang="en-GB" sz="1200" b="1" i="0" u="none" strike="noStrike" kern="1200">
                <a:solidFill>
                  <a:schemeClr val="tx1"/>
                </a:solidFill>
                <a:effectLst/>
                <a:latin typeface="+mn-lt"/>
                <a:ea typeface="+mn-ea"/>
                <a:cs typeface="+mn-cs"/>
              </a:rPr>
              <a:t> dans </a:t>
            </a:r>
            <a:r>
              <a:rPr lang="en-GB" sz="1200" b="1" i="0" u="none" strike="noStrike" kern="1200" err="1">
                <a:solidFill>
                  <a:schemeClr val="tx1"/>
                </a:solidFill>
                <a:effectLst/>
                <a:latin typeface="+mn-lt"/>
                <a:ea typeface="+mn-ea"/>
                <a:cs typeface="+mn-cs"/>
              </a:rPr>
              <a:t>une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entreprise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récemment</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restructurée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présente</a:t>
            </a:r>
            <a:r>
              <a:rPr lang="en-GB" sz="1200" b="1" i="0" u="none" strike="noStrike" kern="1200">
                <a:solidFill>
                  <a:schemeClr val="tx1"/>
                </a:solidFill>
                <a:effectLst/>
                <a:latin typeface="+mn-lt"/>
                <a:ea typeface="+mn-ea"/>
                <a:cs typeface="+mn-cs"/>
              </a:rPr>
              <a:t> des </a:t>
            </a:r>
            <a:r>
              <a:rPr lang="en-GB" sz="1200" b="1" i="0" u="none" strike="noStrike" kern="1200" err="1">
                <a:solidFill>
                  <a:schemeClr val="tx1"/>
                </a:solidFill>
                <a:effectLst/>
                <a:latin typeface="+mn-lt"/>
                <a:ea typeface="+mn-ea"/>
                <a:cs typeface="+mn-cs"/>
              </a:rPr>
              <a:t>plaintes</a:t>
            </a:r>
            <a:r>
              <a:rPr lang="en-GB" sz="1200" b="1" i="0" u="none" strike="noStrike" kern="1200">
                <a:solidFill>
                  <a:schemeClr val="tx1"/>
                </a:solidFill>
                <a:effectLst/>
                <a:latin typeface="+mn-lt"/>
                <a:ea typeface="+mn-ea"/>
                <a:cs typeface="+mn-cs"/>
              </a:rPr>
              <a:t> physiques </a:t>
            </a:r>
            <a:r>
              <a:rPr lang="en-GB" sz="1200" b="1" i="0" u="none" strike="noStrike" kern="1200" err="1">
                <a:solidFill>
                  <a:schemeClr val="tx1"/>
                </a:solidFill>
                <a:effectLst/>
                <a:latin typeface="+mn-lt"/>
                <a:ea typeface="+mn-ea"/>
                <a:cs typeface="+mn-cs"/>
              </a:rPr>
              <a:t>telles</a:t>
            </a:r>
            <a:r>
              <a:rPr lang="en-GB" sz="1200" b="1" i="0" u="none" strike="noStrike" kern="1200">
                <a:solidFill>
                  <a:schemeClr val="tx1"/>
                </a:solidFill>
                <a:effectLst/>
                <a:latin typeface="+mn-lt"/>
                <a:ea typeface="+mn-ea"/>
                <a:cs typeface="+mn-cs"/>
              </a:rPr>
              <a:t> que des </a:t>
            </a:r>
            <a:r>
              <a:rPr lang="en-GB" sz="1200" b="1" i="0" u="none" strike="noStrike" kern="1200" err="1">
                <a:solidFill>
                  <a:schemeClr val="tx1"/>
                </a:solidFill>
                <a:effectLst/>
                <a:latin typeface="+mn-lt"/>
                <a:ea typeface="+mn-ea"/>
                <a:cs typeface="+mn-cs"/>
              </a:rPr>
              <a:t>maux</a:t>
            </a:r>
            <a:r>
              <a:rPr lang="en-GB" sz="1200" b="1" i="0" u="none" strike="noStrike" kern="1200">
                <a:solidFill>
                  <a:schemeClr val="tx1"/>
                </a:solidFill>
                <a:effectLst/>
                <a:latin typeface="+mn-lt"/>
                <a:ea typeface="+mn-ea"/>
                <a:cs typeface="+mn-cs"/>
              </a:rPr>
              <a:t> de tête et de </a:t>
            </a:r>
            <a:r>
              <a:rPr lang="en-GB" sz="1200" b="1" i="0" u="none" strike="noStrike" kern="1200" err="1">
                <a:solidFill>
                  <a:schemeClr val="tx1"/>
                </a:solidFill>
                <a:effectLst/>
                <a:latin typeface="+mn-lt"/>
                <a:ea typeface="+mn-ea"/>
                <a:cs typeface="+mn-cs"/>
              </a:rPr>
              <a:t>l’insomnie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ainsi</a:t>
            </a:r>
            <a:r>
              <a:rPr lang="en-GB" sz="1200" b="1" i="0" u="none" strike="noStrike" kern="1200">
                <a:solidFill>
                  <a:schemeClr val="tx1"/>
                </a:solidFill>
                <a:effectLst/>
                <a:latin typeface="+mn-lt"/>
                <a:ea typeface="+mn-ea"/>
                <a:cs typeface="+mn-cs"/>
              </a:rPr>
              <a:t> que des troubles </a:t>
            </a:r>
            <a:r>
              <a:rPr lang="en-GB" sz="1200" b="1" i="0" u="none" strike="noStrike" kern="1200" err="1">
                <a:solidFill>
                  <a:schemeClr val="tx1"/>
                </a:solidFill>
                <a:effectLst/>
                <a:latin typeface="+mn-lt"/>
                <a:ea typeface="+mn-ea"/>
                <a:cs typeface="+mn-cs"/>
              </a:rPr>
              <a:t>mentaux</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comme</a:t>
            </a:r>
            <a:r>
              <a:rPr lang="en-GB" sz="1200" b="1" i="0" u="none" strike="noStrike" kern="1200">
                <a:solidFill>
                  <a:schemeClr val="tx1"/>
                </a:solidFill>
                <a:effectLst/>
                <a:latin typeface="+mn-lt"/>
                <a:ea typeface="+mn-ea"/>
                <a:cs typeface="+mn-cs"/>
              </a:rPr>
              <a:t> le stress et </a:t>
            </a:r>
            <a:r>
              <a:rPr lang="en-GB" sz="1200" b="1" i="0" u="none" strike="noStrike" kern="1200" err="1">
                <a:solidFill>
                  <a:schemeClr val="tx1"/>
                </a:solidFill>
                <a:effectLst/>
                <a:latin typeface="+mn-lt"/>
                <a:ea typeface="+mn-ea"/>
                <a:cs typeface="+mn-cs"/>
              </a:rPr>
              <a:t>l’anxiété</a:t>
            </a:r>
            <a:r>
              <a:rPr lang="en-GB" sz="1200" b="1" i="0" u="none" strike="noStrike" kern="1200">
                <a:solidFill>
                  <a:schemeClr val="tx1"/>
                </a:solidFill>
                <a:effectLst/>
                <a:latin typeface="+mn-lt"/>
                <a:ea typeface="+mn-ea"/>
                <a:cs typeface="+mn-cs"/>
              </a:rPr>
              <a:t>. La pression accrue et le manque de </a:t>
            </a:r>
            <a:r>
              <a:rPr lang="en-GB" sz="1200" b="1" i="0" u="none" strike="noStrike" kern="1200" err="1">
                <a:solidFill>
                  <a:schemeClr val="tx1"/>
                </a:solidFill>
                <a:effectLst/>
                <a:latin typeface="+mn-lt"/>
                <a:ea typeface="+mn-ea"/>
                <a:cs typeface="+mn-cs"/>
              </a:rPr>
              <a:t>soutien</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mènent</a:t>
            </a:r>
            <a:r>
              <a:rPr lang="en-GB" sz="1200" b="1" i="0" u="none" strike="noStrike" kern="1200">
                <a:solidFill>
                  <a:schemeClr val="tx1"/>
                </a:solidFill>
                <a:effectLst/>
                <a:latin typeface="+mn-lt"/>
                <a:ea typeface="+mn-ea"/>
                <a:cs typeface="+mn-cs"/>
              </a:rPr>
              <a:t> à un </a:t>
            </a:r>
            <a:r>
              <a:rPr lang="en-GB" sz="1200" b="1" i="0" u="none" strike="noStrike" kern="1200" err="1">
                <a:solidFill>
                  <a:schemeClr val="tx1"/>
                </a:solidFill>
                <a:effectLst/>
                <a:latin typeface="+mn-lt"/>
                <a:ea typeface="+mn-ea"/>
                <a:cs typeface="+mn-cs"/>
              </a:rPr>
              <a:t>épuisement</a:t>
            </a:r>
            <a:r>
              <a:rPr lang="en-GB" sz="1200" b="1" i="0" u="none" strike="noStrike" kern="1200">
                <a:solidFill>
                  <a:schemeClr val="tx1"/>
                </a:solidFill>
                <a:effectLst/>
                <a:latin typeface="+mn-lt"/>
                <a:ea typeface="+mn-ea"/>
                <a:cs typeface="+mn-cs"/>
              </a:rPr>
              <a:t> et à des </a:t>
            </a:r>
            <a:r>
              <a:rPr lang="en-GB" sz="1200" b="1" i="0" u="none" strike="noStrike" kern="1200" err="1">
                <a:solidFill>
                  <a:schemeClr val="tx1"/>
                </a:solidFill>
                <a:effectLst/>
                <a:latin typeface="+mn-lt"/>
                <a:ea typeface="+mn-ea"/>
                <a:cs typeface="+mn-cs"/>
              </a:rPr>
              <a:t>symptômes</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dépressifs</a:t>
            </a:r>
            <a:r>
              <a:rPr lang="en-GB" sz="1200" b="1" i="0" u="none" strike="noStrike" kern="1200">
                <a:solidFill>
                  <a:schemeClr val="tx1"/>
                </a:solidFill>
                <a:effectLst/>
                <a:latin typeface="+mn-lt"/>
                <a:ea typeface="+mn-ea"/>
                <a:cs typeface="+mn-cs"/>
              </a:rPr>
              <a:t>.</a:t>
            </a:r>
            <a:r>
              <a:rPr lang="en-GB"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a:t>
            </a:r>
          </a:p>
          <a:p>
            <a:pPr rtl="0" fontAlgn="base"/>
            <a:r>
              <a:rPr lang="en-GB" sz="1200" b="1" i="0" u="none" strike="noStrike" kern="1200">
                <a:solidFill>
                  <a:schemeClr val="tx1"/>
                </a:solidFill>
                <a:effectLst/>
                <a:latin typeface="+mn-lt"/>
                <a:ea typeface="+mn-ea"/>
                <a:cs typeface="+mn-cs"/>
              </a:rPr>
              <a:t>2. </a:t>
            </a:r>
            <a:r>
              <a:rPr lang="en-GB" sz="1200" b="1" i="0" u="none" strike="noStrike" kern="1200" err="1">
                <a:solidFill>
                  <a:schemeClr val="tx1"/>
                </a:solidFill>
                <a:effectLst/>
                <a:latin typeface="+mn-lt"/>
                <a:ea typeface="+mn-ea"/>
                <a:cs typeface="+mn-cs"/>
              </a:rPr>
              <a:t>Conflits</a:t>
            </a:r>
            <a:r>
              <a:rPr lang="en-GB" sz="1200" b="1" i="0" u="none" strike="noStrike" kern="1200">
                <a:solidFill>
                  <a:schemeClr val="tx1"/>
                </a:solidFill>
                <a:effectLst/>
                <a:latin typeface="+mn-lt"/>
                <a:ea typeface="+mn-ea"/>
                <a:cs typeface="+mn-cs"/>
              </a:rPr>
              <a:t> et tensions </a:t>
            </a:r>
            <a:r>
              <a:rPr lang="en-GB" sz="1200" b="1" i="0" u="none" strike="noStrike" kern="1200" err="1">
                <a:solidFill>
                  <a:schemeClr val="tx1"/>
                </a:solidFill>
                <a:effectLst/>
                <a:latin typeface="+mn-lt"/>
                <a:ea typeface="+mn-ea"/>
                <a:cs typeface="+mn-cs"/>
              </a:rPr>
              <a:t>sociales</a:t>
            </a:r>
            <a:r>
              <a:rPr lang="en-GB" sz="1200" b="1" i="0" u="none" strike="noStrike" kern="1200">
                <a:solidFill>
                  <a:schemeClr val="tx1"/>
                </a:solidFill>
                <a:effectLst/>
                <a:latin typeface="+mn-lt"/>
                <a:ea typeface="+mn-ea"/>
                <a:cs typeface="+mn-cs"/>
              </a:rPr>
              <a:t> au travail</a:t>
            </a:r>
            <a:r>
              <a:rPr lang="en-GB" sz="1200" b="0" i="0" kern="1200">
                <a:solidFill>
                  <a:schemeClr val="tx1"/>
                </a:solidFill>
                <a:effectLst/>
                <a:latin typeface="+mn-lt"/>
                <a:ea typeface="+mn-ea"/>
                <a:cs typeface="+mn-cs"/>
              </a:rPr>
              <a:t>​</a:t>
            </a:r>
          </a:p>
          <a:p>
            <a:pPr rtl="0" fontAlgn="base"/>
            <a:r>
              <a:rPr lang="en-GB" sz="1200" b="1" i="0" u="none" strike="noStrike" kern="1200" err="1">
                <a:solidFill>
                  <a:schemeClr val="tx1"/>
                </a:solidFill>
                <a:effectLst/>
                <a:latin typeface="+mn-lt"/>
                <a:ea typeface="+mn-ea"/>
                <a:cs typeface="+mn-cs"/>
              </a:rPr>
              <a:t>Caractéristiques</a:t>
            </a:r>
            <a:r>
              <a:rPr lang="en-GB" sz="1200" b="1" i="0" u="none" strike="noStrike"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a:solidFill>
                  <a:schemeClr val="tx1"/>
                </a:solidFill>
                <a:effectLst/>
                <a:latin typeface="+mn-lt"/>
                <a:ea typeface="+mn-ea"/>
                <a:cs typeface="+mn-cs"/>
              </a:rPr>
              <a:t>Palpitations, hypertension, agitation</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err="1">
                <a:solidFill>
                  <a:schemeClr val="tx1"/>
                </a:solidFill>
                <a:effectLst/>
                <a:latin typeface="+mn-lt"/>
                <a:ea typeface="+mn-ea"/>
                <a:cs typeface="+mn-cs"/>
              </a:rPr>
              <a:t>Honte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culpabilité</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faible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estime</a:t>
            </a:r>
            <a:r>
              <a:rPr lang="en-GB" sz="1200" b="0" i="0" u="none" strike="noStrike" kern="1200">
                <a:solidFill>
                  <a:schemeClr val="tx1"/>
                </a:solidFill>
                <a:effectLst/>
                <a:latin typeface="+mn-lt"/>
                <a:ea typeface="+mn-ea"/>
                <a:cs typeface="+mn-cs"/>
              </a:rPr>
              <a:t> de soi</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a:solidFill>
                  <a:schemeClr val="tx1"/>
                </a:solidFill>
                <a:effectLst/>
                <a:latin typeface="+mn-lt"/>
                <a:ea typeface="+mn-ea"/>
                <a:cs typeface="+mn-cs"/>
              </a:rPr>
              <a:t>Tensions avec les </a:t>
            </a:r>
            <a:r>
              <a:rPr lang="en-GB" sz="1200" b="0" i="0" u="none" strike="noStrike" kern="1200" err="1">
                <a:solidFill>
                  <a:schemeClr val="tx1"/>
                </a:solidFill>
                <a:effectLst/>
                <a:latin typeface="+mn-lt"/>
                <a:ea typeface="+mn-ea"/>
                <a:cs typeface="+mn-cs"/>
              </a:rPr>
              <a:t>collègues</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ou</a:t>
            </a:r>
            <a:r>
              <a:rPr lang="en-GB" sz="1200" b="0" i="0" u="none" strike="noStrike" kern="1200">
                <a:solidFill>
                  <a:schemeClr val="tx1"/>
                </a:solidFill>
                <a:effectLst/>
                <a:latin typeface="+mn-lt"/>
                <a:ea typeface="+mn-ea"/>
                <a:cs typeface="+mn-cs"/>
              </a:rPr>
              <a:t> les </a:t>
            </a:r>
            <a:r>
              <a:rPr lang="en-GB" sz="1200" b="0" i="0" u="none" strike="noStrike" kern="1200" err="1">
                <a:solidFill>
                  <a:schemeClr val="tx1"/>
                </a:solidFill>
                <a:effectLst/>
                <a:latin typeface="+mn-lt"/>
                <a:ea typeface="+mn-ea"/>
                <a:cs typeface="+mn-cs"/>
              </a:rPr>
              <a:t>supérieurs</a:t>
            </a:r>
            <a:r>
              <a:rPr lang="en-GB" sz="1200" b="0" i="0" kern="1200">
                <a:solidFill>
                  <a:schemeClr val="tx1"/>
                </a:solidFill>
                <a:effectLst/>
                <a:latin typeface="+mn-lt"/>
                <a:ea typeface="+mn-ea"/>
                <a:cs typeface="+mn-cs"/>
              </a:rPr>
              <a:t>​</a:t>
            </a:r>
          </a:p>
          <a:p>
            <a:pPr rtl="0" fontAlgn="base"/>
            <a:r>
              <a:rPr lang="en-GB" sz="1200" b="1" i="0" u="none" strike="noStrike" kern="1200" err="1">
                <a:solidFill>
                  <a:schemeClr val="tx1"/>
                </a:solidFill>
                <a:effectLst/>
                <a:latin typeface="+mn-lt"/>
                <a:ea typeface="+mn-ea"/>
                <a:cs typeface="+mn-cs"/>
              </a:rPr>
              <a:t>Exemple</a:t>
            </a:r>
            <a:r>
              <a:rPr lang="en-GB" sz="1200" b="1" i="0" u="none" strike="noStrike" kern="1200">
                <a:solidFill>
                  <a:schemeClr val="tx1"/>
                </a:solidFill>
                <a:effectLst/>
                <a:latin typeface="+mn-lt"/>
                <a:ea typeface="+mn-ea"/>
                <a:cs typeface="+mn-cs"/>
              </a:rPr>
              <a:t> de </a:t>
            </a:r>
            <a:r>
              <a:rPr lang="en-GB" sz="1200" b="1" i="0" u="none" strike="noStrike" kern="1200" err="1">
                <a:solidFill>
                  <a:schemeClr val="tx1"/>
                </a:solidFill>
                <a:effectLst/>
                <a:latin typeface="+mn-lt"/>
                <a:ea typeface="+mn-ea"/>
                <a:cs typeface="+mn-cs"/>
              </a:rPr>
              <a:t>cas</a:t>
            </a:r>
            <a:r>
              <a:rPr lang="en-GB" sz="1200" b="1" i="0" u="none" strike="noStrike"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a:t>
            </a:r>
            <a:br>
              <a:rPr lang="en-GB" sz="1200" b="0" i="0" kern="1200">
                <a:solidFill>
                  <a:schemeClr val="tx1"/>
                </a:solidFill>
                <a:effectLst/>
                <a:latin typeface="+mn-lt"/>
                <a:ea typeface="+mn-ea"/>
                <a:cs typeface="+mn-cs"/>
              </a:rPr>
            </a:br>
            <a:r>
              <a:rPr lang="en-GB" sz="1200" b="1" i="0" u="none" strike="noStrike" kern="1200">
                <a:solidFill>
                  <a:schemeClr val="tx1"/>
                </a:solidFill>
                <a:effectLst/>
                <a:latin typeface="+mn-lt"/>
                <a:ea typeface="+mn-ea"/>
                <a:cs typeface="+mn-cs"/>
              </a:rPr>
              <a:t>Un </a:t>
            </a:r>
            <a:r>
              <a:rPr lang="en-GB" sz="1200" b="1" i="0" u="none" strike="noStrike" kern="1200" err="1">
                <a:solidFill>
                  <a:schemeClr val="tx1"/>
                </a:solidFill>
                <a:effectLst/>
                <a:latin typeface="+mn-lt"/>
                <a:ea typeface="+mn-ea"/>
                <a:cs typeface="+mn-cs"/>
              </a:rPr>
              <a:t>employé</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confronté</a:t>
            </a:r>
            <a:r>
              <a:rPr lang="en-GB" sz="1200" b="1" i="0" u="none" strike="noStrike" kern="1200">
                <a:solidFill>
                  <a:schemeClr val="tx1"/>
                </a:solidFill>
                <a:effectLst/>
                <a:latin typeface="+mn-lt"/>
                <a:ea typeface="+mn-ea"/>
                <a:cs typeface="+mn-cs"/>
              </a:rPr>
              <a:t> à des </a:t>
            </a:r>
            <a:r>
              <a:rPr lang="en-GB" sz="1200" b="1" i="0" u="none" strike="noStrike" kern="1200" err="1">
                <a:solidFill>
                  <a:schemeClr val="tx1"/>
                </a:solidFill>
                <a:effectLst/>
                <a:latin typeface="+mn-lt"/>
                <a:ea typeface="+mn-ea"/>
                <a:cs typeface="+mn-cs"/>
              </a:rPr>
              <a:t>conflits</a:t>
            </a:r>
            <a:r>
              <a:rPr lang="en-GB" sz="1200" b="1" i="0" u="none" strike="noStrike" kern="1200">
                <a:solidFill>
                  <a:schemeClr val="tx1"/>
                </a:solidFill>
                <a:effectLst/>
                <a:latin typeface="+mn-lt"/>
                <a:ea typeface="+mn-ea"/>
                <a:cs typeface="+mn-cs"/>
              </a:rPr>
              <a:t> sur son lieu de travail </a:t>
            </a:r>
            <a:r>
              <a:rPr lang="en-GB" sz="1200" b="1" i="0" u="none" strike="noStrike" kern="1200" err="1">
                <a:solidFill>
                  <a:schemeClr val="tx1"/>
                </a:solidFill>
                <a:effectLst/>
                <a:latin typeface="+mn-lt"/>
                <a:ea typeface="+mn-ea"/>
                <a:cs typeface="+mn-cs"/>
              </a:rPr>
              <a:t>souffre</a:t>
            </a:r>
            <a:r>
              <a:rPr lang="en-GB" sz="1200" b="1" i="0" u="none" strike="noStrike" kern="1200">
                <a:solidFill>
                  <a:schemeClr val="tx1"/>
                </a:solidFill>
                <a:effectLst/>
                <a:latin typeface="+mn-lt"/>
                <a:ea typeface="+mn-ea"/>
                <a:cs typeface="+mn-cs"/>
              </a:rPr>
              <a:t> de </a:t>
            </a:r>
            <a:r>
              <a:rPr lang="en-GB" sz="1200" b="1" i="0" u="none" strike="noStrike" kern="1200" err="1">
                <a:solidFill>
                  <a:schemeClr val="tx1"/>
                </a:solidFill>
                <a:effectLst/>
                <a:latin typeface="+mn-lt"/>
                <a:ea typeface="+mn-ea"/>
                <a:cs typeface="+mn-cs"/>
              </a:rPr>
              <a:t>symptômes</a:t>
            </a:r>
            <a:r>
              <a:rPr lang="en-GB" sz="1200" b="1" i="0" u="none" strike="noStrike" kern="1200">
                <a:solidFill>
                  <a:schemeClr val="tx1"/>
                </a:solidFill>
                <a:effectLst/>
                <a:latin typeface="+mn-lt"/>
                <a:ea typeface="+mn-ea"/>
                <a:cs typeface="+mn-cs"/>
              </a:rPr>
              <a:t> physiques </a:t>
            </a:r>
            <a:r>
              <a:rPr lang="en-GB" sz="1200" b="1" i="0" u="none" strike="noStrike" kern="1200" err="1">
                <a:solidFill>
                  <a:schemeClr val="tx1"/>
                </a:solidFill>
                <a:effectLst/>
                <a:latin typeface="+mn-lt"/>
                <a:ea typeface="+mn-ea"/>
                <a:cs typeface="+mn-cs"/>
              </a:rPr>
              <a:t>comme</a:t>
            </a:r>
            <a:r>
              <a:rPr lang="en-GB" sz="1200" b="1" i="0" u="none" strike="noStrike" kern="1200">
                <a:solidFill>
                  <a:schemeClr val="tx1"/>
                </a:solidFill>
                <a:effectLst/>
                <a:latin typeface="+mn-lt"/>
                <a:ea typeface="+mn-ea"/>
                <a:cs typeface="+mn-cs"/>
              </a:rPr>
              <a:t> des palpitations et </a:t>
            </a:r>
            <a:r>
              <a:rPr lang="en-GB" sz="1200" b="1" i="0" u="none" strike="noStrike" kern="1200" err="1">
                <a:solidFill>
                  <a:schemeClr val="tx1"/>
                </a:solidFill>
                <a:effectLst/>
                <a:latin typeface="+mn-lt"/>
                <a:ea typeface="+mn-ea"/>
                <a:cs typeface="+mn-cs"/>
              </a:rPr>
              <a:t>une</a:t>
            </a:r>
            <a:r>
              <a:rPr lang="en-GB" sz="1200" b="1" i="0" u="none" strike="noStrike" kern="1200">
                <a:solidFill>
                  <a:schemeClr val="tx1"/>
                </a:solidFill>
                <a:effectLst/>
                <a:latin typeface="+mn-lt"/>
                <a:ea typeface="+mn-ea"/>
                <a:cs typeface="+mn-cs"/>
              </a:rPr>
              <a:t> tension </a:t>
            </a:r>
            <a:r>
              <a:rPr lang="en-GB" sz="1200" b="1" i="0" u="none" strike="noStrike" kern="1200" err="1">
                <a:solidFill>
                  <a:schemeClr val="tx1"/>
                </a:solidFill>
                <a:effectLst/>
                <a:latin typeface="+mn-lt"/>
                <a:ea typeface="+mn-ea"/>
                <a:cs typeface="+mn-cs"/>
              </a:rPr>
              <a:t>artérielle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élevée</a:t>
            </a:r>
            <a:r>
              <a:rPr lang="en-GB" sz="1200" b="1" i="0" u="none" strike="noStrike" kern="1200">
                <a:solidFill>
                  <a:schemeClr val="tx1"/>
                </a:solidFill>
                <a:effectLst/>
                <a:latin typeface="+mn-lt"/>
                <a:ea typeface="+mn-ea"/>
                <a:cs typeface="+mn-cs"/>
              </a:rPr>
              <a:t>. Il </a:t>
            </a:r>
            <a:r>
              <a:rPr lang="en-GB" sz="1200" b="1" i="0" u="none" strike="noStrike" kern="1200" err="1">
                <a:solidFill>
                  <a:schemeClr val="tx1"/>
                </a:solidFill>
                <a:effectLst/>
                <a:latin typeface="+mn-lt"/>
                <a:ea typeface="+mn-ea"/>
                <a:cs typeface="+mn-cs"/>
              </a:rPr>
              <a:t>ressent</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également</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une</a:t>
            </a:r>
            <a:r>
              <a:rPr lang="en-GB" sz="1200" b="1" i="0" u="none" strike="noStrike" kern="1200">
                <a:solidFill>
                  <a:schemeClr val="tx1"/>
                </a:solidFill>
                <a:effectLst/>
                <a:latin typeface="+mn-lt"/>
                <a:ea typeface="+mn-ea"/>
                <a:cs typeface="+mn-cs"/>
              </a:rPr>
              <a:t> charge </a:t>
            </a:r>
            <a:r>
              <a:rPr lang="en-GB" sz="1200" b="1" i="0" u="none" strike="noStrike" kern="1200" err="1">
                <a:solidFill>
                  <a:schemeClr val="tx1"/>
                </a:solidFill>
                <a:effectLst/>
                <a:latin typeface="+mn-lt"/>
                <a:ea typeface="+mn-ea"/>
                <a:cs typeface="+mn-cs"/>
              </a:rPr>
              <a:t>psychologique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importante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notamment</a:t>
            </a:r>
            <a:r>
              <a:rPr lang="en-GB" sz="1200" b="1" i="0" u="none" strike="noStrike" kern="1200">
                <a:solidFill>
                  <a:schemeClr val="tx1"/>
                </a:solidFill>
                <a:effectLst/>
                <a:latin typeface="+mn-lt"/>
                <a:ea typeface="+mn-ea"/>
                <a:cs typeface="+mn-cs"/>
              </a:rPr>
              <a:t> de la </a:t>
            </a:r>
            <a:r>
              <a:rPr lang="en-GB" sz="1200" b="1" i="0" u="none" strike="noStrike" kern="1200" err="1">
                <a:solidFill>
                  <a:schemeClr val="tx1"/>
                </a:solidFill>
                <a:effectLst/>
                <a:latin typeface="+mn-lt"/>
                <a:ea typeface="+mn-ea"/>
                <a:cs typeface="+mn-cs"/>
              </a:rPr>
              <a:t>honte</a:t>
            </a:r>
            <a:r>
              <a:rPr lang="en-GB" sz="1200" b="1" i="0" u="none" strike="noStrike" kern="1200">
                <a:solidFill>
                  <a:schemeClr val="tx1"/>
                </a:solidFill>
                <a:effectLst/>
                <a:latin typeface="+mn-lt"/>
                <a:ea typeface="+mn-ea"/>
                <a:cs typeface="+mn-cs"/>
              </a:rPr>
              <a:t> et de la </a:t>
            </a:r>
            <a:r>
              <a:rPr lang="en-GB" sz="1200" b="1" i="0" u="none" strike="noStrike" kern="1200" err="1">
                <a:solidFill>
                  <a:schemeClr val="tx1"/>
                </a:solidFill>
                <a:effectLst/>
                <a:latin typeface="+mn-lt"/>
                <a:ea typeface="+mn-ea"/>
                <a:cs typeface="+mn-cs"/>
              </a:rPr>
              <a:t>culpabilité</a:t>
            </a:r>
            <a:r>
              <a:rPr lang="en-GB" sz="1200" b="1" i="0" u="none" strike="noStrike" kern="1200">
                <a:solidFill>
                  <a:schemeClr val="tx1"/>
                </a:solidFill>
                <a:effectLst/>
                <a:latin typeface="+mn-lt"/>
                <a:ea typeface="+mn-ea"/>
                <a:cs typeface="+mn-cs"/>
              </a:rPr>
              <a:t>, surtout </a:t>
            </a:r>
            <a:r>
              <a:rPr lang="en-GB" sz="1200" b="1" i="0" u="none" strike="noStrike" kern="1200" err="1">
                <a:solidFill>
                  <a:schemeClr val="tx1"/>
                </a:solidFill>
                <a:effectLst/>
                <a:latin typeface="+mn-lt"/>
                <a:ea typeface="+mn-ea"/>
                <a:cs typeface="+mn-cs"/>
              </a:rPr>
              <a:t>lorsqu’il</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est</a:t>
            </a:r>
            <a:r>
              <a:rPr lang="en-GB" sz="1200" b="1" i="0" u="none" strike="noStrike" kern="1200">
                <a:solidFill>
                  <a:schemeClr val="tx1"/>
                </a:solidFill>
                <a:effectLst/>
                <a:latin typeface="+mn-lt"/>
                <a:ea typeface="+mn-ea"/>
                <a:cs typeface="+mn-cs"/>
              </a:rPr>
              <a:t> en </a:t>
            </a:r>
            <a:r>
              <a:rPr lang="en-GB" sz="1200" b="1" i="0" u="none" strike="noStrike" kern="1200" err="1">
                <a:solidFill>
                  <a:schemeClr val="tx1"/>
                </a:solidFill>
                <a:effectLst/>
                <a:latin typeface="+mn-lt"/>
                <a:ea typeface="+mn-ea"/>
                <a:cs typeface="+mn-cs"/>
              </a:rPr>
              <a:t>arrêt</a:t>
            </a:r>
            <a:r>
              <a:rPr lang="en-GB" sz="1200" b="1" i="0" u="none" strike="noStrike" kern="1200">
                <a:solidFill>
                  <a:schemeClr val="tx1"/>
                </a:solidFill>
                <a:effectLst/>
                <a:latin typeface="+mn-lt"/>
                <a:ea typeface="+mn-ea"/>
                <a:cs typeface="+mn-cs"/>
              </a:rPr>
              <a:t> de travail pour cause de burn-out.</a:t>
            </a:r>
            <a:r>
              <a:rPr lang="en-GB"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br>
              <a:rPr lang="en-US" sz="1200" b="0" i="0" kern="1200">
                <a:solidFill>
                  <a:schemeClr val="tx1"/>
                </a:solidFill>
                <a:effectLst/>
                <a:latin typeface="+mn-lt"/>
                <a:ea typeface="+mn-ea"/>
                <a:cs typeface="+mn-cs"/>
              </a:rPr>
            </a:br>
            <a:r>
              <a:rPr lang="en-US" sz="1200" b="0" i="0" kern="1200">
                <a:solidFill>
                  <a:schemeClr val="tx1"/>
                </a:solidFill>
                <a:effectLst/>
                <a:latin typeface="+mn-lt"/>
                <a:ea typeface="+mn-ea"/>
                <a:cs typeface="+mn-cs"/>
              </a:rPr>
              <a:t>​</a:t>
            </a:r>
          </a:p>
          <a:p>
            <a:pPr rtl="0" fontAlgn="base"/>
            <a:r>
              <a:rPr lang="en-GB" sz="1200" b="1" i="0" u="none" strike="noStrike" kern="1200">
                <a:solidFill>
                  <a:schemeClr val="tx1"/>
                </a:solidFill>
                <a:effectLst/>
                <a:latin typeface="+mn-lt"/>
                <a:ea typeface="+mn-ea"/>
                <a:cs typeface="+mn-cs"/>
              </a:rPr>
              <a:t>3. </a:t>
            </a:r>
            <a:r>
              <a:rPr lang="en-GB" sz="1200" b="1" i="0" u="none" strike="noStrike" kern="1200" err="1">
                <a:solidFill>
                  <a:schemeClr val="tx1"/>
                </a:solidFill>
                <a:effectLst/>
                <a:latin typeface="+mn-lt"/>
                <a:ea typeface="+mn-ea"/>
                <a:cs typeface="+mn-cs"/>
              </a:rPr>
              <a:t>Combinaison</a:t>
            </a:r>
            <a:r>
              <a:rPr lang="en-GB" sz="1200" b="1" i="0" u="none" strike="noStrike" kern="1200">
                <a:solidFill>
                  <a:schemeClr val="tx1"/>
                </a:solidFill>
                <a:effectLst/>
                <a:latin typeface="+mn-lt"/>
                <a:ea typeface="+mn-ea"/>
                <a:cs typeface="+mn-cs"/>
              </a:rPr>
              <a:t> de charge </a:t>
            </a:r>
            <a:r>
              <a:rPr lang="en-GB" sz="1200" b="1" i="0" u="none" strike="noStrike" kern="1200" err="1">
                <a:solidFill>
                  <a:schemeClr val="tx1"/>
                </a:solidFill>
                <a:effectLst/>
                <a:latin typeface="+mn-lt"/>
                <a:ea typeface="+mn-ea"/>
                <a:cs typeface="+mn-cs"/>
              </a:rPr>
              <a:t>professionnelle</a:t>
            </a:r>
            <a:r>
              <a:rPr lang="en-GB" sz="1200" b="1" i="0" u="none" strike="noStrike" kern="1200">
                <a:solidFill>
                  <a:schemeClr val="tx1"/>
                </a:solidFill>
                <a:effectLst/>
                <a:latin typeface="+mn-lt"/>
                <a:ea typeface="+mn-ea"/>
                <a:cs typeface="+mn-cs"/>
              </a:rPr>
              <a:t> et </a:t>
            </a:r>
            <a:r>
              <a:rPr lang="en-GB" sz="1200" b="1" i="0" u="none" strike="noStrike" kern="1200" err="1">
                <a:solidFill>
                  <a:schemeClr val="tx1"/>
                </a:solidFill>
                <a:effectLst/>
                <a:latin typeface="+mn-lt"/>
                <a:ea typeface="+mn-ea"/>
                <a:cs typeface="+mn-cs"/>
              </a:rPr>
              <a:t>privée</a:t>
            </a:r>
            <a:r>
              <a:rPr lang="en-GB" sz="1200" b="0" i="0" kern="1200">
                <a:solidFill>
                  <a:schemeClr val="tx1"/>
                </a:solidFill>
                <a:effectLst/>
                <a:latin typeface="+mn-lt"/>
                <a:ea typeface="+mn-ea"/>
                <a:cs typeface="+mn-cs"/>
              </a:rPr>
              <a:t>​</a:t>
            </a:r>
          </a:p>
          <a:p>
            <a:pPr rtl="0" fontAlgn="base"/>
            <a:r>
              <a:rPr lang="en-GB" sz="1200" b="1" i="0" u="none" strike="noStrike" kern="1200" err="1">
                <a:solidFill>
                  <a:schemeClr val="tx1"/>
                </a:solidFill>
                <a:effectLst/>
                <a:latin typeface="+mn-lt"/>
                <a:ea typeface="+mn-ea"/>
                <a:cs typeface="+mn-cs"/>
              </a:rPr>
              <a:t>Caractéristiques</a:t>
            </a:r>
            <a:r>
              <a:rPr lang="en-GB" sz="1200" b="1" i="0" u="none" strike="noStrike"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err="1">
                <a:solidFill>
                  <a:schemeClr val="tx1"/>
                </a:solidFill>
                <a:effectLst/>
                <a:latin typeface="+mn-lt"/>
                <a:ea typeface="+mn-ea"/>
                <a:cs typeface="+mn-cs"/>
              </a:rPr>
              <a:t>Douleurs</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dorsales</a:t>
            </a:r>
            <a:r>
              <a:rPr lang="en-GB" sz="1200" b="0" i="0" u="none" strike="noStrike" kern="1200">
                <a:solidFill>
                  <a:schemeClr val="tx1"/>
                </a:solidFill>
                <a:effectLst/>
                <a:latin typeface="+mn-lt"/>
                <a:ea typeface="+mn-ea"/>
                <a:cs typeface="+mn-cs"/>
              </a:rPr>
              <a:t>, fatigue, anomalies des tests </a:t>
            </a:r>
            <a:r>
              <a:rPr lang="en-GB" sz="1200" b="0" i="0" u="none" strike="noStrike" kern="1200" err="1">
                <a:solidFill>
                  <a:schemeClr val="tx1"/>
                </a:solidFill>
                <a:effectLst/>
                <a:latin typeface="+mn-lt"/>
                <a:ea typeface="+mn-ea"/>
                <a:cs typeface="+mn-cs"/>
              </a:rPr>
              <a:t>hépatiques</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err="1">
                <a:solidFill>
                  <a:schemeClr val="tx1"/>
                </a:solidFill>
                <a:effectLst/>
                <a:latin typeface="+mn-lt"/>
                <a:ea typeface="+mn-ea"/>
                <a:cs typeface="+mn-cs"/>
              </a:rPr>
              <a:t>Responsabilités</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familiales</a:t>
            </a:r>
            <a:r>
              <a:rPr lang="en-GB" sz="1200" b="0" i="0" u="none" strike="noStrike" kern="1200">
                <a:solidFill>
                  <a:schemeClr val="tx1"/>
                </a:solidFill>
                <a:effectLst/>
                <a:latin typeface="+mn-lt"/>
                <a:ea typeface="+mn-ea"/>
                <a:cs typeface="+mn-cs"/>
              </a:rPr>
              <a:t> (enfants </a:t>
            </a:r>
            <a:r>
              <a:rPr lang="en-GB" sz="1200" b="0" i="0" u="none" strike="noStrike" kern="1200" err="1">
                <a:solidFill>
                  <a:schemeClr val="tx1"/>
                </a:solidFill>
                <a:effectLst/>
                <a:latin typeface="+mn-lt"/>
                <a:ea typeface="+mn-ea"/>
                <a:cs typeface="+mn-cs"/>
              </a:rPr>
              <a:t>ou</a:t>
            </a:r>
            <a:r>
              <a:rPr lang="en-GB" sz="1200" b="0" i="0" u="none" strike="noStrike" kern="1200">
                <a:solidFill>
                  <a:schemeClr val="tx1"/>
                </a:solidFill>
                <a:effectLst/>
                <a:latin typeface="+mn-lt"/>
                <a:ea typeface="+mn-ea"/>
                <a:cs typeface="+mn-cs"/>
              </a:rPr>
              <a:t> parents), </a:t>
            </a:r>
            <a:r>
              <a:rPr lang="en-GB" sz="1200" b="0" i="0" u="none" strike="noStrike" kern="1200" err="1">
                <a:solidFill>
                  <a:schemeClr val="tx1"/>
                </a:solidFill>
                <a:effectLst/>
                <a:latin typeface="+mn-lt"/>
                <a:ea typeface="+mn-ea"/>
                <a:cs typeface="+mn-cs"/>
              </a:rPr>
              <a:t>consommation</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d’alcool</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comme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mécanisme</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d’adaptation</a:t>
            </a:r>
            <a:r>
              <a:rPr lang="en-GB" sz="1200" b="0" i="0" kern="1200">
                <a:solidFill>
                  <a:schemeClr val="tx1"/>
                </a:solidFill>
                <a:effectLst/>
                <a:latin typeface="+mn-lt"/>
                <a:ea typeface="+mn-ea"/>
                <a:cs typeface="+mn-cs"/>
              </a:rPr>
              <a:t>​</a:t>
            </a:r>
          </a:p>
          <a:p>
            <a:pPr marL="171450" indent="-171450" rtl="0" fontAlgn="base">
              <a:buFont typeface="Arial" panose="020B0604020202020204" pitchFamily="34" charset="0"/>
              <a:buChar char="•"/>
            </a:pPr>
            <a:r>
              <a:rPr lang="en-GB" sz="1200" b="0" i="0" u="none" strike="noStrike" kern="1200" err="1">
                <a:solidFill>
                  <a:schemeClr val="tx1"/>
                </a:solidFill>
                <a:effectLst/>
                <a:latin typeface="+mn-lt"/>
                <a:ea typeface="+mn-ea"/>
                <a:cs typeface="+mn-cs"/>
              </a:rPr>
              <a:t>Comportements</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obsessionnels</a:t>
            </a:r>
            <a:r>
              <a:rPr lang="en-GB" sz="1200" b="0" i="0" u="none" strike="noStrike" kern="1200">
                <a:solidFill>
                  <a:schemeClr val="tx1"/>
                </a:solidFill>
                <a:effectLst/>
                <a:latin typeface="+mn-lt"/>
                <a:ea typeface="+mn-ea"/>
                <a:cs typeface="+mn-cs"/>
              </a:rPr>
              <a:t>, </a:t>
            </a:r>
            <a:r>
              <a:rPr lang="en-GB" sz="1200" b="0" i="0" u="none" strike="noStrike" kern="1200" err="1">
                <a:solidFill>
                  <a:schemeClr val="tx1"/>
                </a:solidFill>
                <a:effectLst/>
                <a:latin typeface="+mn-lt"/>
                <a:ea typeface="+mn-ea"/>
                <a:cs typeface="+mn-cs"/>
              </a:rPr>
              <a:t>épuisement</a:t>
            </a:r>
            <a:r>
              <a:rPr lang="en-GB" sz="1200" b="0" i="0" u="none" strike="noStrike" kern="1200">
                <a:solidFill>
                  <a:schemeClr val="tx1"/>
                </a:solidFill>
                <a:effectLst/>
                <a:latin typeface="+mn-lt"/>
                <a:ea typeface="+mn-ea"/>
                <a:cs typeface="+mn-cs"/>
              </a:rPr>
              <a:t> mental</a:t>
            </a:r>
            <a:r>
              <a:rPr lang="en-GB" sz="1200" b="0" i="0" kern="1200">
                <a:solidFill>
                  <a:schemeClr val="tx1"/>
                </a:solidFill>
                <a:effectLst/>
                <a:latin typeface="+mn-lt"/>
                <a:ea typeface="+mn-ea"/>
                <a:cs typeface="+mn-cs"/>
              </a:rPr>
              <a:t>​</a:t>
            </a:r>
          </a:p>
          <a:p>
            <a:pPr rtl="0" fontAlgn="base"/>
            <a:r>
              <a:rPr lang="en-GB" sz="1200" b="1" i="0" u="none" strike="noStrike" kern="1200" err="1">
                <a:solidFill>
                  <a:schemeClr val="tx1"/>
                </a:solidFill>
                <a:effectLst/>
                <a:latin typeface="+mn-lt"/>
                <a:ea typeface="+mn-ea"/>
                <a:cs typeface="+mn-cs"/>
              </a:rPr>
              <a:t>Exemple</a:t>
            </a:r>
            <a:r>
              <a:rPr lang="en-GB" sz="1200" b="1" i="0" u="none" strike="noStrike" kern="1200">
                <a:solidFill>
                  <a:schemeClr val="tx1"/>
                </a:solidFill>
                <a:effectLst/>
                <a:latin typeface="+mn-lt"/>
                <a:ea typeface="+mn-ea"/>
                <a:cs typeface="+mn-cs"/>
              </a:rPr>
              <a:t> de </a:t>
            </a:r>
            <a:r>
              <a:rPr lang="en-GB" sz="1200" b="1" i="0" u="none" strike="noStrike" kern="1200" err="1">
                <a:solidFill>
                  <a:schemeClr val="tx1"/>
                </a:solidFill>
                <a:effectLst/>
                <a:latin typeface="+mn-lt"/>
                <a:ea typeface="+mn-ea"/>
                <a:cs typeface="+mn-cs"/>
              </a:rPr>
              <a:t>cas</a:t>
            </a:r>
            <a:r>
              <a:rPr lang="en-GB" sz="1200" b="1" i="0" u="none" strike="noStrike" kern="1200">
                <a:solidFill>
                  <a:schemeClr val="tx1"/>
                </a:solidFill>
                <a:effectLst/>
                <a:latin typeface="+mn-lt"/>
                <a:ea typeface="+mn-ea"/>
                <a:cs typeface="+mn-cs"/>
              </a:rPr>
              <a:t> :</a:t>
            </a:r>
            <a:r>
              <a:rPr lang="en-GB" sz="1200" b="0" i="0" kern="1200">
                <a:solidFill>
                  <a:schemeClr val="tx1"/>
                </a:solidFill>
                <a:effectLst/>
                <a:latin typeface="+mn-lt"/>
                <a:ea typeface="+mn-ea"/>
                <a:cs typeface="+mn-cs"/>
              </a:rPr>
              <a:t>​</a:t>
            </a:r>
            <a:br>
              <a:rPr lang="en-GB" sz="1200" b="0" i="0" kern="1200">
                <a:solidFill>
                  <a:schemeClr val="tx1"/>
                </a:solidFill>
                <a:effectLst/>
                <a:latin typeface="+mn-lt"/>
                <a:ea typeface="+mn-ea"/>
                <a:cs typeface="+mn-cs"/>
              </a:rPr>
            </a:br>
            <a:r>
              <a:rPr lang="en-GB" sz="1200" b="1" i="0" u="none" strike="noStrike" kern="1200">
                <a:solidFill>
                  <a:schemeClr val="tx1"/>
                </a:solidFill>
                <a:effectLst/>
                <a:latin typeface="+mn-lt"/>
                <a:ea typeface="+mn-ea"/>
                <a:cs typeface="+mn-cs"/>
              </a:rPr>
              <a:t>Un parent </a:t>
            </a:r>
            <a:r>
              <a:rPr lang="en-GB" sz="1200" b="1" i="0" u="none" strike="noStrike" kern="1200" err="1">
                <a:solidFill>
                  <a:schemeClr val="tx1"/>
                </a:solidFill>
                <a:effectLst/>
                <a:latin typeface="+mn-lt"/>
                <a:ea typeface="+mn-ea"/>
                <a:cs typeface="+mn-cs"/>
              </a:rPr>
              <a:t>ou</a:t>
            </a:r>
            <a:r>
              <a:rPr lang="en-GB" sz="1200" b="1" i="0" u="none" strike="noStrike" kern="1200">
                <a:solidFill>
                  <a:schemeClr val="tx1"/>
                </a:solidFill>
                <a:effectLst/>
                <a:latin typeface="+mn-lt"/>
                <a:ea typeface="+mn-ea"/>
                <a:cs typeface="+mn-cs"/>
              </a:rPr>
              <a:t> aidant qui </a:t>
            </a:r>
            <a:r>
              <a:rPr lang="en-GB" sz="1200" b="1" i="0" u="none" strike="noStrike" kern="1200" err="1">
                <a:solidFill>
                  <a:schemeClr val="tx1"/>
                </a:solidFill>
                <a:effectLst/>
                <a:latin typeface="+mn-lt"/>
                <a:ea typeface="+mn-ea"/>
                <a:cs typeface="+mn-cs"/>
              </a:rPr>
              <a:t>travaille</a:t>
            </a:r>
            <a:r>
              <a:rPr lang="en-GB" sz="1200" b="1" i="0" u="none" strike="noStrike" kern="1200">
                <a:solidFill>
                  <a:schemeClr val="tx1"/>
                </a:solidFill>
                <a:effectLst/>
                <a:latin typeface="+mn-lt"/>
                <a:ea typeface="+mn-ea"/>
                <a:cs typeface="+mn-cs"/>
              </a:rPr>
              <a:t> à temps </a:t>
            </a:r>
            <a:r>
              <a:rPr lang="en-GB" sz="1200" b="1" i="0" u="none" strike="noStrike" kern="1200" err="1">
                <a:solidFill>
                  <a:schemeClr val="tx1"/>
                </a:solidFill>
                <a:effectLst/>
                <a:latin typeface="+mn-lt"/>
                <a:ea typeface="+mn-ea"/>
                <a:cs typeface="+mn-cs"/>
              </a:rPr>
              <a:t>partiel</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souffre</a:t>
            </a:r>
            <a:r>
              <a:rPr lang="en-GB" sz="1200" b="1" i="0" u="none" strike="noStrike" kern="1200">
                <a:solidFill>
                  <a:schemeClr val="tx1"/>
                </a:solidFill>
                <a:effectLst/>
                <a:latin typeface="+mn-lt"/>
                <a:ea typeface="+mn-ea"/>
                <a:cs typeface="+mn-cs"/>
              </a:rPr>
              <a:t> de </a:t>
            </a:r>
            <a:r>
              <a:rPr lang="en-GB" sz="1200" b="1" i="0" u="none" strike="noStrike" kern="1200" err="1">
                <a:solidFill>
                  <a:schemeClr val="tx1"/>
                </a:solidFill>
                <a:effectLst/>
                <a:latin typeface="+mn-lt"/>
                <a:ea typeface="+mn-ea"/>
                <a:cs typeface="+mn-cs"/>
              </a:rPr>
              <a:t>douleurs</a:t>
            </a:r>
            <a:r>
              <a:rPr lang="en-GB" sz="1200" b="1" i="0" u="none" strike="noStrike" kern="1200">
                <a:solidFill>
                  <a:schemeClr val="tx1"/>
                </a:solidFill>
                <a:effectLst/>
                <a:latin typeface="+mn-lt"/>
                <a:ea typeface="+mn-ea"/>
                <a:cs typeface="+mn-cs"/>
              </a:rPr>
              <a:t> physiques </a:t>
            </a:r>
            <a:r>
              <a:rPr lang="en-GB" sz="1200" b="1" i="0" u="none" strike="noStrike" kern="1200" err="1">
                <a:solidFill>
                  <a:schemeClr val="tx1"/>
                </a:solidFill>
                <a:effectLst/>
                <a:latin typeface="+mn-lt"/>
                <a:ea typeface="+mn-ea"/>
                <a:cs typeface="+mn-cs"/>
              </a:rPr>
              <a:t>comme</a:t>
            </a:r>
            <a:r>
              <a:rPr lang="en-GB" sz="1200" b="1" i="0" u="none" strike="noStrike" kern="1200">
                <a:solidFill>
                  <a:schemeClr val="tx1"/>
                </a:solidFill>
                <a:effectLst/>
                <a:latin typeface="+mn-lt"/>
                <a:ea typeface="+mn-ea"/>
                <a:cs typeface="+mn-cs"/>
              </a:rPr>
              <a:t> des </a:t>
            </a:r>
            <a:r>
              <a:rPr lang="en-GB" sz="1200" b="1" i="0" u="none" strike="noStrike" kern="1200" err="1">
                <a:solidFill>
                  <a:schemeClr val="tx1"/>
                </a:solidFill>
                <a:effectLst/>
                <a:latin typeface="+mn-lt"/>
                <a:ea typeface="+mn-ea"/>
                <a:cs typeface="+mn-cs"/>
              </a:rPr>
              <a:t>maux</a:t>
            </a:r>
            <a:r>
              <a:rPr lang="en-GB" sz="1200" b="1" i="0" u="none" strike="noStrike" kern="1200">
                <a:solidFill>
                  <a:schemeClr val="tx1"/>
                </a:solidFill>
                <a:effectLst/>
                <a:latin typeface="+mn-lt"/>
                <a:ea typeface="+mn-ea"/>
                <a:cs typeface="+mn-cs"/>
              </a:rPr>
              <a:t> de dos et de la fatigue. La </a:t>
            </a:r>
            <a:r>
              <a:rPr lang="en-GB" sz="1200" b="1" i="0" u="none" strike="noStrike" kern="1200" err="1">
                <a:solidFill>
                  <a:schemeClr val="tx1"/>
                </a:solidFill>
                <a:effectLst/>
                <a:latin typeface="+mn-lt"/>
                <a:ea typeface="+mn-ea"/>
                <a:cs typeface="+mn-cs"/>
              </a:rPr>
              <a:t>combinaison</a:t>
            </a:r>
            <a:r>
              <a:rPr lang="en-GB" sz="1200" b="1" i="0" u="none" strike="noStrike" kern="1200">
                <a:solidFill>
                  <a:schemeClr val="tx1"/>
                </a:solidFill>
                <a:effectLst/>
                <a:latin typeface="+mn-lt"/>
                <a:ea typeface="+mn-ea"/>
                <a:cs typeface="+mn-cs"/>
              </a:rPr>
              <a:t> des </a:t>
            </a:r>
            <a:r>
              <a:rPr lang="en-GB" sz="1200" b="1" i="0" u="none" strike="noStrike" kern="1200" err="1">
                <a:solidFill>
                  <a:schemeClr val="tx1"/>
                </a:solidFill>
                <a:effectLst/>
                <a:latin typeface="+mn-lt"/>
                <a:ea typeface="+mn-ea"/>
                <a:cs typeface="+mn-cs"/>
              </a:rPr>
              <a:t>tâches</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professionnelles</a:t>
            </a:r>
            <a:r>
              <a:rPr lang="en-GB" sz="1200" b="1" i="0" u="none" strike="noStrike" kern="1200">
                <a:solidFill>
                  <a:schemeClr val="tx1"/>
                </a:solidFill>
                <a:effectLst/>
                <a:latin typeface="+mn-lt"/>
                <a:ea typeface="+mn-ea"/>
                <a:cs typeface="+mn-cs"/>
              </a:rPr>
              <a:t> et </a:t>
            </a:r>
            <a:r>
              <a:rPr lang="en-GB" sz="1200" b="1" i="0" u="none" strike="noStrike" kern="1200" err="1">
                <a:solidFill>
                  <a:schemeClr val="tx1"/>
                </a:solidFill>
                <a:effectLst/>
                <a:latin typeface="+mn-lt"/>
                <a:ea typeface="+mn-ea"/>
                <a:cs typeface="+mn-cs"/>
              </a:rPr>
              <a:t>familiales</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entraîne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une</a:t>
            </a:r>
            <a:r>
              <a:rPr lang="en-GB" sz="1200" b="1" i="0" u="none" strike="noStrike" kern="1200">
                <a:solidFill>
                  <a:schemeClr val="tx1"/>
                </a:solidFill>
                <a:effectLst/>
                <a:latin typeface="+mn-lt"/>
                <a:ea typeface="+mn-ea"/>
                <a:cs typeface="+mn-cs"/>
              </a:rPr>
              <a:t> surcharge </a:t>
            </a:r>
            <a:r>
              <a:rPr lang="en-GB" sz="1200" b="1" i="0" u="none" strike="noStrike" kern="1200" err="1">
                <a:solidFill>
                  <a:schemeClr val="tx1"/>
                </a:solidFill>
                <a:effectLst/>
                <a:latin typeface="+mn-lt"/>
                <a:ea typeface="+mn-ea"/>
                <a:cs typeface="+mn-cs"/>
              </a:rPr>
              <a:t>mentale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L’alcool</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peut</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être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utilisé</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comme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stratégie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d’adaptation</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ou</a:t>
            </a:r>
            <a:r>
              <a:rPr lang="en-GB" sz="1200" b="1" i="0" u="none" strike="noStrike" kern="1200">
                <a:solidFill>
                  <a:schemeClr val="tx1"/>
                </a:solidFill>
                <a:effectLst/>
                <a:latin typeface="+mn-lt"/>
                <a:ea typeface="+mn-ea"/>
                <a:cs typeface="+mn-cs"/>
              </a:rPr>
              <a:t> des </a:t>
            </a:r>
            <a:r>
              <a:rPr lang="en-GB" sz="1200" b="1" i="0" u="none" strike="noStrike" kern="1200" err="1">
                <a:solidFill>
                  <a:schemeClr val="tx1"/>
                </a:solidFill>
                <a:effectLst/>
                <a:latin typeface="+mn-lt"/>
                <a:ea typeface="+mn-ea"/>
                <a:cs typeface="+mn-cs"/>
              </a:rPr>
              <a:t>comportements</a:t>
            </a:r>
            <a:r>
              <a:rPr lang="en-GB" sz="1200" b="1" i="0" u="none" strike="noStrike" kern="1200">
                <a:solidFill>
                  <a:schemeClr val="tx1"/>
                </a:solidFill>
                <a:effectLst/>
                <a:latin typeface="+mn-lt"/>
                <a:ea typeface="+mn-ea"/>
                <a:cs typeface="+mn-cs"/>
              </a:rPr>
              <a:t> de </a:t>
            </a:r>
            <a:r>
              <a:rPr lang="en-GB" sz="1200" b="1" i="0" u="none" strike="noStrike" kern="1200" err="1">
                <a:solidFill>
                  <a:schemeClr val="tx1"/>
                </a:solidFill>
                <a:effectLst/>
                <a:latin typeface="+mn-lt"/>
                <a:ea typeface="+mn-ea"/>
                <a:cs typeface="+mn-cs"/>
              </a:rPr>
              <a:t>contrôle</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excessif</a:t>
            </a:r>
            <a:r>
              <a:rPr lang="en-GB" sz="1200" b="1" i="0" u="none" strike="noStrike" kern="1200">
                <a:solidFill>
                  <a:schemeClr val="tx1"/>
                </a:solidFill>
                <a:effectLst/>
                <a:latin typeface="+mn-lt"/>
                <a:ea typeface="+mn-ea"/>
                <a:cs typeface="+mn-cs"/>
              </a:rPr>
              <a:t> </a:t>
            </a:r>
            <a:r>
              <a:rPr lang="en-GB" sz="1200" b="1" i="0" u="none" strike="noStrike" kern="1200" err="1">
                <a:solidFill>
                  <a:schemeClr val="tx1"/>
                </a:solidFill>
                <a:effectLst/>
                <a:latin typeface="+mn-lt"/>
                <a:ea typeface="+mn-ea"/>
                <a:cs typeface="+mn-cs"/>
              </a:rPr>
              <a:t>apparaissent</a:t>
            </a:r>
            <a:r>
              <a:rPr lang="en-GB" sz="1200" b="1" i="0" u="none" strike="noStrike" kern="1200">
                <a:solidFill>
                  <a:schemeClr val="tx1"/>
                </a:solidFill>
                <a:effectLst/>
                <a:latin typeface="+mn-lt"/>
                <a:ea typeface="+mn-ea"/>
                <a:cs typeface="+mn-cs"/>
              </a:rPr>
              <a:t> au travail.</a:t>
            </a:r>
            <a:r>
              <a:rPr lang="en-GB" sz="1200" b="0" i="0" kern="1200">
                <a:solidFill>
                  <a:schemeClr val="tx1"/>
                </a:solidFill>
                <a:effectLst/>
                <a:latin typeface="+mn-lt"/>
                <a:ea typeface="+mn-ea"/>
                <a:cs typeface="+mn-cs"/>
              </a:rPr>
              <a:t>​</a:t>
            </a:r>
          </a:p>
          <a:p>
            <a:pPr rtl="0" fontAlgn="base"/>
            <a:r>
              <a:rPr lang="en-GB" sz="1200" b="0" i="0" kern="1200">
                <a:solidFill>
                  <a:schemeClr val="tx1"/>
                </a:solidFill>
                <a:effectLst/>
                <a:latin typeface="+mn-lt"/>
                <a:ea typeface="+mn-ea"/>
                <a:cs typeface="+mn-cs"/>
              </a:rPr>
              <a:t>​</a:t>
            </a:r>
          </a:p>
          <a:p>
            <a:pPr rtl="0" fontAlgn="base"/>
            <a:r>
              <a:rPr lang="en-GB" sz="1200" b="0" i="0" kern="1200">
                <a:solidFill>
                  <a:schemeClr val="tx1"/>
                </a:solidFill>
                <a:effectLst/>
                <a:latin typeface="+mn-lt"/>
                <a:ea typeface="+mn-ea"/>
                <a:cs typeface="+mn-cs"/>
              </a:rPr>
              <a:t>​</a:t>
            </a:r>
          </a:p>
          <a:p>
            <a:pPr rtl="0" fontAlgn="base"/>
            <a:endParaRPr lang="en-GB" sz="1200" b="0" i="0" kern="1200">
              <a:solidFill>
                <a:schemeClr val="tx1"/>
              </a:solidFill>
              <a:effectLst/>
              <a:latin typeface="+mn-lt"/>
              <a:ea typeface="+mn-ea"/>
              <a:cs typeface="+mn-cs"/>
            </a:endParaRPr>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17</a:t>
            </a:fld>
            <a:endParaRPr lang="en-GB"/>
          </a:p>
        </p:txBody>
      </p:sp>
    </p:spTree>
    <p:extLst>
      <p:ext uri="{BB962C8B-B14F-4D97-AF65-F5344CB8AC3E}">
        <p14:creationId xmlns:p14="http://schemas.microsoft.com/office/powerpoint/2010/main" val="1697112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solidFill>
                  <a:schemeClr val="tx2"/>
                </a:solidFill>
                <a:ea typeface="Calibri"/>
                <a:cs typeface="Calibri"/>
              </a:rPr>
              <a:t>Cette prise de conscience permet à la personne de se sentir comprise et respectée dans sa souffrance, de normaliser ses symptômes, d'alléger son sentiment de culpabilité, d'avoir une vision plus claire de ce qui lui arrive et de mieux voir ce qu'elle peut faire pour agir.​</a:t>
            </a:r>
          </a:p>
          <a:p>
            <a:endParaRPr lang="fr-FR">
              <a:solidFill>
                <a:schemeClr val="tx2"/>
              </a:solidFill>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19</a:t>
            </a:fld>
            <a:endParaRPr lang="en-US"/>
          </a:p>
        </p:txBody>
      </p:sp>
    </p:spTree>
    <p:extLst>
      <p:ext uri="{BB962C8B-B14F-4D97-AF65-F5344CB8AC3E}">
        <p14:creationId xmlns:p14="http://schemas.microsoft.com/office/powerpoint/2010/main" val="3498157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err="1"/>
              <a:t>Exemple</a:t>
            </a:r>
            <a:r>
              <a:rPr lang="en-US" b="1"/>
              <a:t> d'un </a:t>
            </a:r>
            <a:r>
              <a:rPr lang="en-US" b="1" err="1"/>
              <a:t>comportement</a:t>
            </a:r>
            <a:r>
              <a:rPr lang="en-US" b="1"/>
              <a:t> </a:t>
            </a:r>
            <a:r>
              <a:rPr lang="en-US" b="1" err="1"/>
              <a:t>transgressif</a:t>
            </a:r>
            <a:r>
              <a:rPr lang="en-US" b="1"/>
              <a:t> : </a:t>
            </a:r>
          </a:p>
          <a:p>
            <a:endParaRPr lang="fr-FR"/>
          </a:p>
          <a:p>
            <a:r>
              <a:rPr lang="fr-FR"/>
              <a:t>« Violence et harcèlement moral ou sexuel au travail » : il s'agit de formes de comportement inapproprié. Le comportement inapproprié est le terme générique utilisé pour désigner le harcèlement, la violence ou le harcèlement (sexuel) indésirable. Ce terme est plus complet que celui de violence et de harcèlement seul. ​​Les manifestations les plus connues des risques psychosociaux au travail sont le stress, le burn-out et les conflits liés au travail, ainsi que la violence, le harcèlement et les comportements sexuels indésirables au travail.</a:t>
            </a:r>
          </a:p>
          <a:p>
            <a:endParaRPr lang="fr-FR"/>
          </a:p>
          <a:p>
            <a:r>
              <a:rPr lang="en-US"/>
              <a:t>https://emploi.belgique.be/fr/themes/bien-etre-au-travail/risques-psychosociaux-au-travail</a:t>
            </a:r>
          </a:p>
          <a:p>
            <a:endParaRPr lang="en-US"/>
          </a:p>
        </p:txBody>
      </p:sp>
      <p:sp>
        <p:nvSpPr>
          <p:cNvPr id="4" name="Slide Number Placeholder 3"/>
          <p:cNvSpPr>
            <a:spLocks noGrp="1"/>
          </p:cNvSpPr>
          <p:nvPr>
            <p:ph type="sldNum" sz="quarter" idx="5"/>
          </p:nvPr>
        </p:nvSpPr>
        <p:spPr/>
        <p:txBody>
          <a:bodyPr/>
          <a:lstStyle/>
          <a:p>
            <a:fld id="{4DF8325C-734F-4BD6-9D5D-A0651F9622A6}" type="slidenum">
              <a:rPr lang="en-US"/>
              <a:t>21</a:t>
            </a:fld>
            <a:endParaRPr lang="en-US"/>
          </a:p>
        </p:txBody>
      </p:sp>
    </p:spTree>
    <p:extLst>
      <p:ext uri="{BB962C8B-B14F-4D97-AF65-F5344CB8AC3E}">
        <p14:creationId xmlns:p14="http://schemas.microsoft.com/office/powerpoint/2010/main" val="2561080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Risques psychosociaux -&gt; exposition aux 5T. Ces 5T peuvent avoir un impact tant positif que négatif.</a:t>
            </a:r>
          </a:p>
          <a:p>
            <a:r>
              <a:rPr lang="fr-FR"/>
              <a:t>Les risques psychosociaux au travail sont complexes, car leurs causes sont multiples et les dangers peuvent se présenter à plusieurs niveaux.</a:t>
            </a:r>
          </a:p>
          <a:p>
            <a:endParaRPr lang="fr-FR"/>
          </a:p>
          <a:p>
            <a:r>
              <a:rPr lang="fr-FR"/>
              <a:t>Pour pouvoir parler de risques psychosociaux au travail, il faut qu'il s'agisse de situations qui, objectivement, présentent un danger. Cela signifie que l'expérience subjective de chaque travailleur n'est pas déterminante. Le danger est objectif lorsqu'il peut entraîner des dommages psychologiques (éventuellement accompagnés de dommages physiques) chez un travailleur moyen dans les mêmes circonstances. Dès lors que la situation peut être considérée comme normale, l'employeur ne peut être tenu responsable des souffrances du travailleur.</a:t>
            </a:r>
          </a:p>
          <a:p>
            <a:endParaRPr lang="fr-FR"/>
          </a:p>
          <a:p>
            <a:r>
              <a:rPr lang="fr-FR"/>
              <a:t>Le médecin (et surtout le psychologue) doit être en mesure de l'aider à décrire en détail sa situation professionnelle, à l'aide des 5T (tirés de la définition des risques psychosociaux) : organisation du travail, contenu du travail, conditions de travail, conditions de travail, relations au travail.</a:t>
            </a:r>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22</a:t>
            </a:fld>
            <a:endParaRPr lang="en-GB"/>
          </a:p>
        </p:txBody>
      </p:sp>
    </p:spTree>
    <p:extLst>
      <p:ext uri="{BB962C8B-B14F-4D97-AF65-F5344CB8AC3E}">
        <p14:creationId xmlns:p14="http://schemas.microsoft.com/office/powerpoint/2010/main" val="36799639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t>
            </a:r>
            <a:r>
              <a:rPr lang="en-US" b="1"/>
              <a:t>Bore-out</a:t>
            </a:r>
            <a:endParaRPr lang="en-US"/>
          </a:p>
          <a:p>
            <a:r>
              <a:rPr lang="en-US" err="1"/>
              <a:t>D'après</a:t>
            </a:r>
            <a:r>
              <a:rPr lang="en-US"/>
              <a:t> Philippe </a:t>
            </a:r>
            <a:r>
              <a:rPr lang="en-US" err="1"/>
              <a:t>Rothlin</a:t>
            </a:r>
            <a:r>
              <a:rPr lang="en-US"/>
              <a:t> et Peter R. Werder, dans </a:t>
            </a:r>
            <a:r>
              <a:rPr lang="en-US" err="1"/>
              <a:t>leur</a:t>
            </a:r>
            <a:r>
              <a:rPr lang="en-US"/>
              <a:t> livre </a:t>
            </a:r>
            <a:r>
              <a:rPr lang="en-US" i="1"/>
              <a:t>"Diagnose Bore-out"</a:t>
            </a:r>
            <a:r>
              <a:rPr lang="en-US"/>
              <a:t> (2007).</a:t>
            </a:r>
          </a:p>
          <a:p>
            <a:r>
              <a:rPr lang="en-US"/>
              <a:t>Le bore-out </a:t>
            </a:r>
            <a:r>
              <a:rPr lang="en-US" err="1"/>
              <a:t>est</a:t>
            </a:r>
            <a:r>
              <a:rPr lang="en-US"/>
              <a:t> un syndrome </a:t>
            </a:r>
            <a:r>
              <a:rPr lang="en-US" err="1"/>
              <a:t>lié</a:t>
            </a:r>
            <a:r>
              <a:rPr lang="en-US"/>
              <a:t> à </a:t>
            </a:r>
            <a:r>
              <a:rPr lang="en-US" err="1"/>
              <a:t>l’ennui</a:t>
            </a:r>
            <a:r>
              <a:rPr lang="en-US"/>
              <a:t> au travail, </a:t>
            </a:r>
            <a:r>
              <a:rPr lang="en-US" err="1"/>
              <a:t>causé</a:t>
            </a:r>
            <a:r>
              <a:rPr lang="en-US"/>
              <a:t> par un manque de stimulation, de </a:t>
            </a:r>
            <a:r>
              <a:rPr lang="en-US" err="1"/>
              <a:t>défi</a:t>
            </a:r>
            <a:r>
              <a:rPr lang="en-US"/>
              <a:t> </a:t>
            </a:r>
            <a:r>
              <a:rPr lang="en-US" err="1"/>
              <a:t>ou</a:t>
            </a:r>
            <a:r>
              <a:rPr lang="en-US"/>
              <a:t> de </a:t>
            </a:r>
            <a:r>
              <a:rPr lang="en-US" err="1"/>
              <a:t>tâches</a:t>
            </a:r>
            <a:r>
              <a:rPr lang="en-US"/>
              <a:t> </a:t>
            </a:r>
            <a:r>
              <a:rPr lang="en-US" err="1"/>
              <a:t>porteuses</a:t>
            </a:r>
            <a:r>
              <a:rPr lang="en-US"/>
              <a:t> de </a:t>
            </a:r>
            <a:r>
              <a:rPr lang="en-US" err="1"/>
              <a:t>sens.</a:t>
            </a:r>
            <a:br>
              <a:rPr lang="en-US">
                <a:cs typeface="+mn-lt"/>
              </a:rPr>
            </a:br>
            <a:r>
              <a:rPr lang="en-US"/>
              <a:t>Cela </a:t>
            </a:r>
            <a:r>
              <a:rPr lang="en-US" err="1"/>
              <a:t>peut</a:t>
            </a:r>
            <a:r>
              <a:rPr lang="en-US"/>
              <a:t> </a:t>
            </a:r>
            <a:r>
              <a:rPr lang="en-US" err="1"/>
              <a:t>entraîner</a:t>
            </a:r>
            <a:r>
              <a:rPr lang="en-US"/>
              <a:t> </a:t>
            </a:r>
            <a:r>
              <a:rPr lang="en-US" err="1"/>
              <a:t>une</a:t>
            </a:r>
            <a:r>
              <a:rPr lang="en-US"/>
              <a:t> </a:t>
            </a:r>
            <a:r>
              <a:rPr lang="en-US" err="1"/>
              <a:t>perte</a:t>
            </a:r>
            <a:r>
              <a:rPr lang="en-US"/>
              <a:t> de motivation, </a:t>
            </a:r>
            <a:r>
              <a:rPr lang="en-US" err="1"/>
              <a:t>une</a:t>
            </a:r>
            <a:r>
              <a:rPr lang="en-US"/>
              <a:t> </a:t>
            </a:r>
            <a:r>
              <a:rPr lang="en-US" err="1"/>
              <a:t>baisse</a:t>
            </a:r>
            <a:r>
              <a:rPr lang="en-US"/>
              <a:t> de </a:t>
            </a:r>
            <a:r>
              <a:rPr lang="en-US" err="1"/>
              <a:t>l’estime</a:t>
            </a:r>
            <a:r>
              <a:rPr lang="en-US"/>
              <a:t> de soi et </a:t>
            </a:r>
            <a:r>
              <a:rPr lang="en-US" err="1"/>
              <a:t>avoir</a:t>
            </a:r>
            <a:r>
              <a:rPr lang="en-US"/>
              <a:t> des </a:t>
            </a:r>
            <a:r>
              <a:rPr lang="en-US" err="1"/>
              <a:t>conséquences</a:t>
            </a:r>
            <a:r>
              <a:rPr lang="en-US"/>
              <a:t> </a:t>
            </a:r>
            <a:r>
              <a:rPr lang="en-US" err="1"/>
              <a:t>négatives</a:t>
            </a:r>
            <a:r>
              <a:rPr lang="en-US"/>
              <a:t> sur la santé </a:t>
            </a:r>
            <a:r>
              <a:rPr lang="en-US" err="1"/>
              <a:t>mentale</a:t>
            </a:r>
            <a:r>
              <a:rPr lang="en-US"/>
              <a:t> et physique.</a:t>
            </a:r>
            <a:endParaRPr lang="en-US">
              <a:ea typeface="Calibri"/>
              <a:cs typeface="Calibri"/>
            </a:endParaRPr>
          </a:p>
          <a:p>
            <a:endParaRPr lang="en-US">
              <a:cs typeface="+mn-lt"/>
            </a:endParaRPr>
          </a:p>
          <a:p>
            <a:r>
              <a:rPr lang="en-US"/>
              <a:t>🔹 </a:t>
            </a:r>
            <a:r>
              <a:rPr lang="en-US" b="1"/>
              <a:t>Brown-out</a:t>
            </a:r>
            <a:endParaRPr lang="en-US"/>
          </a:p>
          <a:p>
            <a:r>
              <a:rPr lang="en-US"/>
              <a:t>Le brown-out </a:t>
            </a:r>
            <a:r>
              <a:rPr lang="en-US" err="1"/>
              <a:t>désigne</a:t>
            </a:r>
            <a:r>
              <a:rPr lang="en-US"/>
              <a:t> </a:t>
            </a:r>
            <a:r>
              <a:rPr lang="en-US" err="1"/>
              <a:t>une</a:t>
            </a:r>
            <a:r>
              <a:rPr lang="en-US"/>
              <a:t> </a:t>
            </a:r>
            <a:r>
              <a:rPr lang="en-US" err="1"/>
              <a:t>forme</a:t>
            </a:r>
            <a:r>
              <a:rPr lang="en-US"/>
              <a:t> de </a:t>
            </a:r>
            <a:r>
              <a:rPr lang="en-US" err="1"/>
              <a:t>désengagement</a:t>
            </a:r>
            <a:r>
              <a:rPr lang="en-US"/>
              <a:t> </a:t>
            </a:r>
            <a:r>
              <a:rPr lang="en-US" err="1"/>
              <a:t>professionnel</a:t>
            </a:r>
            <a:r>
              <a:rPr lang="en-US"/>
              <a:t> dans </a:t>
            </a:r>
            <a:r>
              <a:rPr lang="en-US" err="1"/>
              <a:t>laquelle</a:t>
            </a:r>
            <a:r>
              <a:rPr lang="en-US"/>
              <a:t> les </a:t>
            </a:r>
            <a:r>
              <a:rPr lang="en-US" err="1"/>
              <a:t>personnes</a:t>
            </a:r>
            <a:r>
              <a:rPr lang="en-US"/>
              <a:t> </a:t>
            </a:r>
            <a:r>
              <a:rPr lang="en-US" err="1"/>
              <a:t>perdent</a:t>
            </a:r>
            <a:r>
              <a:rPr lang="en-US"/>
              <a:t> le </a:t>
            </a:r>
            <a:r>
              <a:rPr lang="en-US" err="1"/>
              <a:t>sens</a:t>
            </a:r>
            <a:r>
              <a:rPr lang="en-US"/>
              <a:t> de </a:t>
            </a:r>
            <a:r>
              <a:rPr lang="en-US" err="1"/>
              <a:t>leur</a:t>
            </a:r>
            <a:r>
              <a:rPr lang="en-US"/>
              <a:t> travail, </a:t>
            </a:r>
            <a:r>
              <a:rPr lang="en-US" err="1"/>
              <a:t>souvent</a:t>
            </a:r>
            <a:r>
              <a:rPr lang="en-US"/>
              <a:t> </a:t>
            </a:r>
            <a:r>
              <a:rPr lang="en-US" err="1"/>
              <a:t>parce</a:t>
            </a:r>
            <a:r>
              <a:rPr lang="en-US"/>
              <a:t> </a:t>
            </a:r>
            <a:r>
              <a:rPr lang="en-US" err="1"/>
              <a:t>qu’elles</a:t>
            </a:r>
            <a:r>
              <a:rPr lang="en-US"/>
              <a:t> </a:t>
            </a:r>
            <a:r>
              <a:rPr lang="en-US" err="1"/>
              <a:t>jugent</a:t>
            </a:r>
            <a:r>
              <a:rPr lang="en-US"/>
              <a:t> </a:t>
            </a:r>
            <a:r>
              <a:rPr lang="en-US" err="1"/>
              <a:t>leurs</a:t>
            </a:r>
            <a:r>
              <a:rPr lang="en-US"/>
              <a:t> </a:t>
            </a:r>
            <a:r>
              <a:rPr lang="en-US" err="1"/>
              <a:t>tâches</a:t>
            </a:r>
            <a:r>
              <a:rPr lang="en-US"/>
              <a:t> </a:t>
            </a:r>
            <a:r>
              <a:rPr lang="en-US" err="1"/>
              <a:t>absurdes</a:t>
            </a:r>
            <a:r>
              <a:rPr lang="en-US"/>
              <a:t> </a:t>
            </a:r>
            <a:r>
              <a:rPr lang="en-US" err="1"/>
              <a:t>ou</a:t>
            </a:r>
            <a:r>
              <a:rPr lang="en-US"/>
              <a:t> </a:t>
            </a:r>
            <a:r>
              <a:rPr lang="en-US" err="1"/>
              <a:t>dénuées</a:t>
            </a:r>
            <a:r>
              <a:rPr lang="en-US"/>
              <a:t> de </a:t>
            </a:r>
            <a:r>
              <a:rPr lang="en-US" err="1"/>
              <a:t>sens.</a:t>
            </a:r>
            <a:br>
              <a:rPr lang="en-US">
                <a:cs typeface="+mn-lt"/>
              </a:rPr>
            </a:br>
            <a:endParaRPr lang="en-US"/>
          </a:p>
          <a:p>
            <a:r>
              <a:rPr lang="en-US"/>
              <a:t>🔹 </a:t>
            </a:r>
            <a:r>
              <a:rPr lang="en-US" b="1" err="1"/>
              <a:t>Comportement</a:t>
            </a:r>
            <a:r>
              <a:rPr lang="en-US" b="1"/>
              <a:t> </a:t>
            </a:r>
            <a:r>
              <a:rPr lang="en-US" b="1" err="1"/>
              <a:t>sexuellement</a:t>
            </a:r>
            <a:r>
              <a:rPr lang="en-US" b="1"/>
              <a:t> </a:t>
            </a:r>
            <a:r>
              <a:rPr lang="en-US" b="1" err="1"/>
              <a:t>transgressif</a:t>
            </a:r>
            <a:endParaRPr lang="en-US"/>
          </a:p>
          <a:p>
            <a:r>
              <a:rPr lang="en-US"/>
              <a:t>Tout </a:t>
            </a:r>
            <a:r>
              <a:rPr lang="en-US" err="1"/>
              <a:t>comportement</a:t>
            </a:r>
            <a:r>
              <a:rPr lang="en-US"/>
              <a:t> non </a:t>
            </a:r>
            <a:r>
              <a:rPr lang="en-US" err="1"/>
              <a:t>désiré</a:t>
            </a:r>
            <a:r>
              <a:rPr lang="en-US"/>
              <a:t> à connotation </a:t>
            </a:r>
            <a:r>
              <a:rPr lang="en-US" err="1"/>
              <a:t>sexuelle</a:t>
            </a:r>
            <a:r>
              <a:rPr lang="en-US"/>
              <a:t>, </a:t>
            </a:r>
            <a:r>
              <a:rPr lang="en-US" err="1"/>
              <a:t>exprimé</a:t>
            </a:r>
            <a:r>
              <a:rPr lang="en-US"/>
              <a:t> </a:t>
            </a:r>
            <a:r>
              <a:rPr lang="en-US" err="1"/>
              <a:t>physiquement</a:t>
            </a:r>
            <a:r>
              <a:rPr lang="en-US"/>
              <a:t>, </a:t>
            </a:r>
            <a:r>
              <a:rPr lang="en-US" err="1"/>
              <a:t>verbalement</a:t>
            </a:r>
            <a:r>
              <a:rPr lang="en-US"/>
              <a:t> </a:t>
            </a:r>
            <a:r>
              <a:rPr lang="en-US" err="1"/>
              <a:t>ou</a:t>
            </a:r>
            <a:r>
              <a:rPr lang="en-US"/>
              <a:t> non </a:t>
            </a:r>
            <a:r>
              <a:rPr lang="en-US" err="1"/>
              <a:t>verbalement</a:t>
            </a:r>
            <a:r>
              <a:rPr lang="en-US"/>
              <a:t>, qui a pour but </a:t>
            </a:r>
            <a:r>
              <a:rPr lang="en-US" err="1"/>
              <a:t>ou</a:t>
            </a:r>
            <a:r>
              <a:rPr lang="en-US"/>
              <a:t> pour </a:t>
            </a:r>
            <a:r>
              <a:rPr lang="en-US" err="1"/>
              <a:t>effet</a:t>
            </a:r>
            <a:r>
              <a:rPr lang="en-US"/>
              <a:t> de porter </a:t>
            </a:r>
            <a:r>
              <a:rPr lang="en-US" err="1"/>
              <a:t>atteinte</a:t>
            </a:r>
            <a:r>
              <a:rPr lang="en-US"/>
              <a:t> à la </a:t>
            </a:r>
            <a:r>
              <a:rPr lang="en-US" err="1"/>
              <a:t>dignité</a:t>
            </a:r>
            <a:r>
              <a:rPr lang="en-US"/>
              <a:t> </a:t>
            </a:r>
            <a:r>
              <a:rPr lang="en-US" err="1"/>
              <a:t>d’une</a:t>
            </a:r>
            <a:r>
              <a:rPr lang="en-US"/>
              <a:t> </a:t>
            </a:r>
            <a:r>
              <a:rPr lang="en-US" err="1"/>
              <a:t>personne</a:t>
            </a:r>
            <a:r>
              <a:rPr lang="en-US"/>
              <a:t>.</a:t>
            </a:r>
            <a:br>
              <a:rPr lang="en-US">
                <a:cs typeface="+mn-lt"/>
              </a:rPr>
            </a:br>
            <a:r>
              <a:rPr lang="en-US"/>
              <a:t>Cela </a:t>
            </a:r>
            <a:r>
              <a:rPr lang="en-US" err="1"/>
              <a:t>inclut</a:t>
            </a:r>
            <a:r>
              <a:rPr lang="en-US"/>
              <a:t> la </a:t>
            </a:r>
            <a:r>
              <a:rPr lang="en-US" err="1"/>
              <a:t>création</a:t>
            </a:r>
            <a:r>
              <a:rPr lang="en-US"/>
              <a:t> d’un </a:t>
            </a:r>
            <a:r>
              <a:rPr lang="en-US" err="1"/>
              <a:t>environnement</a:t>
            </a:r>
            <a:r>
              <a:rPr lang="en-US"/>
              <a:t> </a:t>
            </a:r>
            <a:r>
              <a:rPr lang="en-US" err="1"/>
              <a:t>menaçant</a:t>
            </a:r>
            <a:r>
              <a:rPr lang="en-US"/>
              <a:t>, hostile, </a:t>
            </a:r>
            <a:r>
              <a:rPr lang="en-US" err="1"/>
              <a:t>offensant</a:t>
            </a:r>
            <a:r>
              <a:rPr lang="en-US"/>
              <a:t>, </a:t>
            </a:r>
            <a:r>
              <a:rPr lang="en-US" err="1"/>
              <a:t>humiliant</a:t>
            </a:r>
            <a:r>
              <a:rPr lang="en-US"/>
              <a:t> </a:t>
            </a:r>
            <a:r>
              <a:rPr lang="en-US" err="1"/>
              <a:t>ou</a:t>
            </a:r>
            <a:r>
              <a:rPr lang="en-US"/>
              <a:t> </a:t>
            </a:r>
            <a:r>
              <a:rPr lang="en-US" err="1"/>
              <a:t>blessant</a:t>
            </a:r>
            <a:r>
              <a:rPr lang="en-US"/>
              <a:t>.</a:t>
            </a:r>
            <a:br>
              <a:rPr lang="en-US">
                <a:cs typeface="+mn-lt"/>
              </a:rPr>
            </a:br>
            <a:endParaRPr lang="en-US"/>
          </a:p>
          <a:p>
            <a:r>
              <a:rPr lang="en-US"/>
              <a:t>🔹 </a:t>
            </a:r>
            <a:r>
              <a:rPr lang="en-US" b="1" err="1"/>
              <a:t>Conflit</a:t>
            </a:r>
            <a:endParaRPr lang="en-US"/>
          </a:p>
          <a:p>
            <a:r>
              <a:rPr lang="en-US"/>
              <a:t>Le </a:t>
            </a:r>
            <a:r>
              <a:rPr lang="en-US" err="1"/>
              <a:t>conflit</a:t>
            </a:r>
            <a:r>
              <a:rPr lang="en-US"/>
              <a:t> </a:t>
            </a:r>
            <a:r>
              <a:rPr lang="en-US" err="1"/>
              <a:t>est</a:t>
            </a:r>
            <a:r>
              <a:rPr lang="en-US"/>
              <a:t> </a:t>
            </a:r>
            <a:r>
              <a:rPr lang="en-US" err="1"/>
              <a:t>souvent</a:t>
            </a:r>
            <a:r>
              <a:rPr lang="en-US"/>
              <a:t> </a:t>
            </a:r>
            <a:r>
              <a:rPr lang="en-US" err="1"/>
              <a:t>défini</a:t>
            </a:r>
            <a:r>
              <a:rPr lang="en-US"/>
              <a:t> par les </a:t>
            </a:r>
            <a:r>
              <a:rPr lang="en-US" err="1"/>
              <a:t>spécialistes</a:t>
            </a:r>
            <a:r>
              <a:rPr lang="en-US"/>
              <a:t> </a:t>
            </a:r>
            <a:r>
              <a:rPr lang="en-US" err="1"/>
              <a:t>comme</a:t>
            </a:r>
            <a:r>
              <a:rPr lang="en-US"/>
              <a:t> </a:t>
            </a:r>
            <a:r>
              <a:rPr lang="en-US" err="1"/>
              <a:t>une</a:t>
            </a:r>
            <a:r>
              <a:rPr lang="en-US"/>
              <a:t> situation </a:t>
            </a:r>
            <a:r>
              <a:rPr lang="en-US" err="1"/>
              <a:t>d’antagonisme</a:t>
            </a:r>
            <a:r>
              <a:rPr lang="en-US"/>
              <a:t> </a:t>
            </a:r>
            <a:r>
              <a:rPr lang="en-US" err="1"/>
              <a:t>ou</a:t>
            </a:r>
            <a:r>
              <a:rPr lang="en-US"/>
              <a:t> de tension entre des parties aux </a:t>
            </a:r>
            <a:r>
              <a:rPr lang="en-US" err="1"/>
              <a:t>intérêts</a:t>
            </a:r>
            <a:r>
              <a:rPr lang="en-US"/>
              <a:t>, </a:t>
            </a:r>
            <a:r>
              <a:rPr lang="en-US" err="1"/>
              <a:t>valeurs</a:t>
            </a:r>
            <a:r>
              <a:rPr lang="en-US"/>
              <a:t> </a:t>
            </a:r>
            <a:r>
              <a:rPr lang="en-US" err="1"/>
              <a:t>ou</a:t>
            </a:r>
            <a:r>
              <a:rPr lang="en-US"/>
              <a:t> </a:t>
            </a:r>
            <a:r>
              <a:rPr lang="en-US" err="1"/>
              <a:t>objectifs</a:t>
            </a:r>
            <a:r>
              <a:rPr lang="en-US"/>
              <a:t> </a:t>
            </a:r>
            <a:r>
              <a:rPr lang="en-US" err="1"/>
              <a:t>divergents</a:t>
            </a:r>
            <a:r>
              <a:rPr lang="en-US"/>
              <a:t>.</a:t>
            </a:r>
            <a:br>
              <a:rPr lang="en-US">
                <a:cs typeface="+mn-lt"/>
              </a:rPr>
            </a:br>
            <a:r>
              <a:rPr lang="en-US" err="1"/>
              <a:t>Certains</a:t>
            </a:r>
            <a:r>
              <a:rPr lang="en-US"/>
              <a:t> auteurs le </a:t>
            </a:r>
            <a:r>
              <a:rPr lang="en-US" err="1"/>
              <a:t>considèrent</a:t>
            </a:r>
            <a:r>
              <a:rPr lang="en-US"/>
              <a:t> </a:t>
            </a:r>
            <a:r>
              <a:rPr lang="en-US" err="1"/>
              <a:t>comme</a:t>
            </a:r>
            <a:r>
              <a:rPr lang="en-US"/>
              <a:t> un processus </a:t>
            </a:r>
            <a:r>
              <a:rPr lang="en-US" err="1"/>
              <a:t>systémique</a:t>
            </a:r>
            <a:r>
              <a:rPr lang="en-US"/>
              <a:t> dans </a:t>
            </a:r>
            <a:r>
              <a:rPr lang="en-US" err="1"/>
              <a:t>lequel</a:t>
            </a:r>
            <a:r>
              <a:rPr lang="en-US"/>
              <a:t> </a:t>
            </a:r>
            <a:r>
              <a:rPr lang="en-US" err="1"/>
              <a:t>naissent</a:t>
            </a:r>
            <a:r>
              <a:rPr lang="en-US"/>
              <a:t> des </a:t>
            </a:r>
            <a:r>
              <a:rPr lang="en-US" err="1"/>
              <a:t>incompatibilités</a:t>
            </a:r>
            <a:r>
              <a:rPr lang="en-US"/>
              <a:t> </a:t>
            </a:r>
            <a:r>
              <a:rPr lang="en-US" err="1"/>
              <a:t>ou</a:t>
            </a:r>
            <a:r>
              <a:rPr lang="en-US"/>
              <a:t> divergences, </a:t>
            </a:r>
            <a:r>
              <a:rPr lang="en-US" err="1"/>
              <a:t>souvent</a:t>
            </a:r>
            <a:r>
              <a:rPr lang="en-US"/>
              <a:t> </a:t>
            </a:r>
            <a:r>
              <a:rPr lang="en-US" err="1"/>
              <a:t>accompagnées</a:t>
            </a:r>
            <a:r>
              <a:rPr lang="en-US"/>
              <a:t> de </a:t>
            </a:r>
            <a:r>
              <a:rPr lang="en-US" err="1"/>
              <a:t>réactions</a:t>
            </a:r>
            <a:r>
              <a:rPr lang="en-US"/>
              <a:t> </a:t>
            </a:r>
            <a:r>
              <a:rPr lang="en-US" err="1"/>
              <a:t>émotionnelles</a:t>
            </a:r>
            <a:r>
              <a:rPr lang="en-US"/>
              <a:t> et </a:t>
            </a:r>
            <a:r>
              <a:rPr lang="en-US" err="1"/>
              <a:t>cognitives</a:t>
            </a:r>
            <a:r>
              <a:rPr lang="en-US"/>
              <a:t>.</a:t>
            </a:r>
            <a:endParaRPr lang="en-US">
              <a:ea typeface="Calibri"/>
              <a:cs typeface="Calibri"/>
            </a:endParaRPr>
          </a:p>
          <a:p>
            <a:r>
              <a:rPr lang="fr-FR"/>
              <a:t>https://orbi.uliege.be/bitstream/2268/245516/1/Que%20nous%20apprennent%20les%20conflits.pdf </a:t>
            </a:r>
            <a:br>
              <a:rPr lang="en-US">
                <a:cs typeface="+mn-lt"/>
              </a:rPr>
            </a:br>
            <a:endParaRPr lang="en-US">
              <a:ea typeface="Calibri"/>
              <a:cs typeface="Calibri"/>
            </a:endParaRPr>
          </a:p>
          <a:p>
            <a:r>
              <a:rPr lang="en-US"/>
              <a:t>🔹 </a:t>
            </a:r>
            <a:r>
              <a:rPr lang="en-US" b="1"/>
              <a:t>Violence</a:t>
            </a:r>
            <a:endParaRPr lang="en-US"/>
          </a:p>
          <a:p>
            <a:r>
              <a:rPr lang="en-US"/>
              <a:t>Toute situation dans </a:t>
            </a:r>
            <a:r>
              <a:rPr lang="en-US" err="1"/>
              <a:t>laquelle</a:t>
            </a:r>
            <a:r>
              <a:rPr lang="en-US"/>
              <a:t> </a:t>
            </a:r>
            <a:r>
              <a:rPr lang="en-US" err="1"/>
              <a:t>une</a:t>
            </a:r>
            <a:r>
              <a:rPr lang="en-US"/>
              <a:t> </a:t>
            </a:r>
            <a:r>
              <a:rPr lang="en-US" err="1"/>
              <a:t>personne</a:t>
            </a:r>
            <a:r>
              <a:rPr lang="en-US"/>
              <a:t> </a:t>
            </a:r>
            <a:r>
              <a:rPr lang="en-US" err="1"/>
              <a:t>est</a:t>
            </a:r>
            <a:r>
              <a:rPr lang="en-US"/>
              <a:t> </a:t>
            </a:r>
            <a:r>
              <a:rPr lang="en-US" err="1"/>
              <a:t>menacée</a:t>
            </a:r>
            <a:r>
              <a:rPr lang="en-US"/>
              <a:t> </a:t>
            </a:r>
            <a:r>
              <a:rPr lang="en-US" err="1"/>
              <a:t>ou</a:t>
            </a:r>
            <a:r>
              <a:rPr lang="en-US"/>
              <a:t> </a:t>
            </a:r>
            <a:r>
              <a:rPr lang="en-US" err="1"/>
              <a:t>attaquée</a:t>
            </a:r>
            <a:r>
              <a:rPr lang="en-US"/>
              <a:t> </a:t>
            </a:r>
            <a:r>
              <a:rPr lang="en-US" err="1"/>
              <a:t>physiquement</a:t>
            </a:r>
            <a:r>
              <a:rPr lang="en-US"/>
              <a:t> </a:t>
            </a:r>
            <a:r>
              <a:rPr lang="en-US" err="1"/>
              <a:t>ou</a:t>
            </a:r>
            <a:r>
              <a:rPr lang="en-US"/>
              <a:t> </a:t>
            </a:r>
            <a:r>
              <a:rPr lang="en-US" err="1"/>
              <a:t>psychologiquement</a:t>
            </a:r>
            <a:r>
              <a:rPr lang="en-US"/>
              <a:t> dans le cadre de son travail.</a:t>
            </a:r>
            <a:br>
              <a:rPr lang="en-US">
                <a:cs typeface="+mn-lt"/>
              </a:rPr>
            </a:br>
            <a:r>
              <a:rPr lang="en-US"/>
              <a:t>Elle </a:t>
            </a:r>
            <a:r>
              <a:rPr lang="en-US" err="1"/>
              <a:t>peut</a:t>
            </a:r>
            <a:r>
              <a:rPr lang="en-US"/>
              <a:t> se manifester par :</a:t>
            </a:r>
            <a:endParaRPr lang="en-US">
              <a:ea typeface="Calibri"/>
              <a:cs typeface="Calibri"/>
            </a:endParaRPr>
          </a:p>
          <a:p>
            <a:pPr marL="285750" indent="-285750">
              <a:buFont typeface="Arial"/>
              <a:buChar char="•"/>
            </a:pPr>
            <a:r>
              <a:rPr lang="en-US"/>
              <a:t>des </a:t>
            </a:r>
            <a:r>
              <a:rPr lang="en-US" err="1"/>
              <a:t>comportements</a:t>
            </a:r>
            <a:r>
              <a:rPr lang="en-US"/>
              <a:t> physiques directs (coups, </a:t>
            </a:r>
            <a:r>
              <a:rPr lang="en-US" err="1"/>
              <a:t>agressions</a:t>
            </a:r>
            <a:r>
              <a:rPr lang="en-US"/>
              <a:t>),</a:t>
            </a:r>
            <a:endParaRPr lang="en-US">
              <a:ea typeface="Calibri"/>
              <a:cs typeface="Calibri"/>
            </a:endParaRPr>
          </a:p>
          <a:p>
            <a:pPr marL="285750" indent="-285750">
              <a:buFont typeface="Arial"/>
              <a:buChar char="•"/>
            </a:pPr>
            <a:r>
              <a:rPr lang="en-US"/>
              <a:t>des menaces </a:t>
            </a:r>
            <a:r>
              <a:rPr lang="en-US" err="1"/>
              <a:t>verbales</a:t>
            </a:r>
            <a:r>
              <a:rPr lang="en-US"/>
              <a:t>,</a:t>
            </a:r>
            <a:endParaRPr lang="en-US">
              <a:ea typeface="Calibri"/>
              <a:cs typeface="Calibri"/>
            </a:endParaRPr>
          </a:p>
          <a:p>
            <a:pPr marL="285750" indent="-285750">
              <a:buFont typeface="Arial"/>
              <a:buChar char="•"/>
            </a:pPr>
            <a:r>
              <a:rPr lang="en-US"/>
              <a:t>des </a:t>
            </a:r>
            <a:r>
              <a:rPr lang="en-US" err="1"/>
              <a:t>agressions</a:t>
            </a:r>
            <a:r>
              <a:rPr lang="en-US"/>
              <a:t> </a:t>
            </a:r>
            <a:r>
              <a:rPr lang="en-US" err="1"/>
              <a:t>verbales</a:t>
            </a:r>
            <a:r>
              <a:rPr lang="en-US"/>
              <a:t> (</a:t>
            </a:r>
            <a:r>
              <a:rPr lang="en-US" err="1"/>
              <a:t>insultes</a:t>
            </a:r>
            <a:r>
              <a:rPr lang="en-US"/>
              <a:t>, </a:t>
            </a:r>
            <a:r>
              <a:rPr lang="en-US" err="1"/>
              <a:t>propos</a:t>
            </a:r>
            <a:r>
              <a:rPr lang="en-US"/>
              <a:t> </a:t>
            </a:r>
            <a:r>
              <a:rPr lang="en-US" err="1"/>
              <a:t>dénigrants</a:t>
            </a:r>
            <a:r>
              <a:rPr lang="en-US"/>
              <a:t> </a:t>
            </a:r>
            <a:r>
              <a:rPr lang="en-US" err="1"/>
              <a:t>ou</a:t>
            </a:r>
            <a:r>
              <a:rPr lang="en-US"/>
              <a:t> </a:t>
            </a:r>
            <a:r>
              <a:rPr lang="en-US" err="1"/>
              <a:t>humiliants</a:t>
            </a:r>
            <a:r>
              <a:rPr lang="en-US"/>
              <a:t>, accusations </a:t>
            </a:r>
            <a:r>
              <a:rPr lang="en-US" err="1"/>
              <a:t>infondées</a:t>
            </a:r>
            <a:r>
              <a:rPr lang="en-US"/>
              <a:t>...).</a:t>
            </a:r>
            <a:endParaRPr lang="en-US">
              <a:ea typeface="Calibri"/>
              <a:cs typeface="Calibri"/>
            </a:endParaRPr>
          </a:p>
          <a:p>
            <a:endParaRPr lang="en-US">
              <a:ea typeface="Calibri"/>
              <a:cs typeface="+mn-lt"/>
            </a:endParaRPr>
          </a:p>
          <a:p>
            <a:r>
              <a:rPr lang="en-US"/>
              <a:t>🔹 </a:t>
            </a:r>
            <a:r>
              <a:rPr lang="en-US" b="1" err="1"/>
              <a:t>Harcèlement</a:t>
            </a:r>
            <a:r>
              <a:rPr lang="en-US" b="1"/>
              <a:t> / Intimidation morale</a:t>
            </a:r>
            <a:endParaRPr lang="en-US"/>
          </a:p>
          <a:p>
            <a:r>
              <a:rPr lang="en-US"/>
              <a:t>Il </a:t>
            </a:r>
            <a:r>
              <a:rPr lang="en-US" err="1"/>
              <a:t>s'agit</a:t>
            </a:r>
            <a:r>
              <a:rPr lang="en-US"/>
              <a:t> d'un ensemble </a:t>
            </a:r>
            <a:r>
              <a:rPr lang="en-US" err="1"/>
              <a:t>abusif</a:t>
            </a:r>
            <a:r>
              <a:rPr lang="en-US"/>
              <a:t> de </a:t>
            </a:r>
            <a:r>
              <a:rPr lang="en-US" err="1"/>
              <a:t>comportements</a:t>
            </a:r>
            <a:r>
              <a:rPr lang="en-US"/>
              <a:t> </a:t>
            </a:r>
            <a:r>
              <a:rPr lang="en-US" err="1"/>
              <a:t>répétés</a:t>
            </a:r>
            <a:r>
              <a:rPr lang="en-US"/>
              <a:t>, </a:t>
            </a:r>
            <a:r>
              <a:rPr lang="en-US" err="1"/>
              <a:t>pouvant</a:t>
            </a:r>
            <a:r>
              <a:rPr lang="en-US"/>
              <a:t> </a:t>
            </a:r>
            <a:r>
              <a:rPr lang="en-US" err="1"/>
              <a:t>être</a:t>
            </a:r>
            <a:r>
              <a:rPr lang="en-US"/>
              <a:t> :</a:t>
            </a:r>
            <a:endParaRPr lang="en-US">
              <a:ea typeface="Calibri"/>
              <a:cs typeface="Calibri"/>
            </a:endParaRPr>
          </a:p>
          <a:p>
            <a:pPr marL="285750" indent="-285750">
              <a:buFont typeface="Arial"/>
              <a:buChar char="•"/>
            </a:pPr>
            <a:r>
              <a:rPr lang="en-US" err="1"/>
              <a:t>similaires</a:t>
            </a:r>
            <a:r>
              <a:rPr lang="en-US"/>
              <a:t> </a:t>
            </a:r>
            <a:r>
              <a:rPr lang="en-US" err="1"/>
              <a:t>ou</a:t>
            </a:r>
            <a:r>
              <a:rPr lang="en-US"/>
              <a:t> </a:t>
            </a:r>
            <a:r>
              <a:rPr lang="en-US" err="1"/>
              <a:t>variés</a:t>
            </a:r>
            <a:r>
              <a:rPr lang="en-US"/>
              <a:t>,</a:t>
            </a:r>
            <a:endParaRPr lang="en-US">
              <a:ea typeface="Calibri"/>
              <a:cs typeface="Calibri"/>
            </a:endParaRPr>
          </a:p>
          <a:p>
            <a:pPr marL="285750" indent="-285750">
              <a:buFont typeface="Arial"/>
              <a:buChar char="•"/>
            </a:pPr>
            <a:r>
              <a:rPr lang="en-US" err="1"/>
              <a:t>provenant</a:t>
            </a:r>
            <a:r>
              <a:rPr lang="en-US"/>
              <a:t> de </a:t>
            </a:r>
            <a:r>
              <a:rPr lang="en-US" err="1"/>
              <a:t>l’intérieur</a:t>
            </a:r>
            <a:r>
              <a:rPr lang="en-US"/>
              <a:t> </a:t>
            </a:r>
            <a:r>
              <a:rPr lang="en-US" err="1"/>
              <a:t>ou</a:t>
            </a:r>
            <a:r>
              <a:rPr lang="en-US"/>
              <a:t> de </a:t>
            </a:r>
            <a:r>
              <a:rPr lang="en-US" err="1"/>
              <a:t>l’extérieur</a:t>
            </a:r>
            <a:r>
              <a:rPr lang="en-US"/>
              <a:t> de </a:t>
            </a:r>
            <a:r>
              <a:rPr lang="en-US" err="1"/>
              <a:t>l’organisation</a:t>
            </a:r>
            <a:r>
              <a:rPr lang="en-US"/>
              <a:t>,</a:t>
            </a:r>
            <a:endParaRPr lang="en-US">
              <a:ea typeface="Calibri"/>
              <a:cs typeface="Calibri"/>
            </a:endParaRPr>
          </a:p>
          <a:p>
            <a:pPr marL="285750" indent="-285750">
              <a:buFont typeface="Arial"/>
              <a:buChar char="•"/>
            </a:pPr>
            <a:r>
              <a:rPr lang="en-US" err="1"/>
              <a:t>s’inscrivant</a:t>
            </a:r>
            <a:r>
              <a:rPr lang="en-US"/>
              <a:t> dans la durée,</a:t>
            </a:r>
            <a:endParaRPr lang="en-US">
              <a:ea typeface="Calibri"/>
              <a:cs typeface="Calibri"/>
            </a:endParaRPr>
          </a:p>
          <a:p>
            <a:pPr marL="285750" indent="-285750">
              <a:buFont typeface="Arial"/>
              <a:buChar char="•"/>
            </a:pPr>
            <a:r>
              <a:rPr lang="en-US" err="1"/>
              <a:t>durant</a:t>
            </a:r>
            <a:r>
              <a:rPr lang="en-US"/>
              <a:t> </a:t>
            </a:r>
            <a:r>
              <a:rPr lang="en-US" err="1"/>
              <a:t>l’exécution</a:t>
            </a:r>
            <a:r>
              <a:rPr lang="en-US"/>
              <a:t> du travail,</a:t>
            </a:r>
            <a:br>
              <a:rPr lang="en-US">
                <a:cs typeface="+mn-lt"/>
              </a:rPr>
            </a:br>
            <a:r>
              <a:rPr lang="en-US"/>
              <a:t> et </a:t>
            </a:r>
            <a:r>
              <a:rPr lang="en-US" err="1"/>
              <a:t>ayant</a:t>
            </a:r>
            <a:r>
              <a:rPr lang="en-US"/>
              <a:t> pour but </a:t>
            </a:r>
            <a:r>
              <a:rPr lang="en-US" err="1"/>
              <a:t>ou</a:t>
            </a:r>
            <a:r>
              <a:rPr lang="en-US"/>
              <a:t> pour </a:t>
            </a:r>
            <a:r>
              <a:rPr lang="en-US" err="1"/>
              <a:t>effet</a:t>
            </a:r>
            <a:r>
              <a:rPr lang="en-US"/>
              <a:t> :</a:t>
            </a:r>
            <a:endParaRPr lang="en-US">
              <a:ea typeface="Calibri"/>
              <a:cs typeface="Calibri"/>
            </a:endParaRPr>
          </a:p>
          <a:p>
            <a:pPr marL="285750" indent="-285750">
              <a:buFont typeface="Arial"/>
              <a:buChar char="•"/>
            </a:pPr>
            <a:r>
              <a:rPr lang="en-US"/>
              <a:t>de porter </a:t>
            </a:r>
            <a:r>
              <a:rPr lang="en-US" err="1"/>
              <a:t>atteinte</a:t>
            </a:r>
            <a:r>
              <a:rPr lang="en-US"/>
              <a:t> à la </a:t>
            </a:r>
            <a:r>
              <a:rPr lang="en-US" err="1"/>
              <a:t>personnalité</a:t>
            </a:r>
            <a:r>
              <a:rPr lang="en-US"/>
              <a:t>, la </a:t>
            </a:r>
            <a:r>
              <a:rPr lang="en-US" err="1"/>
              <a:t>dignité</a:t>
            </a:r>
            <a:r>
              <a:rPr lang="en-US"/>
              <a:t> </a:t>
            </a:r>
            <a:r>
              <a:rPr lang="en-US" err="1"/>
              <a:t>ou</a:t>
            </a:r>
            <a:r>
              <a:rPr lang="en-US"/>
              <a:t> </a:t>
            </a:r>
            <a:r>
              <a:rPr lang="en-US" err="1"/>
              <a:t>l’intégrité</a:t>
            </a:r>
            <a:r>
              <a:rPr lang="en-US"/>
              <a:t> physique </a:t>
            </a:r>
            <a:r>
              <a:rPr lang="en-US" err="1"/>
              <a:t>ou</a:t>
            </a:r>
            <a:r>
              <a:rPr lang="en-US"/>
              <a:t> </a:t>
            </a:r>
            <a:r>
              <a:rPr lang="en-US" err="1"/>
              <a:t>psychique</a:t>
            </a:r>
            <a:r>
              <a:rPr lang="en-US"/>
              <a:t> </a:t>
            </a:r>
            <a:r>
              <a:rPr lang="en-US" err="1"/>
              <a:t>d'une</a:t>
            </a:r>
            <a:r>
              <a:rPr lang="en-US"/>
              <a:t> </a:t>
            </a:r>
            <a:r>
              <a:rPr lang="en-US" err="1"/>
              <a:t>personne</a:t>
            </a:r>
            <a:r>
              <a:rPr lang="en-US"/>
              <a:t>,</a:t>
            </a:r>
            <a:endParaRPr lang="en-US">
              <a:ea typeface="Calibri"/>
              <a:cs typeface="Calibri"/>
            </a:endParaRPr>
          </a:p>
          <a:p>
            <a:pPr marL="285750" indent="-285750">
              <a:buFont typeface="Arial"/>
              <a:buChar char="•"/>
            </a:pPr>
            <a:r>
              <a:rPr lang="en-US"/>
              <a:t>de </a:t>
            </a:r>
            <a:r>
              <a:rPr lang="en-US" err="1"/>
              <a:t>menacer</a:t>
            </a:r>
            <a:r>
              <a:rPr lang="en-US"/>
              <a:t> son </a:t>
            </a:r>
            <a:r>
              <a:rPr lang="en-US" err="1"/>
              <a:t>emploi</a:t>
            </a:r>
            <a:r>
              <a:rPr lang="en-US"/>
              <a:t>,</a:t>
            </a:r>
            <a:endParaRPr lang="en-US">
              <a:ea typeface="Calibri"/>
              <a:cs typeface="Calibri"/>
            </a:endParaRPr>
          </a:p>
          <a:p>
            <a:pPr marL="285750" indent="-285750">
              <a:buFont typeface="Arial"/>
              <a:buChar char="•"/>
            </a:pPr>
            <a:r>
              <a:rPr lang="en-US" err="1"/>
              <a:t>ou</a:t>
            </a:r>
            <a:r>
              <a:rPr lang="en-US"/>
              <a:t> de </a:t>
            </a:r>
            <a:r>
              <a:rPr lang="en-US" err="1"/>
              <a:t>créer</a:t>
            </a:r>
            <a:r>
              <a:rPr lang="en-US"/>
              <a:t> un </a:t>
            </a:r>
            <a:r>
              <a:rPr lang="en-US" err="1"/>
              <a:t>environnement</a:t>
            </a:r>
            <a:r>
              <a:rPr lang="en-US"/>
              <a:t> de travail </a:t>
            </a:r>
            <a:r>
              <a:rPr lang="en-US" err="1"/>
              <a:t>intimidant</a:t>
            </a:r>
            <a:r>
              <a:rPr lang="en-US"/>
              <a:t>, hostile, </a:t>
            </a:r>
            <a:r>
              <a:rPr lang="en-US" err="1"/>
              <a:t>dégradant</a:t>
            </a:r>
            <a:r>
              <a:rPr lang="en-US"/>
              <a:t>, </a:t>
            </a:r>
            <a:r>
              <a:rPr lang="en-US" err="1"/>
              <a:t>humiliant</a:t>
            </a:r>
            <a:r>
              <a:rPr lang="en-US"/>
              <a:t> </a:t>
            </a:r>
            <a:r>
              <a:rPr lang="en-US" err="1"/>
              <a:t>ou</a:t>
            </a:r>
            <a:r>
              <a:rPr lang="en-US"/>
              <a:t> </a:t>
            </a:r>
            <a:r>
              <a:rPr lang="en-US" err="1"/>
              <a:t>offensant</a:t>
            </a:r>
            <a:r>
              <a:rPr lang="en-US"/>
              <a:t>.</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23</a:t>
            </a:fld>
            <a:endParaRPr lang="en-US"/>
          </a:p>
        </p:txBody>
      </p:sp>
    </p:spTree>
    <p:extLst>
      <p:ext uri="{BB962C8B-B14F-4D97-AF65-F5344CB8AC3E}">
        <p14:creationId xmlns:p14="http://schemas.microsoft.com/office/powerpoint/2010/main" val="1308280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3</a:t>
            </a:fld>
            <a:endParaRPr lang="fr-BE"/>
          </a:p>
        </p:txBody>
      </p:sp>
    </p:spTree>
    <p:extLst>
      <p:ext uri="{BB962C8B-B14F-4D97-AF65-F5344CB8AC3E}">
        <p14:creationId xmlns:p14="http://schemas.microsoft.com/office/powerpoint/2010/main" val="1052938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Le stress active l’axe </a:t>
            </a:r>
            <a:r>
              <a:rPr lang="fr-FR" err="1"/>
              <a:t>hypothalamo</a:t>
            </a:r>
            <a:r>
              <a:rPr lang="fr-FR"/>
              <a:t>-</a:t>
            </a:r>
            <a:r>
              <a:rPr lang="fr-FR" err="1"/>
              <a:t>hypophyso</a:t>
            </a:r>
            <a:r>
              <a:rPr lang="fr-FR"/>
              <a:t>-surrénalien (axe HHS), ce qui entraîne une augmentation de la libération des glucocorticoïdes dans la circulation sanguine.</a:t>
            </a:r>
            <a:br>
              <a:rPr lang="fr-FR">
                <a:cs typeface="+mn-lt"/>
              </a:rPr>
            </a:br>
            <a:r>
              <a:rPr lang="fr-FR"/>
              <a:t> Lorsque cette activation hormonale se prolonge, elle peut avoir des effets négatifs sur les fonctions cognitives et contribuer à l’apparition de troubles psychopathologiques (Marin et al., 2011).</a:t>
            </a:r>
            <a:endParaRPr lang="en-US"/>
          </a:p>
          <a:p>
            <a:r>
              <a:rPr lang="fr-FR"/>
              <a:t>Cependant, la relation entre stress et psychopathologie doit être comprise en tenant compte des caractéristiques individuelles, telles que la prédisposition génétique et les variations de sensibilité au stress, ainsi que du contexte social et physique plus large dans lequel une personne vit (De </a:t>
            </a:r>
            <a:r>
              <a:rPr lang="fr-FR" err="1"/>
              <a:t>Kloet</a:t>
            </a:r>
            <a:r>
              <a:rPr lang="fr-FR"/>
              <a:t> et al., 2005).</a:t>
            </a:r>
            <a:endParaRPr lang="fr-FR">
              <a:ea typeface="Calibri"/>
              <a:cs typeface="Calibri"/>
            </a:endParaRPr>
          </a:p>
          <a:p>
            <a:r>
              <a:rPr lang="fr-FR"/>
              <a:t>Le modèle diathèse-stress (Zuckerman, 1999) soutient cette approche en affirmant que les troubles mentaux résultent d’une interaction entre des vulnérabilités innées et des facteurs de stress externes.</a:t>
            </a:r>
            <a:br>
              <a:rPr lang="fr-FR">
                <a:cs typeface="+mn-lt"/>
              </a:rPr>
            </a:br>
            <a:r>
              <a:rPr lang="fr-FR"/>
              <a:t>Cette interaction détermine en grande partie la sensibilité d’une personne au développement de psychopathologies.</a:t>
            </a:r>
            <a:endParaRPr lang="fr-FR">
              <a:ea typeface="Calibri"/>
              <a:cs typeface="Calibri"/>
            </a:endParaRPr>
          </a:p>
          <a:p>
            <a:r>
              <a:rPr lang="fr-FR"/>
              <a:t>Par ailleurs, des facteurs liés au travail peuvent également être une source de stress et contribuer ainsi à des problèmes de santé mentale.</a:t>
            </a:r>
            <a:endParaRPr lang="fr-FR">
              <a:ea typeface="Calibri"/>
              <a:cs typeface="Calibri"/>
            </a:endParaRPr>
          </a:p>
          <a:p>
            <a:endParaRPr lang="fr-FR" b="1">
              <a:ea typeface="Calibri"/>
              <a:cs typeface="Calibri"/>
            </a:endParaRPr>
          </a:p>
          <a:p>
            <a:r>
              <a:rPr lang="fr-FR"/>
              <a:t>À transmettre oralement :</a:t>
            </a:r>
            <a:br>
              <a:rPr lang="fr-FR">
                <a:cs typeface="+mn-lt"/>
              </a:rPr>
            </a:br>
            <a:r>
              <a:rPr lang="fr-FR"/>
              <a:t>Ce qui importe, ce n’est pas tant la nature du stress, mais la manière dont il est ressenti, compris et géré.</a:t>
            </a:r>
            <a:br>
              <a:rPr lang="fr-FR">
                <a:cs typeface="+mn-lt"/>
              </a:rPr>
            </a:br>
            <a:r>
              <a:rPr lang="fr-FR"/>
              <a:t>Un stress intense mais ponctuel peut être mobilisateur (par exemple, parler en public), mais aussi épuisant.</a:t>
            </a:r>
            <a:br>
              <a:rPr lang="fr-FR">
                <a:cs typeface="+mn-lt"/>
              </a:rPr>
            </a:br>
            <a:r>
              <a:rPr lang="fr-FR"/>
              <a:t>À l’inverse, un stress faible mais chronique (par exemple, une surcharge latente au travail) peut avoir un effet beaucoup plus délétère sur la santé.</a:t>
            </a:r>
            <a:endParaRPr lang="fr-FR">
              <a:ea typeface="Calibri"/>
              <a:cs typeface="Calibri"/>
            </a:endParaRPr>
          </a:p>
          <a:p>
            <a:endParaRPr lang="en-US">
              <a:cs typeface="+mn-lt"/>
            </a:endParaRPr>
          </a:p>
          <a:p>
            <a:r>
              <a:rPr lang="fr-FR"/>
              <a:t>Réaction non spécifique :</a:t>
            </a:r>
            <a:br>
              <a:rPr lang="fr-FR">
                <a:cs typeface="+mn-lt"/>
              </a:rPr>
            </a:br>
            <a:r>
              <a:rPr lang="fr-FR"/>
              <a:t>Cela peut être un moment menaçant de danger physique, ou par exemple la réflexion sur une présentation à venir. Quoi qu’il en soit, la réaction de votre corps est à peu près la même.</a:t>
            </a:r>
            <a:endParaRPr lang="fr-FR">
              <a:ea typeface="Calibri"/>
              <a:cs typeface="Calibri"/>
            </a:endParaRPr>
          </a:p>
          <a:p>
            <a:endParaRPr lang="fr-FR">
              <a:ea typeface="Calibri"/>
              <a:cs typeface="Calibri"/>
            </a:endParaRPr>
          </a:p>
          <a:p>
            <a:r>
              <a:rPr lang="nl-NL">
                <a:solidFill>
                  <a:srgbClr val="2C3E50"/>
                </a:solidFill>
              </a:rPr>
              <a:t>Source : </a:t>
            </a:r>
            <a:r>
              <a:rPr lang="nl-NL" err="1">
                <a:solidFill>
                  <a:srgbClr val="2C3E50"/>
                </a:solidFill>
              </a:rPr>
              <a:t>Moisan</a:t>
            </a:r>
            <a:r>
              <a:rPr lang="nl-NL">
                <a:solidFill>
                  <a:srgbClr val="2C3E50"/>
                </a:solidFill>
              </a:rPr>
              <a:t> &amp; </a:t>
            </a:r>
            <a:r>
              <a:rPr lang="nl-NL" err="1">
                <a:solidFill>
                  <a:srgbClr val="2C3E50"/>
                </a:solidFill>
              </a:rPr>
              <a:t>Moal</a:t>
            </a:r>
            <a:r>
              <a:rPr lang="nl-NL">
                <a:solidFill>
                  <a:srgbClr val="2C3E50"/>
                </a:solidFill>
              </a:rPr>
              <a:t> (2012), jobs-</a:t>
            </a:r>
            <a:r>
              <a:rPr lang="nl-NL" err="1">
                <a:solidFill>
                  <a:srgbClr val="2C3E50"/>
                </a:solidFill>
              </a:rPr>
              <a:t>demands</a:t>
            </a:r>
            <a:r>
              <a:rPr lang="nl-NL">
                <a:solidFill>
                  <a:srgbClr val="2C3E50"/>
                </a:solidFill>
              </a:rPr>
              <a:t> ressources model (</a:t>
            </a:r>
            <a:r>
              <a:rPr lang="nl-NL" err="1">
                <a:solidFill>
                  <a:srgbClr val="2C3E50"/>
                </a:solidFill>
              </a:rPr>
              <a:t>Demerouti</a:t>
            </a:r>
            <a:r>
              <a:rPr lang="nl-NL">
                <a:solidFill>
                  <a:srgbClr val="2C3E50"/>
                </a:solidFill>
              </a:rPr>
              <a:t> &amp; Bakker), </a:t>
            </a:r>
            <a:r>
              <a:rPr lang="nl-NL" err="1">
                <a:solidFill>
                  <a:srgbClr val="2C3E50"/>
                </a:solidFill>
              </a:rPr>
              <a:t>Seyle</a:t>
            </a:r>
            <a:r>
              <a:rPr lang="nl-NL">
                <a:solidFill>
                  <a:srgbClr val="2C3E50"/>
                </a:solidFill>
              </a:rPr>
              <a:t>, </a:t>
            </a:r>
            <a:r>
              <a:rPr lang="nl-NL" err="1">
                <a:solidFill>
                  <a:srgbClr val="2C3E50"/>
                </a:solidFill>
              </a:rPr>
              <a:t>Rohleder</a:t>
            </a:r>
            <a:r>
              <a:rPr lang="nl-NL">
                <a:solidFill>
                  <a:srgbClr val="2C3E50"/>
                </a:solidFill>
              </a:rPr>
              <a:t> (2019),…</a:t>
            </a:r>
            <a:endParaRPr lang="fr-FR"/>
          </a:p>
          <a:p>
            <a:endParaRPr lang="fr-FR" b="1">
              <a:ea typeface="Calibri"/>
              <a:cs typeface="Calibri"/>
            </a:endParaRPr>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24</a:t>
            </a:fld>
            <a:endParaRPr lang="fr-BE"/>
          </a:p>
        </p:txBody>
      </p:sp>
    </p:spTree>
    <p:extLst>
      <p:ext uri="{BB962C8B-B14F-4D97-AF65-F5344CB8AC3E}">
        <p14:creationId xmlns:p14="http://schemas.microsoft.com/office/powerpoint/2010/main" val="8591879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D052C-9BBF-CF5D-403F-3C78428BDE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45DBCBF-F002-1659-0AD1-1E018C56DA3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28ED865-7E4A-480D-7EAD-050327240CB7}"/>
              </a:ext>
            </a:extLst>
          </p:cNvPr>
          <p:cNvSpPr>
            <a:spLocks noGrp="1"/>
          </p:cNvSpPr>
          <p:nvPr>
            <p:ph type="body" idx="1"/>
          </p:nvPr>
        </p:nvSpPr>
        <p:spPr/>
        <p:txBody>
          <a:bodyPr/>
          <a:lstStyle/>
          <a:p>
            <a:r>
              <a:rPr lang="fr-FR" b="1">
                <a:solidFill>
                  <a:srgbClr val="000000"/>
                </a:solidFill>
                <a:ea typeface="Calibri"/>
                <a:cs typeface="Calibri"/>
              </a:rPr>
              <a:t>Modèle biopsychosocial (Engel, 1977) </a:t>
            </a:r>
            <a:r>
              <a:rPr lang="fr-FR" b="0">
                <a:solidFill>
                  <a:srgbClr val="000000"/>
                </a:solidFill>
                <a:ea typeface="Calibri"/>
                <a:cs typeface="Calibri"/>
              </a:rPr>
              <a:t>: souligne que les maladies et les théories sur la santé ne doivent pas se concentrer sur un seul facteur, mais doivent tenir compte de l'interaction entre les aspects biologiques, psychologiques et sociaux/environnementaux.</a:t>
            </a:r>
          </a:p>
          <a:p>
            <a:endParaRPr lang="fr-FR" b="0">
              <a:solidFill>
                <a:srgbClr val="000000"/>
              </a:solidFill>
              <a:ea typeface="Calibri"/>
              <a:cs typeface="Calibri"/>
            </a:endParaRPr>
          </a:p>
          <a:p>
            <a:r>
              <a:rPr lang="fr-FR" b="0">
                <a:solidFill>
                  <a:srgbClr val="000000"/>
                </a:solidFill>
                <a:ea typeface="Calibri"/>
                <a:cs typeface="Calibri"/>
              </a:rPr>
              <a:t>Le stress est un phénomène multifactoriel ! Le stress n'est pas le résultat d'un stimulus en soi, mais de la façon dont une personne évalue ce stimulus et y fait face. -&gt; cf. Modèle transactionnel du stress (Lazarus &amp; Folkman, 1984).</a:t>
            </a:r>
          </a:p>
          <a:p>
            <a:pPr marL="171450" indent="-171450">
              <a:buFontTx/>
              <a:buChar char="-"/>
            </a:pPr>
            <a:r>
              <a:rPr lang="fr-FR" b="0">
                <a:solidFill>
                  <a:srgbClr val="000000"/>
                </a:solidFill>
                <a:ea typeface="Calibri"/>
                <a:cs typeface="Calibri"/>
              </a:rPr>
              <a:t>Évaluation primaire : cette situation est-elle menaçante ou sans importance ?</a:t>
            </a:r>
          </a:p>
          <a:p>
            <a:pPr marL="171450" indent="-171450">
              <a:buFontTx/>
              <a:buChar char="-"/>
            </a:pPr>
            <a:r>
              <a:rPr lang="fr-FR" b="0">
                <a:solidFill>
                  <a:srgbClr val="000000"/>
                </a:solidFill>
                <a:ea typeface="Calibri"/>
                <a:cs typeface="Calibri"/>
              </a:rPr>
              <a:t>Évaluation secondaire : ai-je suffisamment de ressources (capacités d'adaptation) pour y faire face ?</a:t>
            </a:r>
          </a:p>
          <a:p>
            <a:pPr marL="171450" indent="-171450">
              <a:buFontTx/>
              <a:buChar char="-"/>
            </a:pPr>
            <a:r>
              <a:rPr lang="fr-FR" b="0">
                <a:solidFill>
                  <a:srgbClr val="000000"/>
                </a:solidFill>
                <a:ea typeface="Calibri"/>
                <a:cs typeface="Calibri"/>
              </a:rPr>
              <a:t>Stratégies d'adaptation :Axées sur le problème : changer quelque chose à la situation</a:t>
            </a:r>
          </a:p>
          <a:p>
            <a:pPr marL="171450" indent="-171450">
              <a:buFontTx/>
              <a:buChar char="-"/>
            </a:pPr>
            <a:r>
              <a:rPr lang="fr-FR" b="0">
                <a:solidFill>
                  <a:srgbClr val="000000"/>
                </a:solidFill>
                <a:ea typeface="Calibri"/>
                <a:cs typeface="Calibri"/>
              </a:rPr>
              <a:t>Axées sur les émotions : gérer les sentiments que la situation suscite</a:t>
            </a:r>
          </a:p>
          <a:p>
            <a:endParaRPr lang="nl-NL" b="0">
              <a:solidFill>
                <a:srgbClr val="000000"/>
              </a:solidFill>
              <a:ea typeface="Calibri"/>
              <a:cs typeface="Calibri"/>
            </a:endParaRPr>
          </a:p>
          <a:p>
            <a:r>
              <a:rPr lang="fr-BE" b="1">
                <a:solidFill>
                  <a:srgbClr val="545D7E"/>
                </a:solidFill>
              </a:rPr>
              <a:t>Phénomène multifactoriel</a:t>
            </a:r>
            <a:r>
              <a:rPr lang="fr-BE">
                <a:solidFill>
                  <a:srgbClr val="545D7E"/>
                </a:solidFill>
              </a:rPr>
              <a:t> </a:t>
            </a:r>
            <a:r>
              <a:rPr lang="fr-BE" b="1">
                <a:solidFill>
                  <a:srgbClr val="545D7E"/>
                </a:solidFill>
              </a:rPr>
              <a:t>: </a:t>
            </a:r>
            <a:r>
              <a:rPr lang="fr-BE">
                <a:solidFill>
                  <a:srgbClr val="545D7E"/>
                </a:solidFill>
              </a:rPr>
              <a:t> </a:t>
            </a:r>
            <a:endParaRPr lang="fr-BE"/>
          </a:p>
          <a:p>
            <a:endParaRPr lang="fr-BE"/>
          </a:p>
          <a:p>
            <a:pPr marL="171450" indent="-171450">
              <a:buFont typeface="Arial"/>
              <a:buChar char="•"/>
            </a:pPr>
            <a:r>
              <a:rPr lang="fr-BE" b="1">
                <a:solidFill>
                  <a:srgbClr val="545D7E"/>
                </a:solidFill>
              </a:rPr>
              <a:t>Facteurs biologiques</a:t>
            </a:r>
            <a:r>
              <a:rPr lang="fr-BE">
                <a:solidFill>
                  <a:srgbClr val="545D7E"/>
                </a:solidFill>
              </a:rPr>
              <a:t> </a:t>
            </a:r>
            <a:r>
              <a:rPr lang="fr-BE" b="1">
                <a:solidFill>
                  <a:srgbClr val="545D7E"/>
                </a:solidFill>
              </a:rPr>
              <a:t>:</a:t>
            </a:r>
            <a:r>
              <a:rPr lang="fr-BE">
                <a:solidFill>
                  <a:srgbClr val="545D7E"/>
                </a:solidFill>
              </a:rPr>
              <a:t> </a:t>
            </a:r>
            <a:endParaRPr lang="fr-BE">
              <a:ea typeface="Calibri" panose="020F0502020204030204"/>
              <a:cs typeface="Calibri" panose="020F0502020204030204"/>
            </a:endParaRPr>
          </a:p>
          <a:p>
            <a:r>
              <a:rPr lang="fr-BE">
                <a:solidFill>
                  <a:srgbClr val="545D7E"/>
                </a:solidFill>
              </a:rPr>
              <a:t>Ceux-ci comprennent la prédisposition génétique, la santé physique, les processus hormonaux et les facteurs neurologiques. </a:t>
            </a:r>
            <a:endParaRPr lang="fr-BE"/>
          </a:p>
          <a:p>
            <a:r>
              <a:rPr lang="fr-BE">
                <a:solidFill>
                  <a:srgbClr val="545D7E"/>
                </a:solidFill>
              </a:rPr>
              <a:t>Exemple : une personne ayant des antécédents familiaux d'anxiété ou de dépression peut être plus sensible au stress. </a:t>
            </a:r>
            <a:endParaRPr lang="fr-BE"/>
          </a:p>
          <a:p>
            <a:r>
              <a:rPr lang="fr-BE">
                <a:solidFill>
                  <a:srgbClr val="545D7E"/>
                </a:solidFill>
              </a:rPr>
              <a:t>Exemple : les maladies chroniques telles que le diabète ou les problèmes cardiaques peuvent être source de stress en raison des inquiétudes constantes et des inconforts physiques qu'elles entraînent.</a:t>
            </a:r>
            <a:endParaRPr lang="fr-BE"/>
          </a:p>
          <a:p>
            <a:r>
              <a:rPr lang="fr-BE">
                <a:solidFill>
                  <a:srgbClr val="545D7E"/>
                </a:solidFill>
              </a:rPr>
              <a:t>Exemple : les changements hormonaux, tels que ceux qui surviennent à la puberté, pendant la grossesse ou à la ménopause, peuvent amplifier les réactions au stress.</a:t>
            </a:r>
            <a:endParaRPr lang="fr-BE"/>
          </a:p>
          <a:p>
            <a:r>
              <a:rPr lang="fr-BE">
                <a:solidFill>
                  <a:srgbClr val="545D7E"/>
                </a:solidFill>
              </a:rPr>
              <a:t>Exemple : un déséquilibre des neurotransmetteurs tels que la sérotonine ou la dopamine peut entraîner une sensibilité accrue au stress.</a:t>
            </a:r>
            <a:endParaRPr lang="fr-BE"/>
          </a:p>
          <a:p>
            <a:endParaRPr lang="fr-BE"/>
          </a:p>
          <a:p>
            <a:pPr marL="171450" indent="-171450">
              <a:buFont typeface="Arial"/>
              <a:buChar char="•"/>
            </a:pPr>
            <a:r>
              <a:rPr lang="fr-BE" b="1">
                <a:solidFill>
                  <a:srgbClr val="545D7E"/>
                </a:solidFill>
              </a:rPr>
              <a:t>Facteurs psychologiques</a:t>
            </a:r>
            <a:r>
              <a:rPr lang="fr-BE">
                <a:solidFill>
                  <a:srgbClr val="545D7E"/>
                </a:solidFill>
              </a:rPr>
              <a:t> :</a:t>
            </a:r>
            <a:endParaRPr lang="fr-BE">
              <a:ea typeface="Calibri" panose="020F0502020204030204"/>
              <a:cs typeface="Calibri" panose="020F0502020204030204"/>
            </a:endParaRPr>
          </a:p>
          <a:p>
            <a:r>
              <a:rPr lang="fr-BE">
                <a:solidFill>
                  <a:srgbClr val="545D7E"/>
                </a:solidFill>
              </a:rPr>
              <a:t>Ils comprennent les traits de personnalité, les schémas de pensée, les émotions, les mécanismes d'adaptation et la santé mentale.</a:t>
            </a:r>
            <a:endParaRPr lang="fr-BE"/>
          </a:p>
          <a:p>
            <a:r>
              <a:rPr lang="fr-BE">
                <a:solidFill>
                  <a:srgbClr val="545D7E"/>
                </a:solidFill>
              </a:rPr>
              <a:t>Exemple : les perfectionnistes ou les personnes très névrosées sont souvent plus stressées.</a:t>
            </a:r>
            <a:endParaRPr lang="fr-BE"/>
          </a:p>
          <a:p>
            <a:r>
              <a:rPr lang="fr-BE">
                <a:solidFill>
                  <a:srgbClr val="545D7E"/>
                </a:solidFill>
              </a:rPr>
              <a:t>Exemple : les pensées négatives ou catastrophistes (« s'attendre au pire ») peuvent aggraver le stress.</a:t>
            </a:r>
            <a:endParaRPr lang="fr-BE"/>
          </a:p>
          <a:p>
            <a:r>
              <a:rPr lang="fr-BE">
                <a:solidFill>
                  <a:srgbClr val="545D7E"/>
                </a:solidFill>
              </a:rPr>
              <a:t>Exemple : les émotions non assimilées telles que la tristesse ou la colère peuvent s'accumuler et provoquer du stress.</a:t>
            </a:r>
            <a:endParaRPr lang="fr-BE"/>
          </a:p>
          <a:p>
            <a:r>
              <a:rPr lang="fr-BE">
                <a:solidFill>
                  <a:srgbClr val="545D7E"/>
                </a:solidFill>
              </a:rPr>
              <a:t>Exemple : l'absence de stratégies efficaces pour faire face aux problèmes (telles que l'évitement ou le rumination) augmente le stress.</a:t>
            </a:r>
            <a:endParaRPr lang="fr-BE"/>
          </a:p>
          <a:p>
            <a:r>
              <a:rPr lang="fr-BE">
                <a:solidFill>
                  <a:srgbClr val="545D7E"/>
                </a:solidFill>
              </a:rPr>
              <a:t>Exemple : les troubles anxieux ou la dépression rendent une personne plus vulnérable aux situations stressantes.</a:t>
            </a:r>
            <a:endParaRPr lang="fr-BE"/>
          </a:p>
          <a:p>
            <a:endParaRPr lang="fr-BE"/>
          </a:p>
          <a:p>
            <a:pPr marL="171450" indent="-171450">
              <a:buFont typeface="Arial"/>
              <a:buChar char="•"/>
            </a:pPr>
            <a:r>
              <a:rPr lang="fr-BE" b="1">
                <a:solidFill>
                  <a:srgbClr val="545D7E"/>
                </a:solidFill>
              </a:rPr>
              <a:t>Facteurs sociaux :</a:t>
            </a:r>
            <a:r>
              <a:rPr lang="fr-BE">
                <a:solidFill>
                  <a:srgbClr val="545D7E"/>
                </a:solidFill>
              </a:rPr>
              <a:t> </a:t>
            </a:r>
            <a:endParaRPr lang="fr-BE">
              <a:ea typeface="Calibri" panose="020F0502020204030204"/>
              <a:cs typeface="Calibri" panose="020F0502020204030204"/>
            </a:endParaRPr>
          </a:p>
          <a:p>
            <a:r>
              <a:rPr lang="fr-BE">
                <a:solidFill>
                  <a:srgbClr val="545D7E"/>
                </a:solidFill>
              </a:rPr>
              <a:t>Il s'agit des relations sociales, du soutien social, des normes sociales, du contexte culturel et du statut socio-économique. </a:t>
            </a:r>
            <a:endParaRPr lang="fr-BE"/>
          </a:p>
          <a:p>
            <a:r>
              <a:rPr lang="fr-BE">
                <a:solidFill>
                  <a:srgbClr val="545D7E"/>
                </a:solidFill>
              </a:rPr>
              <a:t>Exemple : les conflits avec la famille, les amis ou le partenaire peuvent être une source importante de stress. </a:t>
            </a:r>
            <a:endParaRPr lang="fr-BE"/>
          </a:p>
          <a:p>
            <a:r>
              <a:rPr lang="fr-BE">
                <a:solidFill>
                  <a:srgbClr val="545D7E"/>
                </a:solidFill>
              </a:rPr>
              <a:t>Exemple : le manque de soutien de la part des autres rend plus difficile la gestion du stress. </a:t>
            </a:r>
            <a:endParaRPr lang="fr-BE"/>
          </a:p>
          <a:p>
            <a:r>
              <a:rPr lang="fr-BE">
                <a:solidFill>
                  <a:srgbClr val="545D7E"/>
                </a:solidFill>
              </a:rPr>
              <a:t>Exemple : la pression pour répondre aux attentes de la société (telles que la réussite ou l'apparence physique) peut être source de stress.</a:t>
            </a:r>
            <a:endParaRPr lang="fr-BE"/>
          </a:p>
          <a:p>
            <a:r>
              <a:rPr lang="fr-BE">
                <a:solidFill>
                  <a:srgbClr val="545D7E"/>
                </a:solidFill>
              </a:rPr>
              <a:t>Exemple : la migration, la discrimination ou les problèmes d'adaptation culturelle peuvent augmenter le stress.</a:t>
            </a:r>
            <a:endParaRPr lang="fr-BE"/>
          </a:p>
          <a:p>
            <a:r>
              <a:rPr lang="fr-BE">
                <a:solidFill>
                  <a:srgbClr val="545D7E"/>
                </a:solidFill>
              </a:rPr>
              <a:t>Exemple : l'insécurité financière ou le chômage sont des facteurs de stress importants.</a:t>
            </a:r>
            <a:endParaRPr lang="fr-BE"/>
          </a:p>
          <a:p>
            <a:endParaRPr lang="fr-BE"/>
          </a:p>
          <a:p>
            <a:pPr marL="171450" indent="-171450">
              <a:buFont typeface="Arial"/>
              <a:buChar char="•"/>
            </a:pPr>
            <a:r>
              <a:rPr lang="fr-BE" b="1">
                <a:solidFill>
                  <a:srgbClr val="545D7E"/>
                </a:solidFill>
              </a:rPr>
              <a:t>Facteurs environnementaux :</a:t>
            </a:r>
            <a:endParaRPr lang="fr-BE">
              <a:ea typeface="Calibri" panose="020F0502020204030204"/>
              <a:cs typeface="Calibri" panose="020F0502020204030204"/>
            </a:endParaRPr>
          </a:p>
          <a:p>
            <a:r>
              <a:rPr lang="fr-BE">
                <a:solidFill>
                  <a:srgbClr val="545D7E"/>
                </a:solidFill>
              </a:rPr>
              <a:t>Il s'agit notamment de facteurs physiques tels que le climat, le logement, l'environnement de vie, mais aussi les environnements sociaux tels que l'école, le travail et la communauté. </a:t>
            </a:r>
            <a:endParaRPr lang="fr-BE"/>
          </a:p>
          <a:p>
            <a:r>
              <a:rPr lang="fr-BE">
                <a:solidFill>
                  <a:srgbClr val="545D7E"/>
                </a:solidFill>
              </a:rPr>
              <a:t>Exemple : travailler dans un bureau paysager peut provoquer un stress chronique.</a:t>
            </a:r>
            <a:endParaRPr lang="fr-BE"/>
          </a:p>
          <a:p>
            <a:r>
              <a:rPr lang="fr-BE">
                <a:solidFill>
                  <a:srgbClr val="545D7E"/>
                </a:solidFill>
              </a:rPr>
              <a:t>Exemple : les conditions météorologiques extrêmes ou les changements saisonniers (tels que la dépression hivernale) peuvent influencer le niveau de stress.</a:t>
            </a:r>
            <a:endParaRPr lang="fr-BE"/>
          </a:p>
          <a:p>
            <a:r>
              <a:rPr lang="fr-BE">
                <a:solidFill>
                  <a:srgbClr val="545D7E"/>
                </a:solidFill>
              </a:rPr>
              <a:t>Exemple : de mauvaises conditions de logement ou la pénurie de logements augmentent le stress.</a:t>
            </a:r>
            <a:endParaRPr lang="fr-BE"/>
          </a:p>
          <a:p>
            <a:r>
              <a:rPr lang="fr-BE">
                <a:solidFill>
                  <a:srgbClr val="545D7E"/>
                </a:solidFill>
              </a:rPr>
              <a:t>Exemple : la pression au travail, le harcèlement ou l'insécurité à l'école ou au travail sont des sources de stress courantes.</a:t>
            </a:r>
            <a:endParaRPr lang="fr-BE"/>
          </a:p>
          <a:p>
            <a:r>
              <a:rPr lang="fr-BE">
                <a:solidFill>
                  <a:srgbClr val="545D7E"/>
                </a:solidFill>
              </a:rPr>
              <a:t>Exemple : le manque de liens ou de cohésion sociale dans le quartier peut contribuer à des sentiments de stress et d'isolement.</a:t>
            </a:r>
            <a:endParaRPr lang="fr-BE"/>
          </a:p>
          <a:p>
            <a:endParaRPr lang="fr-BE"/>
          </a:p>
          <a:p>
            <a:endParaRPr lang="fr-BE"/>
          </a:p>
          <a:p>
            <a:endParaRPr lang="fr-BE"/>
          </a:p>
          <a:p>
            <a:endParaRPr lang="fr-BE"/>
          </a:p>
          <a:p>
            <a:endParaRPr lang="fr-BE">
              <a:solidFill>
                <a:srgbClr val="545D7E"/>
              </a:solidFill>
              <a:ea typeface="Calibri"/>
              <a:cs typeface="Calibri"/>
            </a:endParaRPr>
          </a:p>
          <a:p>
            <a:endParaRPr lang="fr-BE">
              <a:ea typeface="Calibri"/>
              <a:cs typeface="Calibri"/>
            </a:endParaRPr>
          </a:p>
        </p:txBody>
      </p:sp>
      <p:sp>
        <p:nvSpPr>
          <p:cNvPr id="4" name="Espace réservé du numéro de diapositive 3">
            <a:extLst>
              <a:ext uri="{FF2B5EF4-FFF2-40B4-BE49-F238E27FC236}">
                <a16:creationId xmlns:a16="http://schemas.microsoft.com/office/drawing/2014/main" id="{08EB030B-1CDC-1B0E-6570-5E573C95D5BC}"/>
              </a:ext>
            </a:extLst>
          </p:cNvPr>
          <p:cNvSpPr>
            <a:spLocks noGrp="1"/>
          </p:cNvSpPr>
          <p:nvPr>
            <p:ph type="sldNum" sz="quarter" idx="10"/>
          </p:nvPr>
        </p:nvSpPr>
        <p:spPr/>
        <p:txBody>
          <a:bodyPr/>
          <a:lstStyle/>
          <a:p>
            <a:fld id="{4DF8325C-734F-4BD6-9D5D-A0651F9622A6}" type="slidenum">
              <a:rPr lang="fr-BE" smtClean="0"/>
              <a:t>26</a:t>
            </a:fld>
            <a:endParaRPr lang="fr-BE"/>
          </a:p>
        </p:txBody>
      </p:sp>
    </p:spTree>
    <p:extLst>
      <p:ext uri="{BB962C8B-B14F-4D97-AF65-F5344CB8AC3E}">
        <p14:creationId xmlns:p14="http://schemas.microsoft.com/office/powerpoint/2010/main" val="11136266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Le stress dépend fortement de la personne et du contexte ! </a:t>
            </a:r>
          </a:p>
          <a:p>
            <a:endParaRPr lang="fr-FR"/>
          </a:p>
          <a:p>
            <a:r>
              <a:rPr lang="fr-FR"/>
              <a:t>Il est important de le souligner, cf. les exemples.</a:t>
            </a:r>
          </a:p>
          <a:p>
            <a:endParaRPr lang="fr-FR"/>
          </a:p>
          <a:p>
            <a:pPr marL="171450" indent="-171450">
              <a:buFontTx/>
              <a:buChar char="-"/>
            </a:pPr>
            <a:r>
              <a:rPr lang="fr-FR"/>
              <a:t>Équilibre énergétique : nous pouvons supporter un certain déséquilibre, mais si celui-ci est chronique et que les facteurs négatifs l'emportent sur les facteurs positifs, vous pouvez finir par souffrir d'épuisement professionnel si aucune mesure adéquate n'est prise. Comment se déroule un tel processus ? Voir la diapositive suivante.</a:t>
            </a:r>
          </a:p>
          <a:p>
            <a:pPr marL="0" indent="0">
              <a:buFontTx/>
              <a:buNone/>
            </a:pPr>
            <a:r>
              <a:rPr lang="fr-FR"/>
              <a:t>    Le stress est un signal d'alarme, à condition que les personnes le reconnaissent et l'acceptent, ce qui n'est pas toujours le cas en cas de difficultés mentales liées (en partie) au travail. ​​</a:t>
            </a:r>
          </a:p>
          <a:p>
            <a:pPr marL="171450" indent="-171450">
              <a:buFontTx/>
              <a:buChar char="-"/>
            </a:pPr>
            <a:endParaRPr lang="fr-FR"/>
          </a:p>
          <a:p>
            <a:pPr marL="171450" indent="-171450">
              <a:buFontTx/>
              <a:buChar char="-"/>
            </a:pPr>
            <a:r>
              <a:rPr lang="fr-FR"/>
              <a:t>Croissance : c'est la manière dont la personne réagit, le soutien qu'elle reçoit et les enseignements qui peuvent en découler qui peuvent favoriser le développement personnel ou professionnel.​Vigilance accrue : sans récupération, même le stress dit « stimulant » peut avoir des conséquences néfastes : fatigue, erreurs, manque de motivation, problèmes somatiques, etc.</a:t>
            </a:r>
          </a:p>
          <a:p>
            <a:pPr marL="0" indent="0">
              <a:buFontTx/>
              <a:buNone/>
            </a:pPr>
            <a:endParaRPr lang="fr-FR"/>
          </a:p>
          <a:p>
            <a:pPr marL="171450" indent="-171450">
              <a:buFontTx/>
              <a:buChar char="-"/>
            </a:pPr>
            <a:r>
              <a:rPr lang="fr-FR"/>
              <a:t>Déséquilibre : une même situation peut avoir des effets contradictoires selon le moment, l'état psychologique ou la perception de la personne.</a:t>
            </a:r>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27</a:t>
            </a:fld>
            <a:endParaRPr lang="en-GB"/>
          </a:p>
        </p:txBody>
      </p:sp>
    </p:spTree>
    <p:extLst>
      <p:ext uri="{BB962C8B-B14F-4D97-AF65-F5344CB8AC3E}">
        <p14:creationId xmlns:p14="http://schemas.microsoft.com/office/powerpoint/2010/main" val="24741409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L'explication du système nerveux autonome fournit des pistes pour apprendre à utiliser des outils de régulation du stress et a un effet désincriminant sur les personnes.</a:t>
            </a:r>
          </a:p>
          <a:p>
            <a:endParaRPr lang="fr-FR"/>
          </a:p>
          <a:p>
            <a:r>
              <a:rPr lang="fr-FR"/>
              <a:t>Théorie </a:t>
            </a:r>
            <a:r>
              <a:rPr lang="fr-FR" err="1"/>
              <a:t>polyvagale</a:t>
            </a:r>
            <a:r>
              <a:rPr lang="fr-FR"/>
              <a:t> — Rythme de régulation</a:t>
            </a:r>
            <a:endParaRPr lang="fr-FR">
              <a:ea typeface="Calibri"/>
              <a:cs typeface="Calibri"/>
            </a:endParaRPr>
          </a:p>
          <a:p>
            <a:endParaRPr lang="fr-FR"/>
          </a:p>
          <a:p>
            <a:r>
              <a:rPr lang="fr-FR"/>
              <a:t>Explication des deux branches du système nerveux autonome + explication de la manière dont les branches sympathique et parasympathique fonctionnent ensemble.​</a:t>
            </a:r>
            <a:endParaRPr lang="fr-FR">
              <a:ea typeface="Calibri"/>
              <a:cs typeface="Calibri"/>
            </a:endParaRPr>
          </a:p>
          <a:p>
            <a:endParaRPr lang="fr-FR"/>
          </a:p>
          <a:p>
            <a:pPr marL="171450" indent="-171450">
              <a:buFontTx/>
              <a:buChar char="-"/>
            </a:pPr>
            <a:r>
              <a:rPr lang="fr-FR"/>
              <a:t>Sympathique : réaction de lutte ou de fuite, mais aussi positif : sortir avec des amis, faire du sport, avoir des relations sexuelles, etc. </a:t>
            </a:r>
            <a:endParaRPr lang="fr-FR">
              <a:ea typeface="Calibri"/>
              <a:cs typeface="Calibri"/>
            </a:endParaRPr>
          </a:p>
          <a:p>
            <a:pPr marL="171450" indent="-171450">
              <a:buFontTx/>
              <a:buChar char="-"/>
            </a:pPr>
            <a:r>
              <a:rPr lang="fr-FR"/>
              <a:t>Parasympathique : se reposer/manger/rester allongé en dépression, etc. Faire du sport, avoir des relations sexuelles, sortir avec des amis nécessite également beaucoup d'activité sympathique, et rester allongé dans son fauteuil en dépression implique également un manque d'activité sympathique et beaucoup d'activité parasympathique. </a:t>
            </a:r>
            <a:endParaRPr lang="fr-FR">
              <a:ea typeface="Calibri"/>
              <a:cs typeface="Calibri"/>
            </a:endParaRPr>
          </a:p>
          <a:p>
            <a:pPr marL="0" indent="0">
              <a:buFontTx/>
              <a:buNone/>
            </a:pPr>
            <a:endParaRPr lang="fr-FR"/>
          </a:p>
          <a:p>
            <a:pPr marL="0" lvl="0" indent="0">
              <a:buFontTx/>
              <a:buNone/>
            </a:pPr>
            <a:r>
              <a:rPr lang="fr-FR"/>
              <a:t>Je pense que le message doit surtout être le suivant : une personne en bonne santé mentale et physique connaît une interaction flexible entre les deux branches, adaptée aux besoins de la situation. Il s'agit donc avant tout de flexibilité </a:t>
            </a:r>
            <a:r>
              <a:rPr lang="en-GB" sz="1200" b="0" i="0" kern="1200">
                <a:solidFill>
                  <a:schemeClr val="tx1"/>
                </a:solidFill>
                <a:effectLst/>
                <a:latin typeface="+mn-lt"/>
                <a:ea typeface="+mn-ea"/>
                <a:cs typeface="+mn-cs"/>
              </a:rPr>
              <a:t>  </a:t>
            </a:r>
            <a:r>
              <a:rPr lang="fr-FR"/>
              <a:t>(par exemple, manque de flexibilité : quelqu'un vous appelle et 5 heures plus tard, vous êtes toujours en panique) et capacité d'adaptation à ce que la situation exige d'une personne !​​</a:t>
            </a:r>
            <a:endParaRPr lang="fr-FR">
              <a:ea typeface="Calibri"/>
              <a:cs typeface="Calibri"/>
            </a:endParaRPr>
          </a:p>
          <a:p>
            <a:pPr marL="171450" indent="-171450">
              <a:buFontTx/>
              <a:buChar char="-"/>
            </a:pPr>
            <a:endParaRPr lang="fr-FR"/>
          </a:p>
          <a:p>
            <a:pPr marL="171450" indent="-171450">
              <a:buFontTx/>
              <a:buChar char="-"/>
            </a:pPr>
            <a:r>
              <a:rPr lang="fr-FR"/>
              <a:t>Trois cerveaux : cerveau reptilien, cerveau émotionnel (système limbique), cerveau humain. Stress -&gt; le système limbique prend le dessus et le cortex préfrontal/cerveau humain se déconnecte (qui est responsable de la régulation, de l'harmonisation, de la réflexion stratégique, de la planification, etc.) ​ Utilisation d'interventions ascendantes, via le corps, par exemple la respiration, la recherche d'une personne de confiance qui vous calme, dans un premier temps, ​ Et utilisation d'interventions descendantes, via le cortex préfrontal, par exemple en se parlant à soi-même en silence, afin de réactiver cette partie, dans un deuxième temps. ​En tant que professionnel de la santé, il convient également de suivre l'ordre « réguler-relier-raisonner » pour s'adapter à la personne en fonction de son niveau de stress.</a:t>
            </a:r>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28</a:t>
            </a:fld>
            <a:endParaRPr lang="en-GB"/>
          </a:p>
        </p:txBody>
      </p:sp>
    </p:spTree>
    <p:extLst>
      <p:ext uri="{BB962C8B-B14F-4D97-AF65-F5344CB8AC3E}">
        <p14:creationId xmlns:p14="http://schemas.microsoft.com/office/powerpoint/2010/main" val="1092950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a:t>
            </a:r>
            <a:r>
              <a:rPr lang="fr-FR" u="sng"/>
              <a:t>Le tronc cérébral, également appelé « cerveau reptilien </a:t>
            </a:r>
            <a:r>
              <a:rPr lang="fr-FR"/>
              <a:t>». Responsable de nos fonctions vitales telles que la température corporelle, le rythme cardiaque, la respiration, la pression artérielle, la digestion, les mouvements oculaires, la miction, l'ouïe, le goût, la mastication et la déglutition, ainsi que la perception du mouvement et de la gravité. Réaction instinctive en situation de stress : les muscles se contractent, le rythme cardiaque et la pression artérielle augmentent et le sang afflue vers les muscles. </a:t>
            </a:r>
          </a:p>
          <a:p>
            <a:endParaRPr lang="fr-FR"/>
          </a:p>
          <a:p>
            <a:r>
              <a:rPr lang="fr-FR"/>
              <a:t>​·</a:t>
            </a:r>
            <a:r>
              <a:rPr lang="fr-FR" u="sng"/>
              <a:t>Système limbique : ou « cerveau mammifère </a:t>
            </a:r>
            <a:r>
              <a:rPr lang="fr-FR"/>
              <a:t>». Impliqué dans les émotions, la motivation, le plaisir et la mémoire émotionnelle. Assure le lien entre les sentiments et les événements. </a:t>
            </a:r>
          </a:p>
          <a:p>
            <a:endParaRPr lang="fr-FR">
              <a:solidFill>
                <a:srgbClr val="FF0000"/>
              </a:solidFill>
              <a:highlight>
                <a:srgbClr val="FFFF00"/>
              </a:highlight>
            </a:endParaRPr>
          </a:p>
          <a:p>
            <a:r>
              <a:rPr lang="fr-FR">
                <a:solidFill>
                  <a:srgbClr val="FF0000"/>
                </a:solidFill>
                <a:highlight>
                  <a:srgbClr val="FFFF00"/>
                </a:highlight>
              </a:rPr>
              <a:t>​​·</a:t>
            </a:r>
            <a:r>
              <a:rPr lang="fr-FR" u="sng">
                <a:solidFill>
                  <a:srgbClr val="FF0000"/>
                </a:solidFill>
                <a:highlight>
                  <a:srgbClr val="FFFF00"/>
                </a:highlight>
              </a:rPr>
              <a:t>Cortex préfrontal / néocortex </a:t>
            </a:r>
            <a:r>
              <a:rPr lang="fr-FR" u="sng"/>
              <a:t>ou « cerveau pensant </a:t>
            </a:r>
            <a:r>
              <a:rPr lang="fr-FR"/>
              <a:t>» : impliqué dans les fonctions cognitives et émotionnelles telles que la prise de décision, la planification, le comportement social et le contrôle des impulsions. En cas de stress aigu, cette partie du cerveau est « désactivée ». Conséquence : il n'est plus possible d'établir des priorités, de penser rationnellement... (c'est pourquoi la formation à la gestion du temps ou le coaching axé sur les solutions n'ont aucun sens en cas de stress aigu).​</a:t>
            </a:r>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29</a:t>
            </a:fld>
            <a:endParaRPr lang="en-GB"/>
          </a:p>
        </p:txBody>
      </p:sp>
    </p:spTree>
    <p:extLst>
      <p:ext uri="{BB962C8B-B14F-4D97-AF65-F5344CB8AC3E}">
        <p14:creationId xmlns:p14="http://schemas.microsoft.com/office/powerpoint/2010/main" val="37082426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FE833-F309-E5D8-D0B6-41B5390680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FD4568-9467-C47E-BF4B-7FEB70A859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ED9B681-AA3D-F0FF-A82F-A93DEAB2AA22}"/>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447058D0-8B2A-D398-241A-3528863184CA}"/>
              </a:ext>
            </a:extLst>
          </p:cNvPr>
          <p:cNvSpPr>
            <a:spLocks noGrp="1"/>
          </p:cNvSpPr>
          <p:nvPr>
            <p:ph type="sldNum" sz="quarter" idx="10"/>
          </p:nvPr>
        </p:nvSpPr>
        <p:spPr/>
        <p:txBody>
          <a:bodyPr/>
          <a:lstStyle/>
          <a:p>
            <a:fld id="{4DF8325C-734F-4BD6-9D5D-A0651F9622A6}" type="slidenum">
              <a:rPr lang="fr-BE" smtClean="0"/>
              <a:t>30</a:t>
            </a:fld>
            <a:endParaRPr lang="fr-BE"/>
          </a:p>
        </p:txBody>
      </p:sp>
    </p:spTree>
    <p:extLst>
      <p:ext uri="{BB962C8B-B14F-4D97-AF65-F5344CB8AC3E}">
        <p14:creationId xmlns:p14="http://schemas.microsoft.com/office/powerpoint/2010/main" val="40328790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Stress chronique :</a:t>
            </a:r>
            <a:r>
              <a:rPr lang="en-US"/>
              <a:t> succession de </a:t>
            </a:r>
            <a:r>
              <a:rPr lang="en-US" err="1"/>
              <a:t>stresseurs</a:t>
            </a:r>
            <a:r>
              <a:rPr lang="en-US"/>
              <a:t> </a:t>
            </a:r>
            <a:r>
              <a:rPr lang="en-US" err="1"/>
              <a:t>aigus</a:t>
            </a:r>
            <a:r>
              <a:rPr lang="en-US"/>
              <a:t> </a:t>
            </a:r>
            <a:r>
              <a:rPr lang="en-US" err="1"/>
              <a:t>pouvant</a:t>
            </a:r>
            <a:r>
              <a:rPr lang="en-US"/>
              <a:t> </a:t>
            </a:r>
            <a:r>
              <a:rPr lang="en-US" err="1"/>
              <a:t>avoir</a:t>
            </a:r>
            <a:r>
              <a:rPr lang="en-US"/>
              <a:t> des </a:t>
            </a:r>
            <a:r>
              <a:rPr lang="en-US" err="1"/>
              <a:t>effets</a:t>
            </a:r>
            <a:r>
              <a:rPr lang="en-US"/>
              <a:t> </a:t>
            </a:r>
            <a:r>
              <a:rPr lang="en-US" err="1"/>
              <a:t>cumulatifs</a:t>
            </a:r>
            <a:r>
              <a:rPr lang="en-US"/>
              <a:t> sur le corps et </a:t>
            </a:r>
            <a:r>
              <a:rPr lang="en-US" err="1"/>
              <a:t>l’esprit</a:t>
            </a:r>
            <a:r>
              <a:rPr lang="en-US"/>
              <a:t>.</a:t>
            </a:r>
          </a:p>
          <a:p>
            <a:endParaRPr lang="en-US">
              <a:cs typeface="+mn-lt"/>
            </a:endParaRPr>
          </a:p>
          <a:p>
            <a:r>
              <a:rPr lang="en-US" b="1"/>
              <a:t>Stress </a:t>
            </a:r>
            <a:r>
              <a:rPr lang="en-US" b="1" err="1"/>
              <a:t>aigu</a:t>
            </a:r>
            <a:r>
              <a:rPr lang="en-US" b="1"/>
              <a:t> : </a:t>
            </a:r>
            <a:r>
              <a:rPr lang="en-US"/>
              <a:t>Active </a:t>
            </a:r>
            <a:r>
              <a:rPr lang="en-US" err="1"/>
              <a:t>l’axe</a:t>
            </a:r>
            <a:r>
              <a:rPr lang="en-US"/>
              <a:t> </a:t>
            </a:r>
            <a:r>
              <a:rPr lang="en-US" err="1"/>
              <a:t>sympatho‑adréno‑médullaire</a:t>
            </a:r>
            <a:r>
              <a:rPr lang="en-US"/>
              <a:t> (axe SAM) et </a:t>
            </a:r>
            <a:r>
              <a:rPr lang="en-US" err="1"/>
              <a:t>l’axe</a:t>
            </a:r>
            <a:r>
              <a:rPr lang="en-US"/>
              <a:t> </a:t>
            </a:r>
            <a:r>
              <a:rPr lang="en-US" err="1"/>
              <a:t>hypothalamo‑hypophyso‑surrénalien</a:t>
            </a:r>
            <a:r>
              <a:rPr lang="en-US"/>
              <a:t> (axe HHS), avec un pic </a:t>
            </a:r>
            <a:r>
              <a:rPr lang="en-US" err="1"/>
              <a:t>d’adrénaline</a:t>
            </a:r>
            <a:r>
              <a:rPr lang="en-US"/>
              <a:t> et de cortisol </a:t>
            </a:r>
            <a:r>
              <a:rPr lang="en-US" err="1"/>
              <a:t>suivi</a:t>
            </a:r>
            <a:r>
              <a:rPr lang="en-US"/>
              <a:t> d’un retour </a:t>
            </a:r>
            <a:r>
              <a:rPr lang="en-US" err="1"/>
              <a:t>rapide</a:t>
            </a:r>
            <a:r>
              <a:rPr lang="en-US"/>
              <a:t> au </a:t>
            </a:r>
            <a:r>
              <a:rPr lang="en-US" err="1"/>
              <a:t>calme</a:t>
            </a:r>
            <a:r>
              <a:rPr lang="en-US"/>
              <a:t>.</a:t>
            </a:r>
          </a:p>
          <a:p>
            <a:r>
              <a:rPr lang="en-US"/>
              <a:t>Les </a:t>
            </a:r>
            <a:r>
              <a:rPr lang="en-US" err="1"/>
              <a:t>mécanismes</a:t>
            </a:r>
            <a:r>
              <a:rPr lang="en-US"/>
              <a:t> </a:t>
            </a:r>
            <a:r>
              <a:rPr lang="en-US" err="1"/>
              <a:t>physiologiques</a:t>
            </a:r>
            <a:r>
              <a:rPr lang="en-US"/>
              <a:t> </a:t>
            </a:r>
            <a:r>
              <a:rPr lang="en-US" err="1"/>
              <a:t>sont</a:t>
            </a:r>
            <a:r>
              <a:rPr lang="en-US"/>
              <a:t> </a:t>
            </a:r>
            <a:r>
              <a:rPr lang="en-US" err="1"/>
              <a:t>en</a:t>
            </a:r>
            <a:r>
              <a:rPr lang="en-US"/>
              <a:t> </a:t>
            </a:r>
            <a:r>
              <a:rPr lang="en-US" err="1"/>
              <a:t>partie</a:t>
            </a:r>
            <a:r>
              <a:rPr lang="en-US"/>
              <a:t> </a:t>
            </a:r>
            <a:r>
              <a:rPr lang="en-US" err="1"/>
              <a:t>similaires</a:t>
            </a:r>
            <a:r>
              <a:rPr lang="en-US"/>
              <a:t> (activation de </a:t>
            </a:r>
            <a:r>
              <a:rPr lang="en-US" err="1"/>
              <a:t>l’axe</a:t>
            </a:r>
            <a:r>
              <a:rPr lang="en-US"/>
              <a:t> HHS et du </a:t>
            </a:r>
            <a:r>
              <a:rPr lang="en-US" err="1"/>
              <a:t>système</a:t>
            </a:r>
            <a:r>
              <a:rPr lang="en-US"/>
              <a:t> </a:t>
            </a:r>
            <a:r>
              <a:rPr lang="en-US" err="1"/>
              <a:t>nerveux</a:t>
            </a:r>
            <a:r>
              <a:rPr lang="en-US"/>
              <a:t> </a:t>
            </a:r>
            <a:r>
              <a:rPr lang="en-US" err="1"/>
              <a:t>sympathique</a:t>
            </a:r>
            <a:r>
              <a:rPr lang="en-US"/>
              <a:t>), </a:t>
            </a:r>
            <a:r>
              <a:rPr lang="en-US" err="1"/>
              <a:t>mais</a:t>
            </a:r>
            <a:r>
              <a:rPr lang="en-US"/>
              <a:t> </a:t>
            </a:r>
            <a:r>
              <a:rPr lang="en-US" err="1"/>
              <a:t>en</a:t>
            </a:r>
            <a:r>
              <a:rPr lang="en-US"/>
              <a:t> </a:t>
            </a:r>
            <a:r>
              <a:rPr lang="en-US" err="1"/>
              <a:t>cas</a:t>
            </a:r>
            <a:r>
              <a:rPr lang="en-US"/>
              <a:t> de stress chronique, </a:t>
            </a:r>
            <a:r>
              <a:rPr lang="en-US" err="1"/>
              <a:t>cette</a:t>
            </a:r>
            <a:r>
              <a:rPr lang="en-US"/>
              <a:t> activation </a:t>
            </a:r>
            <a:r>
              <a:rPr lang="en-US" err="1"/>
              <a:t>prolongée</a:t>
            </a:r>
            <a:r>
              <a:rPr lang="en-US"/>
              <a:t> </a:t>
            </a:r>
            <a:r>
              <a:rPr lang="en-US" err="1"/>
              <a:t>est</a:t>
            </a:r>
            <a:r>
              <a:rPr lang="en-US"/>
              <a:t> </a:t>
            </a:r>
            <a:r>
              <a:rPr lang="en-US" err="1"/>
              <a:t>délétère</a:t>
            </a:r>
            <a:r>
              <a:rPr lang="en-US"/>
              <a:t> : </a:t>
            </a:r>
            <a:r>
              <a:rPr lang="en-US" err="1"/>
              <a:t>elle</a:t>
            </a:r>
            <a:r>
              <a:rPr lang="en-US"/>
              <a:t> </a:t>
            </a:r>
            <a:r>
              <a:rPr lang="en-US" err="1"/>
              <a:t>entraîne</a:t>
            </a:r>
            <a:r>
              <a:rPr lang="en-US"/>
              <a:t> </a:t>
            </a:r>
            <a:r>
              <a:rPr lang="en-US" err="1"/>
              <a:t>une</a:t>
            </a:r>
            <a:r>
              <a:rPr lang="en-US"/>
              <a:t> charge </a:t>
            </a:r>
            <a:r>
              <a:rPr lang="en-US" err="1"/>
              <a:t>allostatique</a:t>
            </a:r>
            <a:r>
              <a:rPr lang="en-US"/>
              <a:t>, </a:t>
            </a:r>
            <a:r>
              <a:rPr lang="en-US" err="1"/>
              <a:t>augmentant</a:t>
            </a:r>
            <a:r>
              <a:rPr lang="en-US"/>
              <a:t> le </a:t>
            </a:r>
            <a:r>
              <a:rPr lang="en-US" err="1"/>
              <a:t>risque</a:t>
            </a:r>
            <a:r>
              <a:rPr lang="en-US"/>
              <a:t> de </a:t>
            </a:r>
            <a:r>
              <a:rPr lang="en-US" err="1"/>
              <a:t>maladie</a:t>
            </a:r>
            <a:r>
              <a:rPr lang="en-US"/>
              <a:t> (McEwen, 1998).</a:t>
            </a:r>
            <a:endParaRPr lang="en-US">
              <a:ea typeface="Calibri"/>
              <a:cs typeface="Calibri"/>
            </a:endParaRPr>
          </a:p>
          <a:p>
            <a:endParaRPr lang="en-US" b="1">
              <a:ea typeface="Calibri"/>
              <a:cs typeface="+mn-lt"/>
            </a:endParaRPr>
          </a:p>
          <a:p>
            <a:r>
              <a:rPr lang="en-US" b="1"/>
              <a:t>Risque </a:t>
            </a:r>
            <a:r>
              <a:rPr lang="en-US" b="1" err="1"/>
              <a:t>accru</a:t>
            </a:r>
            <a:r>
              <a:rPr lang="en-US" b="1"/>
              <a:t> de</a:t>
            </a:r>
            <a:r>
              <a:rPr lang="en-US"/>
              <a:t> : </a:t>
            </a:r>
            <a:r>
              <a:rPr lang="en-US" err="1"/>
              <a:t>déficits</a:t>
            </a:r>
            <a:r>
              <a:rPr lang="en-US"/>
              <a:t> </a:t>
            </a:r>
            <a:r>
              <a:rPr lang="en-US" err="1"/>
              <a:t>immunitaires</a:t>
            </a:r>
            <a:r>
              <a:rPr lang="en-US"/>
              <a:t>, maladies </a:t>
            </a:r>
            <a:r>
              <a:rPr lang="en-US" err="1"/>
              <a:t>cardiométaboliques</a:t>
            </a:r>
            <a:r>
              <a:rPr lang="en-US"/>
              <a:t>, </a:t>
            </a:r>
            <a:r>
              <a:rPr lang="en-US" err="1"/>
              <a:t>changements</a:t>
            </a:r>
            <a:r>
              <a:rPr lang="en-US"/>
              <a:t> </a:t>
            </a:r>
            <a:r>
              <a:rPr lang="en-US" err="1"/>
              <a:t>neurologiques</a:t>
            </a:r>
            <a:r>
              <a:rPr lang="en-US"/>
              <a:t> (par ex. </a:t>
            </a:r>
            <a:r>
              <a:rPr lang="en-US" err="1"/>
              <a:t>atrophie</a:t>
            </a:r>
            <a:r>
              <a:rPr lang="en-US"/>
              <a:t> </a:t>
            </a:r>
            <a:r>
              <a:rPr lang="en-US" err="1"/>
              <a:t>cellulaire</a:t>
            </a:r>
            <a:r>
              <a:rPr lang="en-US"/>
              <a:t> dans </a:t>
            </a:r>
            <a:r>
              <a:rPr lang="en-US" err="1"/>
              <a:t>l’hippocampe</a:t>
            </a:r>
            <a:r>
              <a:rPr lang="en-US"/>
              <a:t>), </a:t>
            </a:r>
            <a:r>
              <a:rPr lang="en-US" err="1"/>
              <a:t>vieillissement</a:t>
            </a:r>
            <a:r>
              <a:rPr lang="en-US"/>
              <a:t> </a:t>
            </a:r>
            <a:r>
              <a:rPr lang="en-US" err="1"/>
              <a:t>prématuré</a:t>
            </a:r>
            <a:r>
              <a:rPr lang="en-US"/>
              <a:t>.</a:t>
            </a:r>
            <a:br>
              <a:rPr lang="en-US">
                <a:cs typeface="+mn-lt"/>
              </a:rPr>
            </a:br>
            <a:endParaRPr lang="en-US"/>
          </a:p>
          <a:p>
            <a:r>
              <a:rPr lang="en-US"/>
              <a:t>Source : Guidi et al., 2020</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32</a:t>
            </a:fld>
            <a:endParaRPr lang="en-US"/>
          </a:p>
        </p:txBody>
      </p:sp>
    </p:spTree>
    <p:extLst>
      <p:ext uri="{BB962C8B-B14F-4D97-AF65-F5344CB8AC3E}">
        <p14:creationId xmlns:p14="http://schemas.microsoft.com/office/powerpoint/2010/main" val="1180180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e l'image des diapositives 1">
            <a:extLst>
              <a:ext uri="{FF2B5EF4-FFF2-40B4-BE49-F238E27FC236}">
                <a16:creationId xmlns:a16="http://schemas.microsoft.com/office/drawing/2014/main" id="{F2B7F423-5B5C-716E-DC90-E0AED34ED0E4}"/>
              </a:ext>
            </a:extLst>
          </p:cNvPr>
          <p:cNvSpPr>
            <a:spLocks noGrp="1" noRot="1" noChangeAspect="1" noChangeArrowheads="1" noTextEdit="1"/>
          </p:cNvSpPr>
          <p:nvPr>
            <p:ph type="sldImg"/>
          </p:nvPr>
        </p:nvSpPr>
        <p:spPr>
          <a:xfrm>
            <a:off x="2473325" y="568325"/>
            <a:ext cx="4964113" cy="2792413"/>
          </a:xfrm>
          <a:ln/>
        </p:spPr>
      </p:sp>
      <p:sp>
        <p:nvSpPr>
          <p:cNvPr id="13315" name="Espace réservé des commentaires 2">
            <a:extLst>
              <a:ext uri="{FF2B5EF4-FFF2-40B4-BE49-F238E27FC236}">
                <a16:creationId xmlns:a16="http://schemas.microsoft.com/office/drawing/2014/main" id="{891C5B6C-E5F5-BDEE-24A4-45879E826C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BE"/>
              <a:t>Rôle central de la fatigue chronique </a:t>
            </a:r>
            <a:endParaRPr lang="en-US"/>
          </a:p>
          <a:p>
            <a:r>
              <a:rPr lang="fr-BE"/>
              <a:t>*</a:t>
            </a:r>
            <a:r>
              <a:rPr lang="fr-BE" i="1"/>
              <a:t>Selon </a:t>
            </a:r>
            <a:r>
              <a:rPr lang="fr-BE" i="1" err="1"/>
              <a:t>Werkbaar</a:t>
            </a:r>
            <a:r>
              <a:rPr lang="fr-BE" i="1"/>
              <a:t> </a:t>
            </a:r>
            <a:r>
              <a:rPr lang="fr-BE" i="1" err="1"/>
              <a:t>Werk</a:t>
            </a:r>
            <a:r>
              <a:rPr lang="fr-BE" i="1"/>
              <a:t> et le SERV, le</a:t>
            </a:r>
            <a:r>
              <a:rPr lang="fr-BE" b="1" i="1"/>
              <a:t> burn-out n</a:t>
            </a:r>
            <a:r>
              <a:rPr lang="fr-BE" i="1"/>
              <a:t>’est pas un diagnostic médical dans le DSM-5, mais il est reconnu dans la </a:t>
            </a:r>
            <a:r>
              <a:rPr lang="fr-BE" b="1" i="1"/>
              <a:t>CIM-11</a:t>
            </a:r>
            <a:r>
              <a:rPr lang="fr-BE" i="1"/>
              <a:t> comme un </a:t>
            </a:r>
            <a:r>
              <a:rPr lang="fr-BE" b="1" i="1"/>
              <a:t>« phénomène lié au travail".</a:t>
            </a:r>
            <a:r>
              <a:rPr lang="fr-BE" i="1"/>
              <a:t> </a:t>
            </a:r>
            <a:endParaRPr lang="fr-BE" i="1">
              <a:ea typeface="Calibri"/>
              <a:cs typeface="Calibri"/>
            </a:endParaRPr>
          </a:p>
          <a:p>
            <a:endParaRPr lang="fr-BE" altLang="fr-FR" sz="1400">
              <a:latin typeface="Arial" panose="020B0604020202020204" pitchFamily="34" charset="0"/>
              <a:cs typeface="Arial"/>
            </a:endParaRPr>
          </a:p>
        </p:txBody>
      </p:sp>
      <p:sp>
        <p:nvSpPr>
          <p:cNvPr id="13316" name="Espace réservé du numéro de diapositive 3">
            <a:extLst>
              <a:ext uri="{FF2B5EF4-FFF2-40B4-BE49-F238E27FC236}">
                <a16:creationId xmlns:a16="http://schemas.microsoft.com/office/drawing/2014/main" id="{C1A8B8C8-B7CA-5948-0B8E-F85900AFC97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000">
                <a:solidFill>
                  <a:schemeClr val="tx1"/>
                </a:solidFill>
                <a:latin typeface="Verdana" panose="020B0604030504040204" pitchFamily="34" charset="0"/>
              </a:defRPr>
            </a:lvl1pPr>
            <a:lvl2pPr marL="723900" indent="-277813" defTabSz="919163">
              <a:defRPr sz="2000">
                <a:solidFill>
                  <a:schemeClr val="tx1"/>
                </a:solidFill>
                <a:latin typeface="Verdana" panose="020B0604030504040204" pitchFamily="34" charset="0"/>
              </a:defRPr>
            </a:lvl2pPr>
            <a:lvl3pPr marL="1114425" indent="-222250" defTabSz="919163">
              <a:defRPr sz="2000">
                <a:solidFill>
                  <a:schemeClr val="tx1"/>
                </a:solidFill>
                <a:latin typeface="Verdana" panose="020B0604030504040204" pitchFamily="34" charset="0"/>
              </a:defRPr>
            </a:lvl3pPr>
            <a:lvl4pPr marL="1560513" indent="-222250" defTabSz="919163">
              <a:defRPr sz="2000">
                <a:solidFill>
                  <a:schemeClr val="tx1"/>
                </a:solidFill>
                <a:latin typeface="Verdana" panose="020B0604030504040204" pitchFamily="34" charset="0"/>
              </a:defRPr>
            </a:lvl4pPr>
            <a:lvl5pPr marL="2006600" indent="-222250" defTabSz="919163">
              <a:defRPr sz="2000">
                <a:solidFill>
                  <a:schemeClr val="tx1"/>
                </a:solidFill>
                <a:latin typeface="Verdana" panose="020B0604030504040204" pitchFamily="34" charset="0"/>
              </a:defRPr>
            </a:lvl5pPr>
            <a:lvl6pPr marL="2463800" indent="-222250" defTabSz="919163" eaLnBrk="0" fontAlgn="base" hangingPunct="0">
              <a:spcBef>
                <a:spcPct val="0"/>
              </a:spcBef>
              <a:spcAft>
                <a:spcPct val="0"/>
              </a:spcAft>
              <a:defRPr sz="2000">
                <a:solidFill>
                  <a:schemeClr val="tx1"/>
                </a:solidFill>
                <a:latin typeface="Verdana" panose="020B0604030504040204" pitchFamily="34" charset="0"/>
              </a:defRPr>
            </a:lvl6pPr>
            <a:lvl7pPr marL="2921000" indent="-222250" defTabSz="919163" eaLnBrk="0" fontAlgn="base" hangingPunct="0">
              <a:spcBef>
                <a:spcPct val="0"/>
              </a:spcBef>
              <a:spcAft>
                <a:spcPct val="0"/>
              </a:spcAft>
              <a:defRPr sz="2000">
                <a:solidFill>
                  <a:schemeClr val="tx1"/>
                </a:solidFill>
                <a:latin typeface="Verdana" panose="020B0604030504040204" pitchFamily="34" charset="0"/>
              </a:defRPr>
            </a:lvl7pPr>
            <a:lvl8pPr marL="3378200" indent="-222250" defTabSz="919163" eaLnBrk="0" fontAlgn="base" hangingPunct="0">
              <a:spcBef>
                <a:spcPct val="0"/>
              </a:spcBef>
              <a:spcAft>
                <a:spcPct val="0"/>
              </a:spcAft>
              <a:defRPr sz="2000">
                <a:solidFill>
                  <a:schemeClr val="tx1"/>
                </a:solidFill>
                <a:latin typeface="Verdana" panose="020B0604030504040204" pitchFamily="34" charset="0"/>
              </a:defRPr>
            </a:lvl8pPr>
            <a:lvl9pPr marL="3835400" indent="-222250" defTabSz="919163" eaLnBrk="0" fontAlgn="base" hangingPunct="0">
              <a:spcBef>
                <a:spcPct val="0"/>
              </a:spcBef>
              <a:spcAft>
                <a:spcPct val="0"/>
              </a:spcAft>
              <a:defRPr sz="2000">
                <a:solidFill>
                  <a:schemeClr val="tx1"/>
                </a:solidFill>
                <a:latin typeface="Verdana" panose="020B0604030504040204" pitchFamily="34" charset="0"/>
              </a:defRPr>
            </a:lvl9pPr>
          </a:lstStyle>
          <a:p>
            <a:fld id="{C18E7CBA-59F3-4F82-9535-232DEDDFCCEF}" type="slidenum">
              <a:rPr lang="fr-FR" altLang="fr-FR" sz="1200" smtClean="0"/>
              <a:pPr/>
              <a:t>33</a:t>
            </a:fld>
            <a:endParaRPr lang="fr-FR" altLang="fr-FR"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a:t>Le burn-out est un </a:t>
            </a:r>
            <a:r>
              <a:rPr lang="fr-FR" u="sng"/>
              <a:t>processus multifactoriel </a:t>
            </a:r>
            <a:r>
              <a:rPr lang="fr-FR"/>
              <a:t>qui résulte d'une exposition prolongée (plus de 6 mois) à un stress constant dans un contexte professionnel, d'un manque de réciprocité entre l'investissement (exigence) et ce qui est offert en contrepartie (ressources) ou d'un déséquilibre entre les attentes et la réalité du travail, - qui provoque un épuisement professionnel (tant émotionnel, physique que psychique) : fatigue extrême pour laquelle le temps de repos normal ne suffit pas à récupérer et qui devient chronique, sentiment d'avoir épuisé toutes ses ressources. Cet épuisement peut également avoir un impact sur le contrôle des émotions (irritabilité, colère, crises de larmes, etc.) et les capacités cognitives (attention, mémoire, concentration), ce qui peut à son tour entraîner des changements de comportement et d'attitude : o Prise de distance mentale : la personne se distancie et devient cynique. Il s'agit en fait d'une méthode d'adaptation (inefficace) face aux exigences auxquelles la personne ne peut plus répondre : peu à peu, elle s'implique moins dans son travail, s'investit moins et tient son entourage à distance ou se fait une mauvaise image des personnes avec lesquelles elle travaille ; cette distance devient en soi un problème.</a:t>
            </a:r>
          </a:p>
          <a:p>
            <a:endParaRPr lang="fr-FR"/>
          </a:p>
          <a:p>
            <a:r>
              <a:rPr lang="fr-FR"/>
              <a:t>Cela conduit à un sentiment d'incompétence professionnelle : diminution des compétences personnelles au travail, baisse de l'estime de soi, sentiment de ne plus être efficace dans son travail. De plus, cet état d'esprit peut souvent passer inaperçu pendant longtemps chez le travailleur.</a:t>
            </a:r>
            <a:endParaRPr lang="en-US"/>
          </a:p>
          <a:p>
            <a:endParaRPr lang="en-US"/>
          </a:p>
          <a:p>
            <a:endParaRPr lang="en-US"/>
          </a:p>
          <a:p>
            <a:endParaRPr lang="en-US"/>
          </a:p>
          <a:p>
            <a:r>
              <a:rPr lang="en-US"/>
              <a:t>1. </a:t>
            </a:r>
            <a:r>
              <a:rPr lang="en-US" b="1" err="1"/>
              <a:t>Épuisement</a:t>
            </a:r>
            <a:endParaRPr lang="en-US"/>
          </a:p>
          <a:p>
            <a:pPr marL="171450" indent="-171450">
              <a:buFont typeface="Calibri"/>
              <a:buChar char="-"/>
            </a:pPr>
            <a:r>
              <a:rPr lang="en-US"/>
              <a:t>Perte </a:t>
            </a:r>
            <a:r>
              <a:rPr lang="en-US" err="1"/>
              <a:t>sévère</a:t>
            </a:r>
            <a:r>
              <a:rPr lang="en-US"/>
              <a:t> </a:t>
            </a:r>
            <a:r>
              <a:rPr lang="en-US" err="1"/>
              <a:t>d’énergie</a:t>
            </a:r>
            <a:endParaRPr lang="en-US">
              <a:ea typeface="Calibri"/>
              <a:cs typeface="Calibri"/>
            </a:endParaRPr>
          </a:p>
          <a:p>
            <a:pPr marL="171450" indent="-171450">
              <a:buFont typeface="Calibri"/>
              <a:buChar char="-"/>
            </a:pPr>
            <a:r>
              <a:rPr lang="en-US"/>
              <a:t>À la </a:t>
            </a:r>
            <a:r>
              <a:rPr lang="en-US" err="1"/>
              <a:t>fois</a:t>
            </a:r>
            <a:r>
              <a:rPr lang="en-US"/>
              <a:t> physique (« le corps </a:t>
            </a:r>
            <a:r>
              <a:rPr lang="en-US" err="1"/>
              <a:t>est</a:t>
            </a:r>
            <a:r>
              <a:rPr lang="en-US"/>
              <a:t> </a:t>
            </a:r>
            <a:r>
              <a:rPr lang="en-US" err="1"/>
              <a:t>fatigué</a:t>
            </a:r>
            <a:r>
              <a:rPr lang="en-US"/>
              <a:t> ») et mentale (« se </a:t>
            </a:r>
            <a:r>
              <a:rPr lang="en-US" err="1"/>
              <a:t>sentir</a:t>
            </a:r>
            <a:r>
              <a:rPr lang="en-US"/>
              <a:t> </a:t>
            </a:r>
            <a:r>
              <a:rPr lang="en-US" err="1"/>
              <a:t>vidé</a:t>
            </a:r>
            <a:r>
              <a:rPr lang="en-US"/>
              <a:t>, à bout ») </a:t>
            </a:r>
          </a:p>
          <a:p>
            <a:r>
              <a:rPr lang="en-US" err="1"/>
              <a:t>Exemples</a:t>
            </a:r>
            <a:r>
              <a:rPr lang="en-US"/>
              <a:t> : Pas </a:t>
            </a:r>
            <a:r>
              <a:rPr lang="en-US" err="1"/>
              <a:t>d’énergie</a:t>
            </a:r>
            <a:r>
              <a:rPr lang="en-US"/>
              <a:t> pour commencer la </a:t>
            </a:r>
            <a:r>
              <a:rPr lang="en-US" err="1"/>
              <a:t>journée</a:t>
            </a:r>
            <a:r>
              <a:rPr lang="en-US"/>
              <a:t> de travail </a:t>
            </a:r>
            <a:r>
              <a:rPr lang="en-US" err="1"/>
              <a:t>ou</a:t>
            </a:r>
            <a:r>
              <a:rPr lang="en-US"/>
              <a:t> à la fin de la </a:t>
            </a:r>
            <a:r>
              <a:rPr lang="en-US" err="1"/>
              <a:t>journée</a:t>
            </a:r>
            <a:r>
              <a:rPr lang="en-US"/>
              <a:t> ; fatigue </a:t>
            </a:r>
            <a:r>
              <a:rPr lang="en-US" err="1"/>
              <a:t>rapide</a:t>
            </a:r>
            <a:r>
              <a:rPr lang="en-US"/>
              <a:t> ; </a:t>
            </a:r>
            <a:r>
              <a:rPr lang="en-US" err="1"/>
              <a:t>incapacité</a:t>
            </a:r>
            <a:r>
              <a:rPr lang="en-US"/>
              <a:t> à </a:t>
            </a:r>
            <a:r>
              <a:rPr lang="en-US" err="1"/>
              <a:t>récupérer</a:t>
            </a:r>
            <a:r>
              <a:rPr lang="en-US"/>
              <a:t> </a:t>
            </a:r>
            <a:r>
              <a:rPr lang="en-US" err="1"/>
              <a:t>ou</a:t>
            </a:r>
            <a:r>
              <a:rPr lang="en-US"/>
              <a:t> à se </a:t>
            </a:r>
            <a:r>
              <a:rPr lang="en-US" err="1"/>
              <a:t>détendre</a:t>
            </a:r>
            <a:r>
              <a:rPr lang="en-US"/>
              <a:t>.</a:t>
            </a:r>
            <a:endParaRPr lang="en-US">
              <a:ea typeface="Calibri"/>
              <a:cs typeface="Calibri"/>
            </a:endParaRPr>
          </a:p>
          <a:p>
            <a:endParaRPr lang="en-US">
              <a:cs typeface="+mn-lt"/>
            </a:endParaRPr>
          </a:p>
          <a:p>
            <a:r>
              <a:rPr lang="en-US"/>
              <a:t>2. </a:t>
            </a:r>
            <a:r>
              <a:rPr lang="en-US" b="1" err="1"/>
              <a:t>Dérèglement</a:t>
            </a:r>
            <a:r>
              <a:rPr lang="en-US" b="1"/>
              <a:t> </a:t>
            </a:r>
            <a:r>
              <a:rPr lang="en-US" b="1" err="1"/>
              <a:t>cognitif</a:t>
            </a:r>
            <a:endParaRPr lang="en-US"/>
          </a:p>
          <a:p>
            <a:pPr marL="171450" indent="-171450">
              <a:buFont typeface="Calibri"/>
              <a:buChar char="-"/>
            </a:pPr>
            <a:r>
              <a:rPr lang="en-US"/>
              <a:t>Troubles de la </a:t>
            </a:r>
            <a:r>
              <a:rPr lang="en-US" err="1"/>
              <a:t>mémoire</a:t>
            </a:r>
            <a:endParaRPr lang="en-US">
              <a:ea typeface="Calibri"/>
              <a:cs typeface="Calibri"/>
            </a:endParaRPr>
          </a:p>
          <a:p>
            <a:pPr marL="171450" indent="-171450">
              <a:buFont typeface="Calibri"/>
              <a:buChar char="-"/>
            </a:pPr>
            <a:r>
              <a:rPr lang="en-US" err="1"/>
              <a:t>Difficultés</a:t>
            </a:r>
            <a:r>
              <a:rPr lang="en-US"/>
              <a:t> de concentration et d’attention</a:t>
            </a:r>
            <a:endParaRPr lang="en-US">
              <a:ea typeface="Calibri"/>
              <a:cs typeface="Calibri"/>
            </a:endParaRPr>
          </a:p>
          <a:p>
            <a:pPr marL="171450" indent="-171450">
              <a:buFont typeface="Calibri"/>
              <a:buChar char="-"/>
            </a:pPr>
            <a:r>
              <a:rPr lang="en-US" err="1"/>
              <a:t>Baisse</a:t>
            </a:r>
            <a:r>
              <a:rPr lang="en-US"/>
              <a:t> de performance (ex. : </a:t>
            </a:r>
            <a:r>
              <a:rPr lang="en-US" err="1"/>
              <a:t>travailler</a:t>
            </a:r>
            <a:r>
              <a:rPr lang="en-US"/>
              <a:t> plus </a:t>
            </a:r>
            <a:r>
              <a:rPr lang="en-US" err="1"/>
              <a:t>lentement</a:t>
            </a:r>
            <a:r>
              <a:rPr lang="en-US"/>
              <a:t>, faire des </a:t>
            </a:r>
            <a:r>
              <a:rPr lang="en-US" err="1"/>
              <a:t>erreurs</a:t>
            </a:r>
            <a:r>
              <a:rPr lang="en-US"/>
              <a:t>)</a:t>
            </a:r>
            <a:endParaRPr lang="en-US">
              <a:ea typeface="Calibri"/>
              <a:cs typeface="Calibri"/>
            </a:endParaRPr>
          </a:p>
          <a:p>
            <a:r>
              <a:rPr lang="en-US" err="1"/>
              <a:t>Exemples</a:t>
            </a:r>
            <a:r>
              <a:rPr lang="en-US"/>
              <a:t> </a:t>
            </a:r>
            <a:r>
              <a:rPr lang="en-US" b="1"/>
              <a:t>:</a:t>
            </a:r>
            <a:r>
              <a:rPr lang="en-US"/>
              <a:t> </a:t>
            </a:r>
            <a:r>
              <a:rPr lang="en-US" err="1"/>
              <a:t>Difficulté</a:t>
            </a:r>
            <a:r>
              <a:rPr lang="en-US"/>
              <a:t> à </a:t>
            </a:r>
            <a:r>
              <a:rPr lang="en-US" err="1"/>
              <a:t>penser</a:t>
            </a:r>
            <a:r>
              <a:rPr lang="en-US"/>
              <a:t> </a:t>
            </a:r>
            <a:r>
              <a:rPr lang="en-US" err="1"/>
              <a:t>clairement</a:t>
            </a:r>
            <a:r>
              <a:rPr lang="en-US"/>
              <a:t> </a:t>
            </a:r>
            <a:r>
              <a:rPr lang="en-US" err="1"/>
              <a:t>ou</a:t>
            </a:r>
            <a:r>
              <a:rPr lang="en-US"/>
              <a:t> à </a:t>
            </a:r>
            <a:r>
              <a:rPr lang="en-US" err="1"/>
              <a:t>apprendre</a:t>
            </a:r>
            <a:r>
              <a:rPr lang="en-US"/>
              <a:t> de </a:t>
            </a:r>
            <a:r>
              <a:rPr lang="en-US" err="1"/>
              <a:t>nouvelles</a:t>
            </a:r>
            <a:r>
              <a:rPr lang="en-US"/>
              <a:t> choses, </a:t>
            </a:r>
            <a:r>
              <a:rPr lang="en-US" err="1"/>
              <a:t>oubli</a:t>
            </a:r>
            <a:r>
              <a:rPr lang="en-US"/>
              <a:t> </a:t>
            </a:r>
            <a:r>
              <a:rPr lang="en-US" err="1"/>
              <a:t>fréquent</a:t>
            </a:r>
            <a:r>
              <a:rPr lang="en-US"/>
              <a:t>, sensation d’être </a:t>
            </a:r>
            <a:r>
              <a:rPr lang="en-US" err="1"/>
              <a:t>mentalement</a:t>
            </a:r>
            <a:r>
              <a:rPr lang="en-US"/>
              <a:t> absent, </a:t>
            </a:r>
            <a:r>
              <a:rPr lang="en-US" err="1"/>
              <a:t>indécision</a:t>
            </a:r>
            <a:r>
              <a:rPr lang="en-US"/>
              <a:t>, </a:t>
            </a:r>
            <a:r>
              <a:rPr lang="en-US" err="1"/>
              <a:t>difficulté</a:t>
            </a:r>
            <a:r>
              <a:rPr lang="en-US"/>
              <a:t> à se souvenir.</a:t>
            </a:r>
            <a:br>
              <a:rPr lang="en-US">
                <a:cs typeface="+mn-lt"/>
              </a:rPr>
            </a:br>
            <a:endParaRPr lang="en-US">
              <a:cs typeface="+mn-lt"/>
            </a:endParaRPr>
          </a:p>
          <a:p>
            <a:r>
              <a:rPr lang="en-US"/>
              <a:t>3. </a:t>
            </a:r>
            <a:r>
              <a:rPr lang="en-US" b="1" err="1"/>
              <a:t>Dérèglement</a:t>
            </a:r>
            <a:r>
              <a:rPr lang="en-US" b="1"/>
              <a:t> </a:t>
            </a:r>
            <a:r>
              <a:rPr lang="en-US" b="1" err="1"/>
              <a:t>émotionnel</a:t>
            </a:r>
            <a:endParaRPr lang="en-US"/>
          </a:p>
          <a:p>
            <a:pPr marL="171450" indent="-171450">
              <a:buFont typeface="Calibri"/>
              <a:buChar char="-"/>
            </a:pPr>
            <a:r>
              <a:rPr lang="en-US" err="1"/>
              <a:t>Réactions</a:t>
            </a:r>
            <a:r>
              <a:rPr lang="en-US"/>
              <a:t> </a:t>
            </a:r>
            <a:r>
              <a:rPr lang="en-US" err="1"/>
              <a:t>émotionnelles</a:t>
            </a:r>
            <a:r>
              <a:rPr lang="en-US"/>
              <a:t> </a:t>
            </a:r>
            <a:r>
              <a:rPr lang="en-US" err="1"/>
              <a:t>intenses</a:t>
            </a:r>
            <a:r>
              <a:rPr lang="en-US"/>
              <a:t> (ex. : crises de </a:t>
            </a:r>
            <a:r>
              <a:rPr lang="en-US" err="1"/>
              <a:t>colère</a:t>
            </a:r>
            <a:r>
              <a:rPr lang="en-US"/>
              <a:t> </a:t>
            </a:r>
            <a:r>
              <a:rPr lang="en-US" err="1"/>
              <a:t>ou</a:t>
            </a:r>
            <a:r>
              <a:rPr lang="en-US"/>
              <a:t> de </a:t>
            </a:r>
            <a:r>
              <a:rPr lang="en-US" err="1"/>
              <a:t>larmes</a:t>
            </a:r>
            <a:r>
              <a:rPr lang="en-US"/>
              <a:t>)</a:t>
            </a:r>
          </a:p>
          <a:p>
            <a:pPr marL="171450" indent="-171450">
              <a:buFont typeface="Calibri"/>
              <a:buChar char="-"/>
            </a:pPr>
            <a:r>
              <a:rPr lang="en-US"/>
              <a:t>Sur </a:t>
            </a:r>
            <a:r>
              <a:rPr lang="en-US" err="1"/>
              <a:t>lesquelles</a:t>
            </a:r>
            <a:r>
              <a:rPr lang="en-US"/>
              <a:t> la </a:t>
            </a:r>
            <a:r>
              <a:rPr lang="en-US" err="1"/>
              <a:t>personne</a:t>
            </a:r>
            <a:r>
              <a:rPr lang="en-US"/>
              <a:t> </a:t>
            </a:r>
            <a:r>
              <a:rPr lang="en-US" err="1"/>
              <a:t>n’a</a:t>
            </a:r>
            <a:r>
              <a:rPr lang="en-US"/>
              <a:t> pas de </a:t>
            </a:r>
            <a:r>
              <a:rPr lang="en-US" err="1"/>
              <a:t>contrôle</a:t>
            </a:r>
            <a:endParaRPr lang="en-US">
              <a:ea typeface="Calibri"/>
              <a:cs typeface="Calibri"/>
            </a:endParaRPr>
          </a:p>
          <a:p>
            <a:pPr marL="171450" indent="-171450">
              <a:buFont typeface="Calibri"/>
              <a:buChar char="-"/>
            </a:pPr>
            <a:r>
              <a:rPr lang="en-US" err="1"/>
              <a:t>Associées</a:t>
            </a:r>
            <a:r>
              <a:rPr lang="en-US"/>
              <a:t> à </a:t>
            </a:r>
            <a:r>
              <a:rPr lang="en-US" err="1"/>
              <a:t>une</a:t>
            </a:r>
            <a:r>
              <a:rPr lang="en-US"/>
              <a:t> </a:t>
            </a:r>
            <a:r>
              <a:rPr lang="en-US" err="1"/>
              <a:t>faible</a:t>
            </a:r>
            <a:r>
              <a:rPr lang="en-US"/>
              <a:t> </a:t>
            </a:r>
            <a:r>
              <a:rPr lang="en-US" err="1"/>
              <a:t>tolérance</a:t>
            </a:r>
            <a:r>
              <a:rPr lang="en-US"/>
              <a:t> (ex. : « plus de patience »)</a:t>
            </a:r>
            <a:endParaRPr lang="en-US">
              <a:ea typeface="Calibri"/>
              <a:cs typeface="Calibri"/>
            </a:endParaRPr>
          </a:p>
          <a:p>
            <a:r>
              <a:rPr lang="en-US" err="1"/>
              <a:t>Exemples</a:t>
            </a:r>
            <a:r>
              <a:rPr lang="en-US" b="1"/>
              <a:t> :</a:t>
            </a:r>
            <a:r>
              <a:rPr lang="en-US"/>
              <a:t> Frustration, </a:t>
            </a:r>
            <a:r>
              <a:rPr lang="en-US" err="1"/>
              <a:t>irritabilité</a:t>
            </a:r>
            <a:r>
              <a:rPr lang="en-US"/>
              <a:t>, </a:t>
            </a:r>
            <a:r>
              <a:rPr lang="en-US" err="1"/>
              <a:t>réactions</a:t>
            </a:r>
            <a:r>
              <a:rPr lang="en-US"/>
              <a:t> </a:t>
            </a:r>
            <a:r>
              <a:rPr lang="en-US" err="1"/>
              <a:t>émotionnelles</a:t>
            </a:r>
            <a:r>
              <a:rPr lang="en-US"/>
              <a:t> fortes, </a:t>
            </a:r>
            <a:r>
              <a:rPr lang="en-US" err="1"/>
              <a:t>être</a:t>
            </a:r>
            <a:r>
              <a:rPr lang="en-US"/>
              <a:t> </a:t>
            </a:r>
            <a:r>
              <a:rPr lang="en-US" err="1"/>
              <a:t>bouleversé</a:t>
            </a:r>
            <a:r>
              <a:rPr lang="en-US"/>
              <a:t> sans raison </a:t>
            </a:r>
            <a:r>
              <a:rPr lang="en-US" err="1"/>
              <a:t>apparente</a:t>
            </a:r>
            <a:r>
              <a:rPr lang="en-US"/>
              <a:t>.</a:t>
            </a:r>
            <a:endParaRPr lang="en-US">
              <a:ea typeface="Calibri"/>
              <a:cs typeface="Calibri"/>
            </a:endParaRPr>
          </a:p>
          <a:p>
            <a:endParaRPr lang="en-US">
              <a:cs typeface="+mn-lt"/>
            </a:endParaRPr>
          </a:p>
          <a:p>
            <a:r>
              <a:rPr lang="en-US"/>
              <a:t>4. </a:t>
            </a:r>
            <a:r>
              <a:rPr lang="en-US" b="1"/>
              <a:t>Distance mentale</a:t>
            </a:r>
            <a:endParaRPr lang="en-US"/>
          </a:p>
          <a:p>
            <a:pPr marL="171450" indent="-171450">
              <a:buFont typeface="Calibri"/>
              <a:buChar char="-"/>
            </a:pPr>
            <a:r>
              <a:rPr lang="en-US" err="1"/>
              <a:t>Prise</a:t>
            </a:r>
            <a:r>
              <a:rPr lang="en-US"/>
              <a:t> de distance (mentale) par rapport au travail</a:t>
            </a:r>
          </a:p>
          <a:p>
            <a:pPr marL="171450" indent="-171450">
              <a:buFont typeface="Calibri"/>
              <a:buChar char="-"/>
            </a:pPr>
            <a:r>
              <a:rPr lang="en-US"/>
              <a:t>Due à </a:t>
            </a:r>
            <a:r>
              <a:rPr lang="en-US" err="1"/>
              <a:t>une</a:t>
            </a:r>
            <a:r>
              <a:rPr lang="en-US"/>
              <a:t> forte </a:t>
            </a:r>
            <a:r>
              <a:rPr lang="en-US" err="1"/>
              <a:t>résistance</a:t>
            </a:r>
            <a:r>
              <a:rPr lang="en-US"/>
              <a:t> </a:t>
            </a:r>
            <a:r>
              <a:rPr lang="en-US" err="1"/>
              <a:t>intérieure</a:t>
            </a:r>
            <a:endParaRPr lang="en-US">
              <a:ea typeface="Calibri"/>
              <a:cs typeface="Calibri"/>
            </a:endParaRPr>
          </a:p>
          <a:p>
            <a:r>
              <a:rPr lang="en-US" err="1"/>
              <a:t>Exemples</a:t>
            </a:r>
            <a:r>
              <a:rPr lang="en-US"/>
              <a:t> </a:t>
            </a:r>
            <a:r>
              <a:rPr lang="en-US" b="1"/>
              <a:t>:</a:t>
            </a:r>
            <a:r>
              <a:rPr lang="en-US"/>
              <a:t> Attitude </a:t>
            </a:r>
            <a:r>
              <a:rPr lang="en-US" err="1"/>
              <a:t>indifférente</a:t>
            </a:r>
            <a:r>
              <a:rPr lang="en-US"/>
              <a:t> </a:t>
            </a:r>
            <a:r>
              <a:rPr lang="en-US" err="1"/>
              <a:t>ou</a:t>
            </a:r>
            <a:r>
              <a:rPr lang="en-US"/>
              <a:t> </a:t>
            </a:r>
            <a:r>
              <a:rPr lang="en-US" err="1"/>
              <a:t>cynique</a:t>
            </a:r>
            <a:r>
              <a:rPr lang="en-US"/>
              <a:t>, </a:t>
            </a:r>
            <a:r>
              <a:rPr lang="en-US" err="1"/>
              <a:t>fonctionnement</a:t>
            </a:r>
            <a:r>
              <a:rPr lang="en-US"/>
              <a:t> en </a:t>
            </a:r>
            <a:r>
              <a:rPr lang="en-US" err="1"/>
              <a:t>pilote</a:t>
            </a:r>
            <a:r>
              <a:rPr lang="en-US"/>
              <a:t> </a:t>
            </a:r>
            <a:r>
              <a:rPr lang="en-US" err="1"/>
              <a:t>automatique</a:t>
            </a:r>
            <a:r>
              <a:rPr lang="en-US"/>
              <a:t>, </a:t>
            </a:r>
            <a:r>
              <a:rPr lang="en-US" err="1"/>
              <a:t>perte</a:t>
            </a:r>
            <a:r>
              <a:rPr lang="en-US"/>
              <a:t> </a:t>
            </a:r>
            <a:r>
              <a:rPr lang="en-US" err="1"/>
              <a:t>d’enthousiasme</a:t>
            </a:r>
            <a:r>
              <a:rPr lang="en-US"/>
              <a:t> </a:t>
            </a:r>
            <a:r>
              <a:rPr lang="en-US" err="1"/>
              <a:t>ou</a:t>
            </a:r>
            <a:r>
              <a:rPr lang="en-US"/>
              <a:t> </a:t>
            </a:r>
            <a:r>
              <a:rPr lang="en-US" err="1"/>
              <a:t>d’intérêt</a:t>
            </a:r>
            <a:r>
              <a:rPr lang="en-US"/>
              <a:t>, aversion pour le travail, </a:t>
            </a:r>
            <a:r>
              <a:rPr lang="en-US" err="1"/>
              <a:t>évitement</a:t>
            </a:r>
            <a:r>
              <a:rPr lang="en-US"/>
              <a:t> des contacts personnels.</a:t>
            </a:r>
            <a:endParaRPr lang="en-US">
              <a:ea typeface="Calibri"/>
              <a:cs typeface="Calibri"/>
            </a:endParaRPr>
          </a:p>
          <a:p>
            <a:endParaRPr lang="en-US">
              <a:cs typeface="+mn-lt"/>
            </a:endParaRPr>
          </a:p>
          <a:p>
            <a:r>
              <a:rPr lang="en-US"/>
              <a:t>5. </a:t>
            </a:r>
            <a:r>
              <a:rPr lang="en-US" b="1" err="1"/>
              <a:t>Symptômes</a:t>
            </a:r>
            <a:r>
              <a:rPr lang="en-US" b="1"/>
              <a:t> </a:t>
            </a:r>
            <a:r>
              <a:rPr lang="en-US" b="1" err="1"/>
              <a:t>dépressifs</a:t>
            </a:r>
            <a:r>
              <a:rPr lang="en-US"/>
              <a:t> (</a:t>
            </a:r>
            <a:r>
              <a:rPr lang="en-US" i="1"/>
              <a:t>≠ </a:t>
            </a:r>
            <a:r>
              <a:rPr lang="en-US" i="1" err="1"/>
              <a:t>dépression</a:t>
            </a:r>
            <a:r>
              <a:rPr lang="en-US" i="1"/>
              <a:t> </a:t>
            </a:r>
            <a:r>
              <a:rPr lang="en-US" i="1" err="1"/>
              <a:t>clinique</a:t>
            </a:r>
            <a:r>
              <a:rPr lang="en-US"/>
              <a:t>)</a:t>
            </a:r>
            <a:endParaRPr lang="en-US">
              <a:ea typeface="Calibri"/>
              <a:cs typeface="Calibri"/>
            </a:endParaRPr>
          </a:p>
          <a:p>
            <a:pPr marL="171450" indent="-171450">
              <a:buFont typeface="Calibri"/>
              <a:buChar char="-"/>
            </a:pPr>
            <a:r>
              <a:rPr lang="en-US" err="1"/>
              <a:t>Humeur</a:t>
            </a:r>
            <a:r>
              <a:rPr lang="en-US"/>
              <a:t> plus </a:t>
            </a:r>
            <a:r>
              <a:rPr lang="en-US" err="1"/>
              <a:t>sombre</a:t>
            </a:r>
            <a:r>
              <a:rPr lang="en-US"/>
              <a:t> et/</a:t>
            </a:r>
            <a:r>
              <a:rPr lang="en-US" err="1"/>
              <a:t>ou</a:t>
            </a:r>
            <a:r>
              <a:rPr lang="en-US"/>
              <a:t> sentiments de </a:t>
            </a:r>
            <a:r>
              <a:rPr lang="en-US" err="1"/>
              <a:t>culpabilité</a:t>
            </a:r>
            <a:endParaRPr lang="en-US">
              <a:ea typeface="Calibri"/>
              <a:cs typeface="Calibri"/>
            </a:endParaRPr>
          </a:p>
          <a:p>
            <a:r>
              <a:rPr lang="en-US" err="1"/>
              <a:t>Exemples</a:t>
            </a:r>
            <a:r>
              <a:rPr lang="en-US"/>
              <a:t> : Se </a:t>
            </a:r>
            <a:r>
              <a:rPr lang="en-US" err="1"/>
              <a:t>sentir</a:t>
            </a:r>
            <a:r>
              <a:rPr lang="en-US"/>
              <a:t> inutile, </a:t>
            </a:r>
            <a:r>
              <a:rPr lang="en-US" err="1"/>
              <a:t>culpabilité</a:t>
            </a:r>
            <a:r>
              <a:rPr lang="en-US"/>
              <a:t> </a:t>
            </a:r>
            <a:r>
              <a:rPr lang="en-US" err="1"/>
              <a:t>fréquente</a:t>
            </a:r>
            <a:r>
              <a:rPr lang="en-US"/>
              <a:t>, remise en question du </a:t>
            </a:r>
            <a:r>
              <a:rPr lang="en-US" err="1"/>
              <a:t>sens</a:t>
            </a:r>
            <a:r>
              <a:rPr lang="en-US"/>
              <a:t> de la vie, </a:t>
            </a:r>
            <a:r>
              <a:rPr lang="en-US" err="1"/>
              <a:t>difficulté</a:t>
            </a:r>
            <a:r>
              <a:rPr lang="en-US"/>
              <a:t> à </a:t>
            </a:r>
            <a:r>
              <a:rPr lang="en-US" err="1"/>
              <a:t>ressentir</a:t>
            </a:r>
            <a:r>
              <a:rPr lang="en-US"/>
              <a:t> du plaisir.</a:t>
            </a:r>
            <a:br>
              <a:rPr lang="en-US">
                <a:cs typeface="+mn-lt"/>
              </a:rPr>
            </a:br>
            <a:endParaRPr lang="en-US"/>
          </a:p>
          <a:p>
            <a:r>
              <a:rPr lang="en-US"/>
              <a:t>6. </a:t>
            </a:r>
            <a:r>
              <a:rPr lang="en-US" b="1"/>
              <a:t>Troubles </a:t>
            </a:r>
            <a:r>
              <a:rPr lang="en-US" b="1" err="1"/>
              <a:t>psychosomatiques</a:t>
            </a:r>
            <a:r>
              <a:rPr lang="en-US" b="1"/>
              <a:t> </a:t>
            </a:r>
            <a:r>
              <a:rPr lang="en-US" b="1" err="1"/>
              <a:t>liés</a:t>
            </a:r>
            <a:r>
              <a:rPr lang="en-US" b="1"/>
              <a:t> au stress</a:t>
            </a:r>
            <a:endParaRPr lang="en-US"/>
          </a:p>
          <a:p>
            <a:pPr marL="171450" indent="-171450">
              <a:buFont typeface="Calibri"/>
              <a:buChar char="-"/>
            </a:pPr>
            <a:r>
              <a:rPr lang="en-US" err="1"/>
              <a:t>Symptômes</a:t>
            </a:r>
            <a:r>
              <a:rPr lang="en-US"/>
              <a:t> </a:t>
            </a:r>
            <a:r>
              <a:rPr lang="en-US" err="1"/>
              <a:t>cardiaques</a:t>
            </a:r>
            <a:r>
              <a:rPr lang="en-US"/>
              <a:t>, </a:t>
            </a:r>
            <a:r>
              <a:rPr lang="en-US" err="1"/>
              <a:t>respiratoires</a:t>
            </a:r>
            <a:r>
              <a:rPr lang="en-US"/>
              <a:t>, </a:t>
            </a:r>
            <a:r>
              <a:rPr lang="en-US" err="1"/>
              <a:t>gastriques</a:t>
            </a:r>
            <a:r>
              <a:rPr lang="en-US"/>
              <a:t>, </a:t>
            </a:r>
            <a:r>
              <a:rPr lang="en-US" err="1"/>
              <a:t>intestinaux</a:t>
            </a:r>
            <a:r>
              <a:rPr lang="en-US"/>
              <a:t> et/</a:t>
            </a:r>
            <a:r>
              <a:rPr lang="en-US" err="1"/>
              <a:t>ou</a:t>
            </a:r>
            <a:r>
              <a:rPr lang="en-US"/>
              <a:t> </a:t>
            </a:r>
            <a:r>
              <a:rPr lang="en-US" err="1"/>
              <a:t>douleurs</a:t>
            </a:r>
            <a:r>
              <a:rPr lang="en-US"/>
              <a:t> </a:t>
            </a:r>
            <a:r>
              <a:rPr lang="en-US" err="1"/>
              <a:t>corporelles</a:t>
            </a:r>
            <a:endParaRPr lang="en-US"/>
          </a:p>
          <a:p>
            <a:pPr marL="171450" indent="-171450">
              <a:buFont typeface="Calibri"/>
              <a:buChar char="-"/>
            </a:pPr>
            <a:r>
              <a:rPr lang="en-US"/>
              <a:t>Sensation </a:t>
            </a:r>
            <a:r>
              <a:rPr lang="en-US" err="1"/>
              <a:t>générale</a:t>
            </a:r>
            <a:r>
              <a:rPr lang="en-US"/>
              <a:t> de malaise</a:t>
            </a:r>
            <a:br>
              <a:rPr lang="en-US">
                <a:cs typeface="+mn-lt"/>
              </a:rPr>
            </a:br>
            <a:endParaRPr lang="en-US">
              <a:ea typeface="Calibri"/>
              <a:cs typeface="Calibri"/>
            </a:endParaRPr>
          </a:p>
          <a:p>
            <a:r>
              <a:rPr lang="en-US"/>
              <a:t>7. </a:t>
            </a:r>
            <a:r>
              <a:rPr lang="en-US" b="1"/>
              <a:t>Troubles </a:t>
            </a:r>
            <a:r>
              <a:rPr lang="en-US" b="1" err="1"/>
              <a:t>psychiques</a:t>
            </a:r>
            <a:r>
              <a:rPr lang="en-US" b="1"/>
              <a:t> </a:t>
            </a:r>
            <a:r>
              <a:rPr lang="en-US" b="1" err="1"/>
              <a:t>liés</a:t>
            </a:r>
            <a:r>
              <a:rPr lang="en-US" b="1"/>
              <a:t> au stress</a:t>
            </a:r>
            <a:endParaRPr lang="en-US"/>
          </a:p>
          <a:p>
            <a:pPr marL="171450" indent="-171450">
              <a:buFont typeface="Calibri"/>
              <a:buChar char="-"/>
            </a:pPr>
            <a:r>
              <a:rPr lang="en-US"/>
              <a:t>Troubles du </a:t>
            </a:r>
            <a:r>
              <a:rPr lang="en-US" err="1"/>
              <a:t>sommeil</a:t>
            </a:r>
            <a:r>
              <a:rPr lang="en-US"/>
              <a:t>, ruminations, </a:t>
            </a:r>
            <a:r>
              <a:rPr lang="en-US" err="1"/>
              <a:t>attaques</a:t>
            </a:r>
            <a:r>
              <a:rPr lang="en-US"/>
              <a:t> de </a:t>
            </a:r>
            <a:r>
              <a:rPr lang="en-US" err="1"/>
              <a:t>panique</a:t>
            </a:r>
            <a:endParaRPr lang="en-US">
              <a:ea typeface="Calibri"/>
              <a:cs typeface="Calibri"/>
            </a:endParaRPr>
          </a:p>
          <a:p>
            <a:pPr marL="171450" indent="-171450">
              <a:buFont typeface="Calibri"/>
              <a:buChar char="-"/>
            </a:pPr>
            <a:endParaRPr lang="en-US">
              <a:ea typeface="Calibri"/>
              <a:cs typeface="Calibri"/>
            </a:endParaRPr>
          </a:p>
          <a:p>
            <a:r>
              <a:rPr lang="nl-NL"/>
              <a:t>https://www.werkbaarwerk.be/sites/default/files/documenten/SERV_STIA_20230329_WWt_keynote_Hans_De_Witte.pdf</a:t>
            </a:r>
            <a:endParaRPr lang="en-US"/>
          </a:p>
          <a:p>
            <a:pPr>
              <a:buFont typeface="Calibri"/>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34</a:t>
            </a:fld>
            <a:endParaRPr lang="en-US"/>
          </a:p>
        </p:txBody>
      </p:sp>
    </p:spTree>
    <p:extLst>
      <p:ext uri="{BB962C8B-B14F-4D97-AF65-F5344CB8AC3E}">
        <p14:creationId xmlns:p14="http://schemas.microsoft.com/office/powerpoint/2010/main" val="9083421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e l'image des diapositives 1">
            <a:extLst>
              <a:ext uri="{FF2B5EF4-FFF2-40B4-BE49-F238E27FC236}">
                <a16:creationId xmlns:a16="http://schemas.microsoft.com/office/drawing/2014/main" id="{36EEC517-D2C0-4C09-1C16-3AA165BDA444}"/>
              </a:ext>
            </a:extLst>
          </p:cNvPr>
          <p:cNvSpPr>
            <a:spLocks noGrp="1" noRot="1" noChangeAspect="1" noChangeArrowheads="1" noTextEdit="1"/>
          </p:cNvSpPr>
          <p:nvPr>
            <p:ph type="sldImg"/>
          </p:nvPr>
        </p:nvSpPr>
        <p:spPr>
          <a:xfrm>
            <a:off x="2473325" y="568325"/>
            <a:ext cx="4964113" cy="2792413"/>
          </a:xfrm>
          <a:ln/>
        </p:spPr>
      </p:sp>
      <p:sp>
        <p:nvSpPr>
          <p:cNvPr id="36867" name="Espace réservé des commentaires 2">
            <a:extLst>
              <a:ext uri="{FF2B5EF4-FFF2-40B4-BE49-F238E27FC236}">
                <a16:creationId xmlns:a16="http://schemas.microsoft.com/office/drawing/2014/main" id="{16ADB8D5-7AE2-ADAC-EBA7-A6CE54AECD0E}"/>
              </a:ext>
            </a:extLst>
          </p:cNvPr>
          <p:cNvSpPr>
            <a:spLocks noGrp="1"/>
          </p:cNvSpPr>
          <p:nvPr>
            <p:ph type="body" idx="1"/>
          </p:nvPr>
        </p:nvSpPr>
        <p:spPr>
          <a:ln/>
        </p:spPr>
        <p:txBody>
          <a:bodyPr/>
          <a:lstStyle/>
          <a:p>
            <a:pPr>
              <a:lnSpc>
                <a:spcPct val="106000"/>
              </a:lnSpc>
              <a:spcAft>
                <a:spcPts val="585"/>
              </a:spcAft>
              <a:defRPr/>
            </a:pPr>
            <a:r>
              <a:rPr lang="fr-BE" sz="1400" b="1">
                <a:solidFill>
                  <a:schemeClr val="tx1">
                    <a:lumMod val="49000"/>
                  </a:schemeClr>
                </a:solidFill>
                <a:ea typeface="Calibri"/>
                <a:cs typeface="Calibri"/>
              </a:rPr>
              <a:t>STADE 0  : Engagement au travail avec enthousiasme idéaliste</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Le travail est idéalisé, le travailleur pense que le travail répond ou pourrait répondre à toutes ses attentes.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Le travailleur est ambitieux, il a des idéaux et des objectifs élevés.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Le travailleur manifeste une performance élevée, des capacités d’autonomie et un bon contact avec ses collègues.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Le travailleur s’identifie fortement à son organisation, s’investit et est engagé dans son travail, ce qui lui procure beaucoup d’énergie. </a:t>
            </a:r>
          </a:p>
          <a:p>
            <a:pPr algn="just">
              <a:lnSpc>
                <a:spcPct val="106000"/>
              </a:lnSpc>
              <a:spcAft>
                <a:spcPts val="0"/>
              </a:spcAft>
              <a:defRPr/>
            </a:pPr>
            <a:r>
              <a:rPr lang="fr-BE" sz="1400">
                <a:solidFill>
                  <a:schemeClr val="tx1">
                    <a:lumMod val="49000"/>
                  </a:schemeClr>
                </a:solidFill>
                <a:ea typeface="Calibri"/>
                <a:cs typeface="Calibri"/>
              </a:rPr>
              <a:t> </a:t>
            </a:r>
          </a:p>
          <a:p>
            <a:pPr>
              <a:lnSpc>
                <a:spcPct val="106000"/>
              </a:lnSpc>
              <a:spcAft>
                <a:spcPts val="585"/>
              </a:spcAft>
              <a:defRPr/>
            </a:pPr>
            <a:r>
              <a:rPr lang="fr-BE" b="1">
                <a:solidFill>
                  <a:schemeClr val="tx1">
                    <a:lumMod val="49000"/>
                  </a:schemeClr>
                </a:solidFill>
                <a:ea typeface="Calibri"/>
                <a:cs typeface="Calibri"/>
              </a:rPr>
              <a:t>STADE 1 : Fragilisation de l’idéal</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Contradictions constatées dans l’environnement professionnel (e.g. conflits de valeurs, objectifs irréalisables)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Sentiment d’angoisse de perdre son idéal de travail </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Crainte de ne plus devoir travailler par intérêt mais par nécessité</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Doute de son efficacité au travail </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Doute sur la pertinence et la valeur du travail</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Difficultés à changer/faire évoluer la situation (inertie)</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Atteinte à l’identité ; le travail se vide de sens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Difficulté de percevoir la reconnaissance/respect &lt; autres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Hyperactivité, surinvestissement avec rythme de travail excessif allant jusqu’à l’épuisement</a:t>
            </a:r>
          </a:p>
          <a:p>
            <a:pPr marL="250825" indent="-250825" algn="just">
              <a:lnSpc>
                <a:spcPct val="106000"/>
              </a:lnSpc>
              <a:spcAft>
                <a:spcPts val="0"/>
              </a:spcAft>
              <a:buFont typeface="Symbol" panose="05050102010706020507" pitchFamily="18" charset="2"/>
              <a:buChar char=""/>
              <a:defRPr/>
            </a:pPr>
            <a:endParaRPr lang="fr-BE" sz="1400">
              <a:solidFill>
                <a:schemeClr val="tx1">
                  <a:lumMod val="49000"/>
                </a:schemeClr>
              </a:solidFill>
              <a:ea typeface="Calibri" panose="020F0502020204030204" pitchFamily="34" charset="0"/>
              <a:cs typeface="Calibri"/>
            </a:endParaRPr>
          </a:p>
          <a:p>
            <a:pPr>
              <a:lnSpc>
                <a:spcPct val="106000"/>
              </a:lnSpc>
              <a:spcAft>
                <a:spcPts val="585"/>
              </a:spcAft>
              <a:defRPr/>
            </a:pPr>
            <a:r>
              <a:rPr lang="fr-BE" sz="1400" b="1">
                <a:solidFill>
                  <a:schemeClr val="tx1">
                    <a:lumMod val="49000"/>
                  </a:schemeClr>
                </a:solidFill>
                <a:ea typeface="Calibri"/>
                <a:cs typeface="Calibri"/>
              </a:rPr>
              <a:t>STADE 2 : Apparition du retrait protecteur </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Déception</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Remise en question du travail comme voie d’épanouissement</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Rejet des valeurs associées au travail</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Nécessité de se protéger contre la perte de l’idéal</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Mise en place des mécanismes de défense</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1ers signes cliniques (impatience, irritabilité, troubles somatiques)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Modification des attitudes et comportements (cynisme, isolement)</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Le travailleur devient insensible et ne ressent plus d’émotions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Difficultés à garder une image positive de soi-même</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Intolérance aux dysfonctionnements de l’organisation</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Absences régulières avec difficultés d’adaptation au retour</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Le mal-être au travail contamine la sphère privée</a:t>
            </a:r>
          </a:p>
          <a:p>
            <a:pPr marL="250825" indent="-250825" algn="just">
              <a:lnSpc>
                <a:spcPct val="106000"/>
              </a:lnSpc>
              <a:spcAft>
                <a:spcPts val="0"/>
              </a:spcAft>
              <a:buFont typeface="Symbol" panose="05050102010706020507" pitchFamily="18" charset="2"/>
              <a:buChar char=""/>
              <a:defRPr/>
            </a:pPr>
            <a:endParaRPr lang="fr-BE" sz="1400">
              <a:solidFill>
                <a:schemeClr val="tx1">
                  <a:lumMod val="49000"/>
                </a:schemeClr>
              </a:solidFill>
              <a:ea typeface="Calibri" panose="020F0502020204030204" pitchFamily="34" charset="0"/>
              <a:cs typeface="Calibri"/>
            </a:endParaRPr>
          </a:p>
          <a:p>
            <a:pPr>
              <a:lnSpc>
                <a:spcPct val="106000"/>
              </a:lnSpc>
              <a:spcAft>
                <a:spcPts val="585"/>
              </a:spcAft>
              <a:defRPr/>
            </a:pPr>
            <a:r>
              <a:rPr lang="fr-BE" sz="1400" b="1">
                <a:solidFill>
                  <a:schemeClr val="tx1">
                    <a:lumMod val="49000"/>
                  </a:schemeClr>
                </a:solidFill>
                <a:ea typeface="Calibri"/>
                <a:cs typeface="Calibri"/>
              </a:rPr>
              <a:t>STADE 3 : burnout</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Evènement marquant/critique avec réactivation des affects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L’idéal d’un travail épanouissant s’éteint complètement</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Le doute se réinstalle et s’étend à toute l’identité du travailleur</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Décalage au niveau du rythme personnel ralenti par rapport à la rapidité exigée au travail</a:t>
            </a:r>
          </a:p>
          <a:p>
            <a:pPr marL="250825" indent="-250825" algn="just">
              <a:lnSpc>
                <a:spcPct val="106000"/>
              </a:lnSpc>
              <a:spcAft>
                <a:spcPts val="0"/>
              </a:spcAft>
              <a:buFont typeface="Symbol" panose="05050102010706020507" pitchFamily="18" charset="2"/>
              <a:buChar char=""/>
              <a:defRPr/>
            </a:pPr>
            <a:r>
              <a:rPr lang="fr-BE" sz="1400" err="1">
                <a:solidFill>
                  <a:schemeClr val="tx1">
                    <a:lumMod val="49000"/>
                  </a:schemeClr>
                </a:solidFill>
                <a:ea typeface="Calibri"/>
                <a:cs typeface="Calibri"/>
              </a:rPr>
              <a:t>Incapcité</a:t>
            </a:r>
            <a:r>
              <a:rPr lang="fr-BE" sz="1400">
                <a:solidFill>
                  <a:schemeClr val="tx1">
                    <a:lumMod val="49000"/>
                  </a:schemeClr>
                </a:solidFill>
                <a:ea typeface="Calibri"/>
                <a:cs typeface="Calibri"/>
              </a:rPr>
              <a:t> de travailler avec sentiment de honte</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Perception d’incompréhension par l’entourage</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Risque de développer un état dépressif</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Projets en dehors de son travail toujours concevables</a:t>
            </a:r>
          </a:p>
          <a:p>
            <a:pPr marL="250825" indent="-250825" algn="just">
              <a:lnSpc>
                <a:spcPct val="106000"/>
              </a:lnSpc>
              <a:spcAft>
                <a:spcPts val="0"/>
              </a:spcAft>
              <a:buFont typeface="Symbol" panose="05050102010706020507" pitchFamily="18" charset="2"/>
              <a:buChar char=""/>
              <a:defRPr/>
            </a:pPr>
            <a:r>
              <a:rPr lang="fr-BE" sz="1400">
                <a:solidFill>
                  <a:schemeClr val="tx1">
                    <a:lumMod val="49000"/>
                  </a:schemeClr>
                </a:solidFill>
                <a:ea typeface="Calibri"/>
                <a:cs typeface="Calibri"/>
              </a:rPr>
              <a:t>Besoin de temps pour accepter ce qui arrive et de prendre conscience du diagnostic du burn-out.</a:t>
            </a:r>
          </a:p>
          <a:p>
            <a:pPr>
              <a:defRPr/>
            </a:pPr>
            <a:endParaRPr lang="fr-BE" altLang="fr-FR" sz="1400">
              <a:latin typeface="Arial" panose="020B0604020202020204" pitchFamily="34" charset="0"/>
            </a:endParaRPr>
          </a:p>
        </p:txBody>
      </p:sp>
      <p:sp>
        <p:nvSpPr>
          <p:cNvPr id="26628" name="Espace réservé du numéro de diapositive 3">
            <a:extLst>
              <a:ext uri="{FF2B5EF4-FFF2-40B4-BE49-F238E27FC236}">
                <a16:creationId xmlns:a16="http://schemas.microsoft.com/office/drawing/2014/main" id="{1D472A80-377E-CEB3-2B1C-4937AD8C84B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defRPr sz="2000">
                <a:solidFill>
                  <a:schemeClr val="tx1"/>
                </a:solidFill>
                <a:latin typeface="Verdana" panose="020B0604030504040204" pitchFamily="34" charset="0"/>
              </a:defRPr>
            </a:lvl1pPr>
            <a:lvl2pPr marL="723900" indent="-277813" defTabSz="919163">
              <a:defRPr sz="2000">
                <a:solidFill>
                  <a:schemeClr val="tx1"/>
                </a:solidFill>
                <a:latin typeface="Verdana" panose="020B0604030504040204" pitchFamily="34" charset="0"/>
              </a:defRPr>
            </a:lvl2pPr>
            <a:lvl3pPr marL="1114425" indent="-222250" defTabSz="919163">
              <a:defRPr sz="2000">
                <a:solidFill>
                  <a:schemeClr val="tx1"/>
                </a:solidFill>
                <a:latin typeface="Verdana" panose="020B0604030504040204" pitchFamily="34" charset="0"/>
              </a:defRPr>
            </a:lvl3pPr>
            <a:lvl4pPr marL="1560513" indent="-222250" defTabSz="919163">
              <a:defRPr sz="2000">
                <a:solidFill>
                  <a:schemeClr val="tx1"/>
                </a:solidFill>
                <a:latin typeface="Verdana" panose="020B0604030504040204" pitchFamily="34" charset="0"/>
              </a:defRPr>
            </a:lvl4pPr>
            <a:lvl5pPr marL="2006600" indent="-222250" defTabSz="919163">
              <a:defRPr sz="2000">
                <a:solidFill>
                  <a:schemeClr val="tx1"/>
                </a:solidFill>
                <a:latin typeface="Verdana" panose="020B0604030504040204" pitchFamily="34" charset="0"/>
              </a:defRPr>
            </a:lvl5pPr>
            <a:lvl6pPr marL="2463800" indent="-222250" defTabSz="919163" eaLnBrk="0" fontAlgn="base" hangingPunct="0">
              <a:spcBef>
                <a:spcPct val="0"/>
              </a:spcBef>
              <a:spcAft>
                <a:spcPct val="0"/>
              </a:spcAft>
              <a:defRPr sz="2000">
                <a:solidFill>
                  <a:schemeClr val="tx1"/>
                </a:solidFill>
                <a:latin typeface="Verdana" panose="020B0604030504040204" pitchFamily="34" charset="0"/>
              </a:defRPr>
            </a:lvl6pPr>
            <a:lvl7pPr marL="2921000" indent="-222250" defTabSz="919163" eaLnBrk="0" fontAlgn="base" hangingPunct="0">
              <a:spcBef>
                <a:spcPct val="0"/>
              </a:spcBef>
              <a:spcAft>
                <a:spcPct val="0"/>
              </a:spcAft>
              <a:defRPr sz="2000">
                <a:solidFill>
                  <a:schemeClr val="tx1"/>
                </a:solidFill>
                <a:latin typeface="Verdana" panose="020B0604030504040204" pitchFamily="34" charset="0"/>
              </a:defRPr>
            </a:lvl7pPr>
            <a:lvl8pPr marL="3378200" indent="-222250" defTabSz="919163" eaLnBrk="0" fontAlgn="base" hangingPunct="0">
              <a:spcBef>
                <a:spcPct val="0"/>
              </a:spcBef>
              <a:spcAft>
                <a:spcPct val="0"/>
              </a:spcAft>
              <a:defRPr sz="2000">
                <a:solidFill>
                  <a:schemeClr val="tx1"/>
                </a:solidFill>
                <a:latin typeface="Verdana" panose="020B0604030504040204" pitchFamily="34" charset="0"/>
              </a:defRPr>
            </a:lvl8pPr>
            <a:lvl9pPr marL="3835400" indent="-222250" defTabSz="919163" eaLnBrk="0" fontAlgn="base" hangingPunct="0">
              <a:spcBef>
                <a:spcPct val="0"/>
              </a:spcBef>
              <a:spcAft>
                <a:spcPct val="0"/>
              </a:spcAft>
              <a:defRPr sz="2000">
                <a:solidFill>
                  <a:schemeClr val="tx1"/>
                </a:solidFill>
                <a:latin typeface="Verdana" panose="020B0604030504040204" pitchFamily="34" charset="0"/>
              </a:defRPr>
            </a:lvl9pPr>
          </a:lstStyle>
          <a:p>
            <a:fld id="{BDFBBC2C-AC5E-4287-AC33-2618600407AA}" type="slidenum">
              <a:rPr lang="fr-FR" altLang="fr-FR" sz="1200" smtClean="0"/>
              <a:pPr/>
              <a:t>35</a:t>
            </a:fld>
            <a:endParaRPr lang="fr-FR" altLang="fr-FR"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71177-649F-302B-C8F8-EC0FCFCF7B9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5E7D8E-EA80-28A3-2D94-E1218C7EC26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43A1373-F306-AC65-0E67-DCA2C18B5575}"/>
              </a:ext>
            </a:extLst>
          </p:cNvPr>
          <p:cNvSpPr>
            <a:spLocks noGrp="1"/>
          </p:cNvSpPr>
          <p:nvPr>
            <p:ph type="body" idx="1"/>
          </p:nvPr>
        </p:nvSpPr>
        <p:spPr/>
        <p:txBody>
          <a:bodyPr/>
          <a:lstStyle/>
          <a:p>
            <a:endParaRPr lang="fr-BE"/>
          </a:p>
        </p:txBody>
      </p:sp>
      <p:sp>
        <p:nvSpPr>
          <p:cNvPr id="4" name="Espace réservé du numéro de diapositive 3">
            <a:extLst>
              <a:ext uri="{FF2B5EF4-FFF2-40B4-BE49-F238E27FC236}">
                <a16:creationId xmlns:a16="http://schemas.microsoft.com/office/drawing/2014/main" id="{D0A6FB01-0477-892A-059E-E5A48DA16FB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4982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t>Remarque </a:t>
            </a:r>
            <a:r>
              <a:rPr lang="en-US" b="1" u="sng" err="1"/>
              <a:t>générale</a:t>
            </a:r>
            <a:r>
              <a:rPr lang="en-US" b="1" u="sng"/>
              <a:t> </a:t>
            </a:r>
            <a:r>
              <a:rPr lang="en-US" b="1" u="sng" err="1"/>
              <a:t>importante</a:t>
            </a:r>
            <a:r>
              <a:rPr lang="en-US" b="1" u="sng"/>
              <a:t> </a:t>
            </a:r>
            <a:r>
              <a:rPr lang="en-US"/>
              <a:t>:</a:t>
            </a:r>
            <a:br>
              <a:rPr lang="en-US">
                <a:cs typeface="+mn-lt"/>
              </a:rPr>
            </a:br>
            <a:r>
              <a:rPr lang="en-US" err="1"/>
              <a:t>Outre</a:t>
            </a:r>
            <a:r>
              <a:rPr lang="en-US"/>
              <a:t> les </a:t>
            </a:r>
            <a:r>
              <a:rPr lang="en-US" err="1"/>
              <a:t>avantages</a:t>
            </a:r>
            <a:r>
              <a:rPr lang="en-US"/>
              <a:t>, il </a:t>
            </a:r>
            <a:r>
              <a:rPr lang="en-US" err="1"/>
              <a:t>existe</a:t>
            </a:r>
            <a:r>
              <a:rPr lang="en-US"/>
              <a:t> </a:t>
            </a:r>
            <a:r>
              <a:rPr lang="en-US" err="1"/>
              <a:t>aussi</a:t>
            </a:r>
            <a:r>
              <a:rPr lang="en-US"/>
              <a:t> un </a:t>
            </a:r>
            <a:r>
              <a:rPr lang="en-US" err="1"/>
              <a:t>risque</a:t>
            </a:r>
            <a:r>
              <a:rPr lang="en-US"/>
              <a:t> que les </a:t>
            </a:r>
            <a:r>
              <a:rPr lang="en-US" err="1"/>
              <a:t>personnes</a:t>
            </a:r>
            <a:r>
              <a:rPr lang="en-US"/>
              <a:t> se </a:t>
            </a:r>
            <a:r>
              <a:rPr lang="en-US" err="1"/>
              <a:t>surinvestissent</a:t>
            </a:r>
            <a:r>
              <a:rPr lang="en-US"/>
              <a:t>, </a:t>
            </a:r>
            <a:r>
              <a:rPr lang="en-US" err="1"/>
              <a:t>créant</a:t>
            </a:r>
            <a:r>
              <a:rPr lang="en-US"/>
              <a:t> </a:t>
            </a:r>
            <a:r>
              <a:rPr lang="en-US" err="1"/>
              <a:t>ainsi</a:t>
            </a:r>
            <a:r>
              <a:rPr lang="en-US"/>
              <a:t> — </a:t>
            </a:r>
            <a:r>
              <a:rPr lang="en-US" err="1"/>
              <a:t>souvent</a:t>
            </a:r>
            <a:r>
              <a:rPr lang="en-US"/>
              <a:t> de manière </a:t>
            </a:r>
            <a:r>
              <a:rPr lang="en-US" err="1"/>
              <a:t>involontaire</a:t>
            </a:r>
            <a:r>
              <a:rPr lang="en-US"/>
              <a:t> — </a:t>
            </a:r>
            <a:r>
              <a:rPr lang="en-US" err="1"/>
              <a:t>une</a:t>
            </a:r>
            <a:r>
              <a:rPr lang="en-US"/>
              <a:t> </a:t>
            </a:r>
            <a:r>
              <a:rPr lang="en-US" err="1"/>
              <a:t>ligne</a:t>
            </a:r>
            <a:r>
              <a:rPr lang="en-US"/>
              <a:t> de base de </a:t>
            </a:r>
            <a:r>
              <a:rPr lang="en-US" err="1"/>
              <a:t>fonctionnement</a:t>
            </a:r>
            <a:r>
              <a:rPr lang="en-US"/>
              <a:t> qui </a:t>
            </a:r>
            <a:r>
              <a:rPr lang="en-US" err="1"/>
              <a:t>n’est</a:t>
            </a:r>
            <a:r>
              <a:rPr lang="en-US"/>
              <a:t> en </a:t>
            </a:r>
            <a:r>
              <a:rPr lang="en-US" err="1"/>
              <a:t>réalité</a:t>
            </a:r>
            <a:r>
              <a:rPr lang="en-US"/>
              <a:t> pas tenable sur le long </a:t>
            </a:r>
            <a:r>
              <a:rPr lang="en-US" err="1"/>
              <a:t>terme</a:t>
            </a:r>
            <a:r>
              <a:rPr lang="en-US"/>
              <a:t>, </a:t>
            </a:r>
            <a:r>
              <a:rPr lang="en-US" err="1"/>
              <a:t>mais</a:t>
            </a:r>
            <a:r>
              <a:rPr lang="en-US"/>
              <a:t> qui </a:t>
            </a:r>
            <a:r>
              <a:rPr lang="en-US" err="1"/>
              <a:t>est</a:t>
            </a:r>
            <a:r>
              <a:rPr lang="en-US"/>
              <a:t> </a:t>
            </a:r>
            <a:r>
              <a:rPr lang="en-US" err="1"/>
              <a:t>néanmoins</a:t>
            </a:r>
            <a:r>
              <a:rPr lang="en-US"/>
              <a:t> </a:t>
            </a:r>
            <a:r>
              <a:rPr lang="en-US" err="1"/>
              <a:t>perçue</a:t>
            </a:r>
            <a:r>
              <a:rPr lang="en-US"/>
              <a:t> </a:t>
            </a:r>
            <a:r>
              <a:rPr lang="en-US" err="1"/>
              <a:t>comme</a:t>
            </a:r>
            <a:r>
              <a:rPr lang="en-US"/>
              <a:t> </a:t>
            </a:r>
            <a:r>
              <a:rPr lang="en-US" err="1"/>
              <a:t>telle</a:t>
            </a:r>
            <a:r>
              <a:rPr lang="en-US"/>
              <a:t> tant par </a:t>
            </a:r>
            <a:r>
              <a:rPr lang="en-US" err="1"/>
              <a:t>l’employeur</a:t>
            </a:r>
            <a:r>
              <a:rPr lang="en-US"/>
              <a:t> que par le </a:t>
            </a:r>
            <a:r>
              <a:rPr lang="en-US" err="1"/>
              <a:t>travailleur</a:t>
            </a:r>
            <a:r>
              <a:rPr lang="en-US"/>
              <a:t>.</a:t>
            </a:r>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36</a:t>
            </a:fld>
            <a:endParaRPr lang="en-US"/>
          </a:p>
        </p:txBody>
      </p:sp>
    </p:spTree>
    <p:extLst>
      <p:ext uri="{BB962C8B-B14F-4D97-AF65-F5344CB8AC3E}">
        <p14:creationId xmlns:p14="http://schemas.microsoft.com/office/powerpoint/2010/main" val="34278603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Équivalent</a:t>
            </a:r>
            <a:r>
              <a:rPr lang="en-US">
                <a:ea typeface="Calibri"/>
                <a:cs typeface="Calibri"/>
              </a:rPr>
              <a:t> à la </a:t>
            </a:r>
            <a:r>
              <a:rPr lang="en-US" err="1">
                <a:ea typeface="Calibri"/>
                <a:cs typeface="Calibri"/>
              </a:rPr>
              <a:t>période</a:t>
            </a:r>
            <a:r>
              <a:rPr lang="en-US">
                <a:ea typeface="Calibri"/>
                <a:cs typeface="Calibri"/>
              </a:rPr>
              <a:t> </a:t>
            </a:r>
            <a:r>
              <a:rPr lang="en-US" err="1">
                <a:ea typeface="Calibri"/>
                <a:cs typeface="Calibri"/>
              </a:rPr>
              <a:t>d'opposition</a:t>
            </a:r>
          </a:p>
        </p:txBody>
      </p:sp>
      <p:sp>
        <p:nvSpPr>
          <p:cNvPr id="4" name="Slide Number Placeholder 3"/>
          <p:cNvSpPr>
            <a:spLocks noGrp="1"/>
          </p:cNvSpPr>
          <p:nvPr>
            <p:ph type="sldNum" sz="quarter" idx="5"/>
          </p:nvPr>
        </p:nvSpPr>
        <p:spPr/>
        <p:txBody>
          <a:bodyPr/>
          <a:lstStyle/>
          <a:p>
            <a:fld id="{4DF8325C-734F-4BD6-9D5D-A0651F9622A6}" type="slidenum">
              <a:rPr lang="en-US"/>
              <a:t>37</a:t>
            </a:fld>
            <a:endParaRPr lang="en-US"/>
          </a:p>
        </p:txBody>
      </p:sp>
    </p:spTree>
    <p:extLst>
      <p:ext uri="{BB962C8B-B14F-4D97-AF65-F5344CB8AC3E}">
        <p14:creationId xmlns:p14="http://schemas.microsoft.com/office/powerpoint/2010/main" val="20770764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Équivalent</a:t>
            </a:r>
            <a:r>
              <a:rPr lang="en-US"/>
              <a:t> à la </a:t>
            </a:r>
            <a:r>
              <a:rPr lang="en-US" err="1"/>
              <a:t>période</a:t>
            </a:r>
            <a:r>
              <a:rPr lang="en-US"/>
              <a:t> </a:t>
            </a:r>
            <a:r>
              <a:rPr lang="en-US" err="1"/>
              <a:t>d'épuisement</a:t>
            </a:r>
            <a:endParaRPr lang="en-US" err="1">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38</a:t>
            </a:fld>
            <a:endParaRPr lang="en-US"/>
          </a:p>
        </p:txBody>
      </p:sp>
    </p:spTree>
    <p:extLst>
      <p:ext uri="{BB962C8B-B14F-4D97-AF65-F5344CB8AC3E}">
        <p14:creationId xmlns:p14="http://schemas.microsoft.com/office/powerpoint/2010/main" val="6288845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Source programme</a:t>
            </a:r>
            <a:r>
              <a:rPr lang="fr-FR" baseline="0"/>
              <a:t> burnout FEDRIS</a:t>
            </a:r>
            <a:endParaRPr lang="fr-BE"/>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39</a:t>
            </a:fld>
            <a:endParaRPr lang="fr-BE"/>
          </a:p>
        </p:txBody>
      </p:sp>
    </p:spTree>
    <p:extLst>
      <p:ext uri="{BB962C8B-B14F-4D97-AF65-F5344CB8AC3E}">
        <p14:creationId xmlns:p14="http://schemas.microsoft.com/office/powerpoint/2010/main" val="40574145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err="1"/>
              <a:t>L'expérience</a:t>
            </a:r>
            <a:r>
              <a:rPr lang="nl-NL"/>
              <a:t> </a:t>
            </a:r>
            <a:r>
              <a:rPr lang="nl-NL" err="1"/>
              <a:t>subjective</a:t>
            </a:r>
            <a:r>
              <a:rPr lang="nl-NL"/>
              <a:t> de </a:t>
            </a:r>
            <a:r>
              <a:rPr lang="nl-NL" err="1"/>
              <a:t>l'échec</a:t>
            </a:r>
            <a:r>
              <a:rPr lang="nl-NL"/>
              <a:t> </a:t>
            </a:r>
            <a:r>
              <a:rPr lang="nl-NL" err="1"/>
              <a:t>est</a:t>
            </a:r>
            <a:r>
              <a:rPr lang="nl-NL"/>
              <a:t> fréquente dans </a:t>
            </a:r>
            <a:r>
              <a:rPr lang="nl-NL" err="1"/>
              <a:t>le</a:t>
            </a:r>
            <a:r>
              <a:rPr lang="nl-NL"/>
              <a:t> </a:t>
            </a:r>
            <a:r>
              <a:rPr lang="nl-NL" err="1"/>
              <a:t>burnout</a:t>
            </a:r>
            <a:r>
              <a:rPr lang="nl-NL"/>
              <a:t> ; </a:t>
            </a:r>
            <a:r>
              <a:rPr lang="nl-NL" err="1"/>
              <a:t>cela</a:t>
            </a:r>
            <a:r>
              <a:rPr lang="nl-NL"/>
              <a:t> </a:t>
            </a:r>
            <a:r>
              <a:rPr lang="nl-NL" err="1"/>
              <a:t>nécessite</a:t>
            </a:r>
            <a:r>
              <a:rPr lang="nl-NL"/>
              <a:t> </a:t>
            </a:r>
            <a:r>
              <a:rPr lang="nl-NL" err="1"/>
              <a:t>une</a:t>
            </a:r>
            <a:r>
              <a:rPr lang="nl-NL"/>
              <a:t> approche </a:t>
            </a:r>
            <a:r>
              <a:rPr lang="nl-NL" err="1"/>
              <a:t>empathique</a:t>
            </a:r>
            <a:r>
              <a:rPr lang="nl-NL"/>
              <a:t>, sans </a:t>
            </a:r>
            <a:r>
              <a:rPr lang="nl-NL" err="1"/>
              <a:t>jugement</a:t>
            </a:r>
            <a:r>
              <a:rPr lang="nl-NL"/>
              <a:t> ni </a:t>
            </a:r>
            <a:r>
              <a:rPr lang="nl-NL" err="1"/>
              <a:t>réduction</a:t>
            </a:r>
            <a:r>
              <a:rPr lang="nl-NL"/>
              <a:t> de </a:t>
            </a:r>
            <a:r>
              <a:rPr lang="nl-NL" err="1"/>
              <a:t>cette</a:t>
            </a:r>
            <a:r>
              <a:rPr lang="nl-NL"/>
              <a:t> </a:t>
            </a:r>
            <a:r>
              <a:rPr lang="nl-NL" err="1"/>
              <a:t>expérience</a:t>
            </a:r>
            <a:r>
              <a:rPr lang="nl-NL"/>
              <a:t> à </a:t>
            </a:r>
            <a:r>
              <a:rPr lang="nl-NL" err="1"/>
              <a:t>un</a:t>
            </a:r>
            <a:r>
              <a:rPr lang="nl-NL"/>
              <a:t> </a:t>
            </a:r>
            <a:r>
              <a:rPr lang="nl-NL" err="1"/>
              <a:t>simple</a:t>
            </a:r>
            <a:r>
              <a:rPr lang="nl-NL"/>
              <a:t> </a:t>
            </a:r>
            <a:r>
              <a:rPr lang="nl-NL" err="1"/>
              <a:t>diagnostic</a:t>
            </a:r>
            <a:r>
              <a:rPr lang="nl-NL"/>
              <a:t>.</a:t>
            </a:r>
          </a:p>
          <a:p>
            <a:endParaRPr lang="nl-NL"/>
          </a:p>
          <a:p>
            <a:endParaRPr lang="nl-NL"/>
          </a:p>
          <a:p>
            <a:r>
              <a:rPr lang="fr-FR" b="1"/>
              <a:t>Dépistage précoce du burn-out : outil pour le médecin généraliste | Service Public Fédéral Emploi - Travail et Concertation sociale</a:t>
            </a:r>
            <a:endParaRPr lang="fr-FR"/>
          </a:p>
          <a:p>
            <a:r>
              <a:rPr lang="fr-FR" b="1"/>
              <a:t>E-learning burn-out (HGR)</a:t>
            </a:r>
            <a:endParaRPr lang="fr-FR"/>
          </a:p>
          <a:p>
            <a:endParaRPr lang="en-US"/>
          </a:p>
          <a:p>
            <a:endParaRPr lang="en-US"/>
          </a:p>
          <a:p>
            <a:r>
              <a:rPr lang="en-GB" sz="1200" kern="1200">
                <a:solidFill>
                  <a:schemeClr val="tx1"/>
                </a:solidFill>
                <a:effectLst/>
                <a:latin typeface="+mn-lt"/>
                <a:ea typeface="+mn-ea"/>
                <a:cs typeface="+mn-cs"/>
                <a:hlinkClick r:id="rId3" tooltip="https://www.youtube.com/playlist?list=PLFXGfxajz57JEfmOlukqxZtohNjgNvaLn"/>
              </a:rPr>
              <a:t>https://www.youtube.com/playlist?list=PLFXGfxajz57JEfmOlukqxZtohNjgNvaLn</a:t>
            </a:r>
            <a:endParaRPr lang="en-GB">
              <a:effectLst/>
            </a:endParaRPr>
          </a:p>
          <a:p>
            <a:br>
              <a:rPr lang="en-GB">
                <a:effectLst/>
              </a:rPr>
            </a:br>
            <a:endParaRPr lang="en-US"/>
          </a:p>
        </p:txBody>
      </p:sp>
      <p:sp>
        <p:nvSpPr>
          <p:cNvPr id="4" name="Slide Number Placeholder 3"/>
          <p:cNvSpPr>
            <a:spLocks noGrp="1"/>
          </p:cNvSpPr>
          <p:nvPr>
            <p:ph type="sldNum" sz="quarter" idx="5"/>
          </p:nvPr>
        </p:nvSpPr>
        <p:spPr/>
        <p:txBody>
          <a:bodyPr/>
          <a:lstStyle/>
          <a:p>
            <a:fld id="{4DF8325C-734F-4BD6-9D5D-A0651F9622A6}" type="slidenum">
              <a:rPr lang="en-US"/>
              <a:t>40</a:t>
            </a:fld>
            <a:endParaRPr lang="en-US"/>
          </a:p>
        </p:txBody>
      </p:sp>
    </p:spTree>
    <p:extLst>
      <p:ext uri="{BB962C8B-B14F-4D97-AF65-F5344CB8AC3E}">
        <p14:creationId xmlns:p14="http://schemas.microsoft.com/office/powerpoint/2010/main" val="278601742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C13DC-A3B2-11E7-41DE-FAEE45491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F31AF0-4E90-6BC1-C39A-F5F78B1DB1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CEACE-AAAD-CCA1-8EF3-4CDEA0AA942D}"/>
              </a:ext>
            </a:extLst>
          </p:cNvPr>
          <p:cNvSpPr>
            <a:spLocks noGrp="1"/>
          </p:cNvSpPr>
          <p:nvPr>
            <p:ph type="body" idx="1"/>
          </p:nvPr>
        </p:nvSpPr>
        <p:spPr/>
        <p:txBody>
          <a:bodyPr/>
          <a:lstStyle/>
          <a:p>
            <a:r>
              <a:rPr lang="en-US" b="1" err="1">
                <a:solidFill>
                  <a:schemeClr val="tx1">
                    <a:lumMod val="49000"/>
                  </a:schemeClr>
                </a:solidFill>
              </a:rPr>
              <a:t>Retrait</a:t>
            </a:r>
            <a:r>
              <a:rPr lang="en-US" b="1">
                <a:solidFill>
                  <a:schemeClr val="tx1">
                    <a:lumMod val="49000"/>
                  </a:schemeClr>
                </a:solidFill>
              </a:rPr>
              <a:t> de la source de stress : </a:t>
            </a:r>
            <a:r>
              <a:rPr lang="en-US">
                <a:solidFill>
                  <a:schemeClr val="tx1">
                    <a:lumMod val="49000"/>
                  </a:schemeClr>
                </a:solidFill>
              </a:rPr>
              <a:t>(par </a:t>
            </a:r>
            <a:r>
              <a:rPr lang="en-US" err="1">
                <a:solidFill>
                  <a:schemeClr val="tx1">
                    <a:lumMod val="49000"/>
                  </a:schemeClr>
                </a:solidFill>
              </a:rPr>
              <a:t>exemple</a:t>
            </a:r>
            <a:r>
              <a:rPr lang="en-US">
                <a:solidFill>
                  <a:schemeClr val="tx1">
                    <a:lumMod val="49000"/>
                  </a:schemeClr>
                </a:solidFill>
              </a:rPr>
              <a:t>, le travail) </a:t>
            </a:r>
            <a:endParaRPr lang="en-US">
              <a:solidFill>
                <a:schemeClr val="tx1">
                  <a:lumMod val="49000"/>
                </a:schemeClr>
              </a:solidFill>
              <a:ea typeface="Calibri"/>
              <a:cs typeface="Calibri"/>
            </a:endParaRPr>
          </a:p>
          <a:p>
            <a:r>
              <a:rPr lang="en-US">
                <a:solidFill>
                  <a:schemeClr val="tx1">
                    <a:lumMod val="49000"/>
                  </a:schemeClr>
                </a:solidFill>
              </a:rPr>
              <a:t>La source de stress </a:t>
            </a:r>
            <a:r>
              <a:rPr lang="en-US" err="1">
                <a:solidFill>
                  <a:schemeClr val="tx1">
                    <a:lumMod val="49000"/>
                  </a:schemeClr>
                </a:solidFill>
              </a:rPr>
              <a:t>est</a:t>
            </a:r>
            <a:r>
              <a:rPr lang="en-US">
                <a:solidFill>
                  <a:schemeClr val="tx1">
                    <a:lumMod val="49000"/>
                  </a:schemeClr>
                </a:solidFill>
              </a:rPr>
              <a:t> </a:t>
            </a:r>
            <a:r>
              <a:rPr lang="en-US" err="1">
                <a:solidFill>
                  <a:schemeClr val="tx1">
                    <a:lumMod val="49000"/>
                  </a:schemeClr>
                </a:solidFill>
              </a:rPr>
              <a:t>souvent</a:t>
            </a:r>
            <a:r>
              <a:rPr lang="en-US">
                <a:solidFill>
                  <a:schemeClr val="tx1">
                    <a:lumMod val="49000"/>
                  </a:schemeClr>
                </a:solidFill>
              </a:rPr>
              <a:t> encore </a:t>
            </a:r>
            <a:r>
              <a:rPr lang="en-US" err="1">
                <a:solidFill>
                  <a:schemeClr val="tx1">
                    <a:lumMod val="49000"/>
                  </a:schemeClr>
                </a:solidFill>
              </a:rPr>
              <a:t>actif</a:t>
            </a:r>
            <a:r>
              <a:rPr lang="en-US">
                <a:solidFill>
                  <a:schemeClr val="tx1">
                    <a:lumMod val="49000"/>
                  </a:schemeClr>
                </a:solidFill>
              </a:rPr>
              <a:t> </a:t>
            </a:r>
            <a:r>
              <a:rPr lang="en-US" err="1">
                <a:solidFill>
                  <a:schemeClr val="tx1">
                    <a:lumMod val="49000"/>
                  </a:schemeClr>
                </a:solidFill>
              </a:rPr>
              <a:t>socialement</a:t>
            </a:r>
            <a:r>
              <a:rPr lang="en-US">
                <a:solidFill>
                  <a:schemeClr val="tx1">
                    <a:lumMod val="49000"/>
                  </a:schemeClr>
                </a:solidFill>
              </a:rPr>
              <a:t> dans </a:t>
            </a:r>
            <a:r>
              <a:rPr lang="en-US" err="1">
                <a:solidFill>
                  <a:schemeClr val="tx1">
                    <a:lumMod val="49000"/>
                  </a:schemeClr>
                </a:solidFill>
              </a:rPr>
              <a:t>d’autres</a:t>
            </a:r>
            <a:r>
              <a:rPr lang="en-US">
                <a:solidFill>
                  <a:schemeClr val="tx1">
                    <a:lumMod val="49000"/>
                  </a:schemeClr>
                </a:solidFill>
              </a:rPr>
              <a:t> </a:t>
            </a:r>
            <a:r>
              <a:rPr lang="en-US" err="1">
                <a:solidFill>
                  <a:schemeClr val="tx1">
                    <a:lumMod val="49000"/>
                  </a:schemeClr>
                </a:solidFill>
              </a:rPr>
              <a:t>contextes</a:t>
            </a:r>
            <a:r>
              <a:rPr lang="en-US">
                <a:solidFill>
                  <a:schemeClr val="tx1">
                    <a:lumMod val="49000"/>
                  </a:schemeClr>
                </a:solidFill>
              </a:rPr>
              <a:t>. </a:t>
            </a:r>
            <a:r>
              <a:rPr lang="en-US" err="1">
                <a:solidFill>
                  <a:schemeClr val="tx1">
                    <a:lumMod val="49000"/>
                  </a:schemeClr>
                </a:solidFill>
              </a:rPr>
              <a:t>C’est</a:t>
            </a:r>
            <a:r>
              <a:rPr lang="en-US">
                <a:solidFill>
                  <a:schemeClr val="tx1">
                    <a:lumMod val="49000"/>
                  </a:schemeClr>
                </a:solidFill>
              </a:rPr>
              <a:t> </a:t>
            </a:r>
            <a:r>
              <a:rPr lang="en-US" err="1">
                <a:solidFill>
                  <a:schemeClr val="tx1">
                    <a:lumMod val="49000"/>
                  </a:schemeClr>
                </a:solidFill>
              </a:rPr>
              <a:t>souvent</a:t>
            </a:r>
            <a:r>
              <a:rPr lang="en-US">
                <a:solidFill>
                  <a:schemeClr val="tx1">
                    <a:lumMod val="49000"/>
                  </a:schemeClr>
                </a:solidFill>
              </a:rPr>
              <a:t> le </a:t>
            </a:r>
            <a:r>
              <a:rPr lang="en-US" err="1">
                <a:solidFill>
                  <a:schemeClr val="tx1">
                    <a:lumMod val="49000"/>
                  </a:schemeClr>
                </a:solidFill>
              </a:rPr>
              <a:t>cas</a:t>
            </a:r>
            <a:r>
              <a:rPr lang="en-US">
                <a:solidFill>
                  <a:schemeClr val="tx1">
                    <a:lumMod val="49000"/>
                  </a:schemeClr>
                </a:solidFill>
              </a:rPr>
              <a:t> </a:t>
            </a:r>
            <a:r>
              <a:rPr lang="en-US" err="1">
                <a:solidFill>
                  <a:schemeClr val="tx1">
                    <a:lumMod val="49000"/>
                  </a:schemeClr>
                </a:solidFill>
              </a:rPr>
              <a:t>parce</a:t>
            </a:r>
            <a:r>
              <a:rPr lang="en-US">
                <a:solidFill>
                  <a:schemeClr val="tx1">
                    <a:lumMod val="49000"/>
                  </a:schemeClr>
                </a:solidFill>
              </a:rPr>
              <a:t> que </a:t>
            </a:r>
            <a:r>
              <a:rPr lang="en-US" err="1">
                <a:solidFill>
                  <a:schemeClr val="tx1">
                    <a:lumMod val="49000"/>
                  </a:schemeClr>
                </a:solidFill>
              </a:rPr>
              <a:t>c’est</a:t>
            </a:r>
            <a:r>
              <a:rPr lang="en-US">
                <a:solidFill>
                  <a:schemeClr val="tx1">
                    <a:lumMod val="49000"/>
                  </a:schemeClr>
                </a:solidFill>
              </a:rPr>
              <a:t> le seul </a:t>
            </a:r>
            <a:r>
              <a:rPr lang="en-US" err="1">
                <a:solidFill>
                  <a:schemeClr val="tx1">
                    <a:lumMod val="49000"/>
                  </a:schemeClr>
                </a:solidFill>
              </a:rPr>
              <a:t>facteur</a:t>
            </a:r>
            <a:r>
              <a:rPr lang="en-US">
                <a:solidFill>
                  <a:schemeClr val="tx1">
                    <a:lumMod val="49000"/>
                  </a:schemeClr>
                </a:solidFill>
              </a:rPr>
              <a:t> </a:t>
            </a:r>
            <a:r>
              <a:rPr lang="en-US" err="1">
                <a:solidFill>
                  <a:schemeClr val="tx1">
                    <a:lumMod val="49000"/>
                  </a:schemeClr>
                </a:solidFill>
              </a:rPr>
              <a:t>dont</a:t>
            </a:r>
            <a:r>
              <a:rPr lang="en-US">
                <a:solidFill>
                  <a:schemeClr val="tx1">
                    <a:lumMod val="49000"/>
                  </a:schemeClr>
                </a:solidFill>
              </a:rPr>
              <a:t> on </a:t>
            </a:r>
            <a:r>
              <a:rPr lang="en-US" err="1">
                <a:solidFill>
                  <a:schemeClr val="tx1">
                    <a:lumMod val="49000"/>
                  </a:schemeClr>
                </a:solidFill>
              </a:rPr>
              <a:t>peut</a:t>
            </a:r>
            <a:r>
              <a:rPr lang="en-US">
                <a:solidFill>
                  <a:schemeClr val="tx1">
                    <a:lumMod val="49000"/>
                  </a:schemeClr>
                </a:solidFill>
              </a:rPr>
              <a:t> se </a:t>
            </a:r>
            <a:r>
              <a:rPr lang="en-US" err="1">
                <a:solidFill>
                  <a:schemeClr val="tx1">
                    <a:lumMod val="49000"/>
                  </a:schemeClr>
                </a:solidFill>
              </a:rPr>
              <a:t>retirer</a:t>
            </a:r>
            <a:r>
              <a:rPr lang="en-US">
                <a:solidFill>
                  <a:schemeClr val="tx1">
                    <a:lumMod val="49000"/>
                  </a:schemeClr>
                </a:solidFill>
              </a:rPr>
              <a:t>. On ne </a:t>
            </a:r>
            <a:r>
              <a:rPr lang="en-US" err="1">
                <a:solidFill>
                  <a:schemeClr val="tx1">
                    <a:lumMod val="49000"/>
                  </a:schemeClr>
                </a:solidFill>
              </a:rPr>
              <a:t>peut</a:t>
            </a:r>
            <a:r>
              <a:rPr lang="en-US">
                <a:solidFill>
                  <a:schemeClr val="tx1">
                    <a:lumMod val="49000"/>
                  </a:schemeClr>
                </a:solidFill>
              </a:rPr>
              <a:t> pas se </a:t>
            </a:r>
            <a:r>
              <a:rPr lang="en-US" err="1">
                <a:solidFill>
                  <a:schemeClr val="tx1">
                    <a:lumMod val="49000"/>
                  </a:schemeClr>
                </a:solidFill>
              </a:rPr>
              <a:t>retirer</a:t>
            </a:r>
            <a:r>
              <a:rPr lang="en-US">
                <a:solidFill>
                  <a:schemeClr val="tx1">
                    <a:lumMod val="49000"/>
                  </a:schemeClr>
                </a:solidFill>
              </a:rPr>
              <a:t> de son </a:t>
            </a:r>
            <a:r>
              <a:rPr lang="en-US" err="1">
                <a:solidFill>
                  <a:schemeClr val="tx1">
                    <a:lumMod val="49000"/>
                  </a:schemeClr>
                </a:solidFill>
              </a:rPr>
              <a:t>rôle</a:t>
            </a:r>
            <a:r>
              <a:rPr lang="en-US">
                <a:solidFill>
                  <a:schemeClr val="tx1">
                    <a:lumMod val="49000"/>
                  </a:schemeClr>
                </a:solidFill>
              </a:rPr>
              <a:t> de </a:t>
            </a:r>
            <a:r>
              <a:rPr lang="en-US" err="1">
                <a:solidFill>
                  <a:schemeClr val="tx1">
                    <a:lumMod val="49000"/>
                  </a:schemeClr>
                </a:solidFill>
              </a:rPr>
              <a:t>proche</a:t>
            </a:r>
            <a:r>
              <a:rPr lang="en-US">
                <a:solidFill>
                  <a:schemeClr val="tx1">
                    <a:lumMod val="49000"/>
                  </a:schemeClr>
                </a:solidFill>
              </a:rPr>
              <a:t> aidant, de </a:t>
            </a:r>
            <a:r>
              <a:rPr lang="en-US" err="1">
                <a:solidFill>
                  <a:schemeClr val="tx1">
                    <a:lumMod val="49000"/>
                  </a:schemeClr>
                </a:solidFill>
              </a:rPr>
              <a:t>sa</a:t>
            </a:r>
            <a:r>
              <a:rPr lang="en-US">
                <a:solidFill>
                  <a:schemeClr val="tx1">
                    <a:lumMod val="49000"/>
                  </a:schemeClr>
                </a:solidFill>
              </a:rPr>
              <a:t> </a:t>
            </a:r>
            <a:r>
              <a:rPr lang="en-US" err="1">
                <a:solidFill>
                  <a:schemeClr val="tx1">
                    <a:lumMod val="49000"/>
                  </a:schemeClr>
                </a:solidFill>
              </a:rPr>
              <a:t>famille</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de </a:t>
            </a:r>
            <a:r>
              <a:rPr lang="en-US" err="1">
                <a:solidFill>
                  <a:schemeClr val="tx1">
                    <a:lumMod val="49000"/>
                  </a:schemeClr>
                </a:solidFill>
              </a:rPr>
              <a:t>ses</a:t>
            </a:r>
            <a:r>
              <a:rPr lang="en-US">
                <a:solidFill>
                  <a:schemeClr val="tx1">
                    <a:lumMod val="49000"/>
                  </a:schemeClr>
                </a:solidFill>
              </a:rPr>
              <a:t> </a:t>
            </a:r>
            <a:r>
              <a:rPr lang="en-US" err="1">
                <a:solidFill>
                  <a:schemeClr val="tx1">
                    <a:lumMod val="49000"/>
                  </a:schemeClr>
                </a:solidFill>
              </a:rPr>
              <a:t>problèmes</a:t>
            </a:r>
            <a:r>
              <a:rPr lang="en-US">
                <a:solidFill>
                  <a:schemeClr val="tx1">
                    <a:lumMod val="49000"/>
                  </a:schemeClr>
                </a:solidFill>
              </a:rPr>
              <a:t> financiers.</a:t>
            </a:r>
            <a:endParaRPr lang="en-US">
              <a:solidFill>
                <a:schemeClr val="tx1">
                  <a:lumMod val="49000"/>
                </a:schemeClr>
              </a:solidFill>
              <a:ea typeface="Calibri"/>
              <a:cs typeface="Calibri"/>
            </a:endParaRPr>
          </a:p>
          <a:p>
            <a:endParaRPr lang="en-US">
              <a:solidFill>
                <a:schemeClr val="tx1">
                  <a:lumMod val="49000"/>
                </a:schemeClr>
              </a:solidFill>
              <a:ea typeface="Calibri"/>
              <a:cs typeface="+mn-lt"/>
            </a:endParaRPr>
          </a:p>
          <a:p>
            <a:r>
              <a:rPr lang="en-US" b="1">
                <a:solidFill>
                  <a:schemeClr val="tx1">
                    <a:lumMod val="49000"/>
                  </a:schemeClr>
                </a:solidFill>
              </a:rPr>
              <a:t>DSM – </a:t>
            </a:r>
            <a:r>
              <a:rPr lang="en-US" b="1" err="1">
                <a:solidFill>
                  <a:schemeClr val="tx1">
                    <a:lumMod val="49000"/>
                  </a:schemeClr>
                </a:solidFill>
              </a:rPr>
              <a:t>dépression</a:t>
            </a:r>
            <a:r>
              <a:rPr lang="en-US" b="1">
                <a:solidFill>
                  <a:schemeClr val="tx1">
                    <a:lumMod val="49000"/>
                  </a:schemeClr>
                </a:solidFill>
              </a:rPr>
              <a:t> :</a:t>
            </a:r>
            <a:r>
              <a:rPr lang="en-US">
                <a:solidFill>
                  <a:schemeClr val="tx1">
                    <a:lumMod val="49000"/>
                  </a:schemeClr>
                </a:solidFill>
              </a:rPr>
              <a:t> Il </a:t>
            </a:r>
            <a:r>
              <a:rPr lang="en-US" err="1">
                <a:solidFill>
                  <a:schemeClr val="tx1">
                    <a:lumMod val="49000"/>
                  </a:schemeClr>
                </a:solidFill>
              </a:rPr>
              <a:t>s'agit</a:t>
            </a:r>
            <a:r>
              <a:rPr lang="en-US">
                <a:solidFill>
                  <a:schemeClr val="tx1">
                    <a:lumMod val="49000"/>
                  </a:schemeClr>
                </a:solidFill>
              </a:rPr>
              <a:t> de 5 </a:t>
            </a:r>
            <a:r>
              <a:rPr lang="en-US" err="1">
                <a:solidFill>
                  <a:schemeClr val="tx1">
                    <a:lumMod val="49000"/>
                  </a:schemeClr>
                </a:solidFill>
              </a:rPr>
              <a:t>symptômes</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plus </a:t>
            </a:r>
            <a:r>
              <a:rPr lang="en-US" err="1">
                <a:solidFill>
                  <a:schemeClr val="tx1">
                    <a:lumMod val="49000"/>
                  </a:schemeClr>
                </a:solidFill>
              </a:rPr>
              <a:t>parmi</a:t>
            </a:r>
            <a:r>
              <a:rPr lang="en-US">
                <a:solidFill>
                  <a:schemeClr val="tx1">
                    <a:lumMod val="49000"/>
                  </a:schemeClr>
                </a:solidFill>
              </a:rPr>
              <a:t> les </a:t>
            </a:r>
            <a:r>
              <a:rPr lang="en-US" err="1">
                <a:solidFill>
                  <a:schemeClr val="tx1">
                    <a:lumMod val="49000"/>
                  </a:schemeClr>
                </a:solidFill>
              </a:rPr>
              <a:t>suivants</a:t>
            </a:r>
            <a:r>
              <a:rPr lang="en-US">
                <a:solidFill>
                  <a:schemeClr val="tx1">
                    <a:lumMod val="49000"/>
                  </a:schemeClr>
                </a:solidFill>
              </a:rPr>
              <a:t> : </a:t>
            </a:r>
            <a:r>
              <a:rPr lang="en-US" err="1">
                <a:solidFill>
                  <a:schemeClr val="tx1">
                    <a:lumMod val="49000"/>
                  </a:schemeClr>
                </a:solidFill>
              </a:rPr>
              <a:t>humeur</a:t>
            </a:r>
            <a:r>
              <a:rPr lang="en-US">
                <a:solidFill>
                  <a:schemeClr val="tx1">
                    <a:lumMod val="49000"/>
                  </a:schemeClr>
                </a:solidFill>
              </a:rPr>
              <a:t> </a:t>
            </a:r>
            <a:r>
              <a:rPr lang="en-US" err="1">
                <a:solidFill>
                  <a:schemeClr val="tx1">
                    <a:lumMod val="49000"/>
                  </a:schemeClr>
                </a:solidFill>
              </a:rPr>
              <a:t>dépressive</a:t>
            </a:r>
            <a:r>
              <a:rPr lang="en-US">
                <a:solidFill>
                  <a:schemeClr val="tx1">
                    <a:lumMod val="49000"/>
                  </a:schemeClr>
                </a:solidFill>
              </a:rPr>
              <a:t>, diminution de la </a:t>
            </a:r>
            <a:r>
              <a:rPr lang="en-US" err="1">
                <a:solidFill>
                  <a:schemeClr val="tx1">
                    <a:lumMod val="49000"/>
                  </a:schemeClr>
                </a:solidFill>
              </a:rPr>
              <a:t>capacité</a:t>
            </a:r>
            <a:r>
              <a:rPr lang="en-US">
                <a:solidFill>
                  <a:schemeClr val="tx1">
                    <a:lumMod val="49000"/>
                  </a:schemeClr>
                </a:solidFill>
              </a:rPr>
              <a:t> à </a:t>
            </a:r>
            <a:r>
              <a:rPr lang="en-US" err="1">
                <a:solidFill>
                  <a:schemeClr val="tx1">
                    <a:lumMod val="49000"/>
                  </a:schemeClr>
                </a:solidFill>
              </a:rPr>
              <a:t>ressentir</a:t>
            </a:r>
            <a:r>
              <a:rPr lang="en-US">
                <a:solidFill>
                  <a:schemeClr val="tx1">
                    <a:lumMod val="49000"/>
                  </a:schemeClr>
                </a:solidFill>
              </a:rPr>
              <a:t> du plaisir (</a:t>
            </a:r>
            <a:r>
              <a:rPr lang="en-US" err="1">
                <a:solidFill>
                  <a:schemeClr val="tx1">
                    <a:lumMod val="49000"/>
                  </a:schemeClr>
                </a:solidFill>
              </a:rPr>
              <a:t>l’un</a:t>
            </a:r>
            <a:r>
              <a:rPr lang="en-US">
                <a:solidFill>
                  <a:schemeClr val="tx1">
                    <a:lumMod val="49000"/>
                  </a:schemeClr>
                </a:solidFill>
              </a:rPr>
              <a:t> des deux doit </a:t>
            </a:r>
            <a:r>
              <a:rPr lang="en-US" err="1">
                <a:solidFill>
                  <a:schemeClr val="tx1">
                    <a:lumMod val="49000"/>
                  </a:schemeClr>
                </a:solidFill>
              </a:rPr>
              <a:t>être</a:t>
            </a:r>
            <a:r>
              <a:rPr lang="en-US">
                <a:solidFill>
                  <a:schemeClr val="tx1">
                    <a:lumMod val="49000"/>
                  </a:schemeClr>
                </a:solidFill>
              </a:rPr>
              <a:t> </a:t>
            </a:r>
            <a:r>
              <a:rPr lang="en-US" err="1">
                <a:solidFill>
                  <a:schemeClr val="tx1">
                    <a:lumMod val="49000"/>
                  </a:schemeClr>
                </a:solidFill>
              </a:rPr>
              <a:t>présent</a:t>
            </a:r>
            <a:r>
              <a:rPr lang="en-US">
                <a:solidFill>
                  <a:schemeClr val="tx1">
                    <a:lumMod val="49000"/>
                  </a:schemeClr>
                </a:solidFill>
              </a:rPr>
              <a:t> → </a:t>
            </a:r>
            <a:r>
              <a:rPr lang="en-US" err="1">
                <a:solidFill>
                  <a:schemeClr val="tx1">
                    <a:lumMod val="49000"/>
                  </a:schemeClr>
                </a:solidFill>
              </a:rPr>
              <a:t>symptôme</a:t>
            </a:r>
            <a:r>
              <a:rPr lang="en-US">
                <a:solidFill>
                  <a:schemeClr val="tx1">
                    <a:lumMod val="49000"/>
                  </a:schemeClr>
                </a:solidFill>
              </a:rPr>
              <a:t> principal), </a:t>
            </a:r>
            <a:r>
              <a:rPr lang="en-US" err="1">
                <a:solidFill>
                  <a:schemeClr val="tx1">
                    <a:lumMod val="49000"/>
                  </a:schemeClr>
                </a:solidFill>
              </a:rPr>
              <a:t>perte</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a:t>
            </a:r>
            <a:r>
              <a:rPr lang="en-US" err="1">
                <a:solidFill>
                  <a:schemeClr val="tx1">
                    <a:lumMod val="49000"/>
                  </a:schemeClr>
                </a:solidFill>
              </a:rPr>
              <a:t>prise</a:t>
            </a:r>
            <a:r>
              <a:rPr lang="en-US">
                <a:solidFill>
                  <a:schemeClr val="tx1">
                    <a:lumMod val="49000"/>
                  </a:schemeClr>
                </a:solidFill>
              </a:rPr>
              <a:t> de </a:t>
            </a:r>
            <a:r>
              <a:rPr lang="en-US" err="1">
                <a:solidFill>
                  <a:schemeClr val="tx1">
                    <a:lumMod val="49000"/>
                  </a:schemeClr>
                </a:solidFill>
              </a:rPr>
              <a:t>poids</a:t>
            </a:r>
            <a:r>
              <a:rPr lang="en-US">
                <a:solidFill>
                  <a:schemeClr val="tx1">
                    <a:lumMod val="49000"/>
                  </a:schemeClr>
                </a:solidFill>
              </a:rPr>
              <a:t>, </a:t>
            </a:r>
            <a:r>
              <a:rPr lang="en-US" err="1">
                <a:solidFill>
                  <a:schemeClr val="tx1">
                    <a:lumMod val="49000"/>
                  </a:schemeClr>
                </a:solidFill>
              </a:rPr>
              <a:t>insomnie</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a:t>
            </a:r>
            <a:r>
              <a:rPr lang="en-US" err="1">
                <a:solidFill>
                  <a:schemeClr val="tx1">
                    <a:lumMod val="49000"/>
                  </a:schemeClr>
                </a:solidFill>
              </a:rPr>
              <a:t>hypersomnie</a:t>
            </a:r>
            <a:r>
              <a:rPr lang="en-US">
                <a:solidFill>
                  <a:schemeClr val="tx1">
                    <a:lumMod val="49000"/>
                  </a:schemeClr>
                </a:solidFill>
              </a:rPr>
              <a:t>, agitation </a:t>
            </a:r>
            <a:r>
              <a:rPr lang="en-US" err="1">
                <a:solidFill>
                  <a:schemeClr val="tx1">
                    <a:lumMod val="49000"/>
                  </a:schemeClr>
                </a:solidFill>
              </a:rPr>
              <a:t>ou</a:t>
            </a:r>
            <a:r>
              <a:rPr lang="en-US">
                <a:solidFill>
                  <a:schemeClr val="tx1">
                    <a:lumMod val="49000"/>
                  </a:schemeClr>
                </a:solidFill>
              </a:rPr>
              <a:t> </a:t>
            </a:r>
            <a:r>
              <a:rPr lang="en-US" err="1">
                <a:solidFill>
                  <a:schemeClr val="tx1">
                    <a:lumMod val="49000"/>
                  </a:schemeClr>
                </a:solidFill>
              </a:rPr>
              <a:t>ralentissement</a:t>
            </a:r>
            <a:r>
              <a:rPr lang="en-US">
                <a:solidFill>
                  <a:schemeClr val="tx1">
                    <a:lumMod val="49000"/>
                  </a:schemeClr>
                </a:solidFill>
              </a:rPr>
              <a:t> </a:t>
            </a:r>
            <a:r>
              <a:rPr lang="en-US" err="1">
                <a:solidFill>
                  <a:schemeClr val="tx1">
                    <a:lumMod val="49000"/>
                  </a:schemeClr>
                </a:solidFill>
              </a:rPr>
              <a:t>psychomoteur</a:t>
            </a:r>
            <a:r>
              <a:rPr lang="en-US">
                <a:solidFill>
                  <a:schemeClr val="tx1">
                    <a:lumMod val="49000"/>
                  </a:schemeClr>
                </a:solidFill>
              </a:rPr>
              <a:t>, </a:t>
            </a:r>
            <a:r>
              <a:rPr lang="en-US" err="1">
                <a:solidFill>
                  <a:schemeClr val="tx1">
                    <a:lumMod val="49000"/>
                  </a:schemeClr>
                </a:solidFill>
              </a:rPr>
              <a:t>perte</a:t>
            </a:r>
            <a:r>
              <a:rPr lang="en-US">
                <a:solidFill>
                  <a:schemeClr val="tx1">
                    <a:lumMod val="49000"/>
                  </a:schemeClr>
                </a:solidFill>
              </a:rPr>
              <a:t> </a:t>
            </a:r>
            <a:r>
              <a:rPr lang="en-US" err="1">
                <a:solidFill>
                  <a:schemeClr val="tx1">
                    <a:lumMod val="49000"/>
                  </a:schemeClr>
                </a:solidFill>
              </a:rPr>
              <a:t>d’énergie</a:t>
            </a:r>
            <a:r>
              <a:rPr lang="en-US">
                <a:solidFill>
                  <a:schemeClr val="tx1">
                    <a:lumMod val="49000"/>
                  </a:schemeClr>
                </a:solidFill>
              </a:rPr>
              <a:t>, sentiments de </a:t>
            </a:r>
            <a:r>
              <a:rPr lang="en-US" err="1">
                <a:solidFill>
                  <a:schemeClr val="tx1">
                    <a:lumMod val="49000"/>
                  </a:schemeClr>
                </a:solidFill>
              </a:rPr>
              <a:t>dévalorisation</a:t>
            </a:r>
            <a:r>
              <a:rPr lang="en-US">
                <a:solidFill>
                  <a:schemeClr val="tx1">
                    <a:lumMod val="49000"/>
                  </a:schemeClr>
                </a:solidFill>
              </a:rPr>
              <a:t>, troubles de la </a:t>
            </a:r>
            <a:r>
              <a:rPr lang="en-US" err="1">
                <a:solidFill>
                  <a:schemeClr val="tx1">
                    <a:lumMod val="49000"/>
                  </a:schemeClr>
                </a:solidFill>
              </a:rPr>
              <a:t>mémoire</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de la concentration, pensées </a:t>
            </a:r>
            <a:r>
              <a:rPr lang="en-US" err="1">
                <a:solidFill>
                  <a:schemeClr val="tx1">
                    <a:lumMod val="49000"/>
                  </a:schemeClr>
                </a:solidFill>
              </a:rPr>
              <a:t>récurrentes</a:t>
            </a:r>
            <a:r>
              <a:rPr lang="en-US">
                <a:solidFill>
                  <a:schemeClr val="tx1">
                    <a:lumMod val="49000"/>
                  </a:schemeClr>
                </a:solidFill>
              </a:rPr>
              <a:t> de mort </a:t>
            </a:r>
            <a:r>
              <a:rPr lang="en-US" err="1">
                <a:solidFill>
                  <a:schemeClr val="tx1">
                    <a:lumMod val="49000"/>
                  </a:schemeClr>
                </a:solidFill>
              </a:rPr>
              <a:t>ou</a:t>
            </a:r>
            <a:r>
              <a:rPr lang="en-US">
                <a:solidFill>
                  <a:schemeClr val="tx1">
                    <a:lumMod val="49000"/>
                  </a:schemeClr>
                </a:solidFill>
              </a:rPr>
              <a:t> de suicide.</a:t>
            </a:r>
            <a:endParaRPr lang="en-US">
              <a:solidFill>
                <a:schemeClr val="tx1">
                  <a:lumMod val="49000"/>
                </a:schemeClr>
              </a:solidFill>
              <a:ea typeface="Calibri"/>
              <a:cs typeface="Calibri"/>
            </a:endParaRPr>
          </a:p>
          <a:p>
            <a:endParaRPr lang="en-US">
              <a:solidFill>
                <a:schemeClr val="tx1">
                  <a:lumMod val="49000"/>
                </a:schemeClr>
              </a:solidFill>
              <a:ea typeface="Calibri"/>
              <a:cs typeface="+mn-lt"/>
            </a:endParaRPr>
          </a:p>
          <a:p>
            <a:r>
              <a:rPr lang="en-US" b="1" err="1">
                <a:solidFill>
                  <a:schemeClr val="tx1">
                    <a:lumMod val="49000"/>
                  </a:schemeClr>
                </a:solidFill>
              </a:rPr>
              <a:t>Dépression</a:t>
            </a:r>
            <a:r>
              <a:rPr lang="en-US" b="1">
                <a:solidFill>
                  <a:schemeClr val="tx1">
                    <a:lumMod val="49000"/>
                  </a:schemeClr>
                </a:solidFill>
              </a:rPr>
              <a:t> → trouble de </a:t>
            </a:r>
            <a:r>
              <a:rPr lang="en-US" b="1" err="1">
                <a:solidFill>
                  <a:schemeClr val="tx1">
                    <a:lumMod val="49000"/>
                  </a:schemeClr>
                </a:solidFill>
              </a:rPr>
              <a:t>l’humeur</a:t>
            </a:r>
            <a:r>
              <a:rPr lang="en-US">
                <a:solidFill>
                  <a:schemeClr val="tx1">
                    <a:lumMod val="49000"/>
                  </a:schemeClr>
                </a:solidFill>
              </a:rPr>
              <a:t>, avec un </a:t>
            </a:r>
            <a:r>
              <a:rPr lang="en-US" err="1">
                <a:solidFill>
                  <a:schemeClr val="tx1">
                    <a:lumMod val="49000"/>
                  </a:schemeClr>
                </a:solidFill>
              </a:rPr>
              <a:t>contexte</a:t>
            </a:r>
            <a:r>
              <a:rPr lang="en-US">
                <a:solidFill>
                  <a:schemeClr val="tx1">
                    <a:lumMod val="49000"/>
                  </a:schemeClr>
                </a:solidFill>
              </a:rPr>
              <a:t> plus large et des </a:t>
            </a:r>
            <a:r>
              <a:rPr lang="en-US" err="1">
                <a:solidFill>
                  <a:schemeClr val="tx1">
                    <a:lumMod val="49000"/>
                  </a:schemeClr>
                </a:solidFill>
              </a:rPr>
              <a:t>symptômes</a:t>
            </a:r>
            <a:r>
              <a:rPr lang="en-US">
                <a:solidFill>
                  <a:schemeClr val="tx1">
                    <a:lumMod val="49000"/>
                  </a:schemeClr>
                </a:solidFill>
              </a:rPr>
              <a:t> </a:t>
            </a:r>
            <a:r>
              <a:rPr lang="en-US" err="1">
                <a:solidFill>
                  <a:schemeClr val="tx1">
                    <a:lumMod val="49000"/>
                  </a:schemeClr>
                </a:solidFill>
              </a:rPr>
              <a:t>cognitifs</a:t>
            </a:r>
            <a:r>
              <a:rPr lang="en-US">
                <a:solidFill>
                  <a:schemeClr val="tx1">
                    <a:lumMod val="49000"/>
                  </a:schemeClr>
                </a:solidFill>
              </a:rPr>
              <a:t>/</a:t>
            </a:r>
            <a:r>
              <a:rPr lang="en-US" err="1">
                <a:solidFill>
                  <a:schemeClr val="tx1">
                    <a:lumMod val="49000"/>
                  </a:schemeClr>
                </a:solidFill>
              </a:rPr>
              <a:t>émotionnels</a:t>
            </a:r>
            <a:r>
              <a:rPr lang="en-US">
                <a:solidFill>
                  <a:schemeClr val="tx1">
                    <a:lumMod val="49000"/>
                  </a:schemeClr>
                </a:solidFill>
              </a:rPr>
              <a:t> plus </a:t>
            </a:r>
            <a:r>
              <a:rPr lang="en-US" err="1">
                <a:solidFill>
                  <a:schemeClr val="tx1">
                    <a:lumMod val="49000"/>
                  </a:schemeClr>
                </a:solidFill>
              </a:rPr>
              <a:t>sévères</a:t>
            </a:r>
            <a:r>
              <a:rPr lang="en-US">
                <a:solidFill>
                  <a:schemeClr val="tx1">
                    <a:lumMod val="49000"/>
                  </a:schemeClr>
                </a:solidFill>
              </a:rPr>
              <a:t>.</a:t>
            </a:r>
            <a:br>
              <a:rPr lang="en-US">
                <a:solidFill>
                  <a:schemeClr val="tx1">
                    <a:lumMod val="49000"/>
                  </a:schemeClr>
                </a:solidFill>
                <a:cs typeface="+mn-lt"/>
              </a:rPr>
            </a:br>
            <a:endParaRPr lang="en-US">
              <a:solidFill>
                <a:schemeClr val="tx1">
                  <a:lumMod val="49000"/>
                </a:schemeClr>
              </a:solidFill>
              <a:ea typeface="Calibri"/>
              <a:cs typeface="Calibri"/>
            </a:endParaRPr>
          </a:p>
          <a:p>
            <a:r>
              <a:rPr lang="en-US" b="1">
                <a:solidFill>
                  <a:schemeClr val="tx1">
                    <a:lumMod val="49000"/>
                  </a:schemeClr>
                </a:solidFill>
              </a:rPr>
              <a:t>Burn-out → trouble </a:t>
            </a:r>
            <a:r>
              <a:rPr lang="en-US" b="1" err="1">
                <a:solidFill>
                  <a:schemeClr val="tx1">
                    <a:lumMod val="49000"/>
                  </a:schemeClr>
                </a:solidFill>
              </a:rPr>
              <a:t>énergétique</a:t>
            </a:r>
            <a:r>
              <a:rPr lang="en-US" b="1">
                <a:solidFill>
                  <a:schemeClr val="tx1">
                    <a:lumMod val="49000"/>
                  </a:schemeClr>
                </a:solidFill>
              </a:rPr>
              <a:t>.</a:t>
            </a:r>
            <a:endParaRPr lang="en-US">
              <a:solidFill>
                <a:schemeClr val="tx1">
                  <a:lumMod val="49000"/>
                </a:schemeClr>
              </a:solidFill>
              <a:ea typeface="Calibri"/>
              <a:cs typeface="Calibri"/>
            </a:endParaRPr>
          </a:p>
          <a:p>
            <a:r>
              <a:rPr lang="en-US">
                <a:solidFill>
                  <a:schemeClr val="tx1">
                    <a:lumMod val="49000"/>
                  </a:schemeClr>
                </a:solidFill>
              </a:rPr>
              <a:t>Le burn-out se </a:t>
            </a:r>
            <a:r>
              <a:rPr lang="en-US" err="1">
                <a:solidFill>
                  <a:schemeClr val="tx1">
                    <a:lumMod val="49000"/>
                  </a:schemeClr>
                </a:solidFill>
              </a:rPr>
              <a:t>concentre</a:t>
            </a:r>
            <a:r>
              <a:rPr lang="en-US">
                <a:solidFill>
                  <a:schemeClr val="tx1">
                    <a:lumMod val="49000"/>
                  </a:schemeClr>
                </a:solidFill>
              </a:rPr>
              <a:t> sur le </a:t>
            </a:r>
            <a:r>
              <a:rPr lang="en-US" err="1">
                <a:solidFill>
                  <a:schemeClr val="tx1">
                    <a:lumMod val="49000"/>
                  </a:schemeClr>
                </a:solidFill>
              </a:rPr>
              <a:t>contexte</a:t>
            </a:r>
            <a:r>
              <a:rPr lang="en-US">
                <a:solidFill>
                  <a:schemeClr val="tx1">
                    <a:lumMod val="49000"/>
                  </a:schemeClr>
                </a:solidFill>
              </a:rPr>
              <a:t> </a:t>
            </a:r>
            <a:r>
              <a:rPr lang="en-US" err="1">
                <a:solidFill>
                  <a:schemeClr val="tx1">
                    <a:lumMod val="49000"/>
                  </a:schemeClr>
                </a:solidFill>
              </a:rPr>
              <a:t>professionnel</a:t>
            </a:r>
            <a:r>
              <a:rPr lang="en-US">
                <a:solidFill>
                  <a:schemeClr val="tx1">
                    <a:lumMod val="49000"/>
                  </a:schemeClr>
                </a:solidFill>
              </a:rPr>
              <a:t> et la fatigue, </a:t>
            </a:r>
            <a:r>
              <a:rPr lang="en-US" err="1">
                <a:solidFill>
                  <a:schemeClr val="tx1">
                    <a:lumMod val="49000"/>
                  </a:schemeClr>
                </a:solidFill>
              </a:rPr>
              <a:t>tandis</a:t>
            </a:r>
            <a:r>
              <a:rPr lang="en-US">
                <a:solidFill>
                  <a:schemeClr val="tx1">
                    <a:lumMod val="49000"/>
                  </a:schemeClr>
                </a:solidFill>
              </a:rPr>
              <a:t> que la </a:t>
            </a:r>
            <a:r>
              <a:rPr lang="en-US" err="1">
                <a:solidFill>
                  <a:schemeClr val="tx1">
                    <a:lumMod val="49000"/>
                  </a:schemeClr>
                </a:solidFill>
              </a:rPr>
              <a:t>dépression</a:t>
            </a:r>
            <a:r>
              <a:rPr lang="en-US">
                <a:solidFill>
                  <a:schemeClr val="tx1">
                    <a:lumMod val="49000"/>
                  </a:schemeClr>
                </a:solidFill>
              </a:rPr>
              <a:t> </a:t>
            </a:r>
            <a:r>
              <a:rPr lang="en-US" err="1">
                <a:solidFill>
                  <a:schemeClr val="tx1">
                    <a:lumMod val="49000"/>
                  </a:schemeClr>
                </a:solidFill>
              </a:rPr>
              <a:t>est</a:t>
            </a:r>
            <a:r>
              <a:rPr lang="en-US">
                <a:solidFill>
                  <a:schemeClr val="tx1">
                    <a:lumMod val="49000"/>
                  </a:schemeClr>
                </a:solidFill>
              </a:rPr>
              <a:t> plus large – avec des </a:t>
            </a:r>
            <a:r>
              <a:rPr lang="en-US" err="1">
                <a:solidFill>
                  <a:schemeClr val="tx1">
                    <a:lumMod val="49000"/>
                  </a:schemeClr>
                </a:solidFill>
              </a:rPr>
              <a:t>symptômes</a:t>
            </a:r>
            <a:r>
              <a:rPr lang="en-US">
                <a:solidFill>
                  <a:schemeClr val="tx1">
                    <a:lumMod val="49000"/>
                  </a:schemeClr>
                </a:solidFill>
              </a:rPr>
              <a:t> </a:t>
            </a:r>
            <a:r>
              <a:rPr lang="en-US" err="1">
                <a:solidFill>
                  <a:schemeClr val="tx1">
                    <a:lumMod val="49000"/>
                  </a:schemeClr>
                </a:solidFill>
              </a:rPr>
              <a:t>centraux</a:t>
            </a:r>
            <a:r>
              <a:rPr lang="en-US">
                <a:solidFill>
                  <a:schemeClr val="tx1">
                    <a:lumMod val="49000"/>
                  </a:schemeClr>
                </a:solidFill>
              </a:rPr>
              <a:t> </a:t>
            </a:r>
            <a:r>
              <a:rPr lang="en-US" err="1">
                <a:solidFill>
                  <a:schemeClr val="tx1">
                    <a:lumMod val="49000"/>
                  </a:schemeClr>
                </a:solidFill>
              </a:rPr>
              <a:t>concernant</a:t>
            </a:r>
            <a:r>
              <a:rPr lang="en-US">
                <a:solidFill>
                  <a:schemeClr val="tx1">
                    <a:lumMod val="49000"/>
                  </a:schemeClr>
                </a:solidFill>
              </a:rPr>
              <a:t> </a:t>
            </a:r>
            <a:r>
              <a:rPr lang="en-US" err="1">
                <a:solidFill>
                  <a:schemeClr val="tx1">
                    <a:lumMod val="49000"/>
                  </a:schemeClr>
                </a:solidFill>
              </a:rPr>
              <a:t>l’humeur</a:t>
            </a:r>
            <a:r>
              <a:rPr lang="en-US">
                <a:solidFill>
                  <a:schemeClr val="tx1">
                    <a:lumMod val="49000"/>
                  </a:schemeClr>
                </a:solidFill>
              </a:rPr>
              <a:t> et la </a:t>
            </a:r>
            <a:r>
              <a:rPr lang="en-US" err="1">
                <a:solidFill>
                  <a:schemeClr val="tx1">
                    <a:lumMod val="49000"/>
                  </a:schemeClr>
                </a:solidFill>
              </a:rPr>
              <a:t>perte</a:t>
            </a:r>
            <a:r>
              <a:rPr lang="en-US">
                <a:solidFill>
                  <a:schemeClr val="tx1">
                    <a:lumMod val="49000"/>
                  </a:schemeClr>
                </a:solidFill>
              </a:rPr>
              <a:t> </a:t>
            </a:r>
            <a:r>
              <a:rPr lang="en-US" err="1">
                <a:solidFill>
                  <a:schemeClr val="tx1">
                    <a:lumMod val="49000"/>
                  </a:schemeClr>
                </a:solidFill>
              </a:rPr>
              <a:t>d’intérêt</a:t>
            </a:r>
            <a:r>
              <a:rPr lang="en-US">
                <a:solidFill>
                  <a:schemeClr val="tx1">
                    <a:lumMod val="49000"/>
                  </a:schemeClr>
                </a:solidFill>
              </a:rPr>
              <a:t>, </a:t>
            </a:r>
            <a:r>
              <a:rPr lang="en-US" err="1">
                <a:solidFill>
                  <a:schemeClr val="tx1">
                    <a:lumMod val="49000"/>
                  </a:schemeClr>
                </a:solidFill>
              </a:rPr>
              <a:t>souvent</a:t>
            </a:r>
            <a:r>
              <a:rPr lang="en-US">
                <a:solidFill>
                  <a:schemeClr val="tx1">
                    <a:lumMod val="49000"/>
                  </a:schemeClr>
                </a:solidFill>
              </a:rPr>
              <a:t> </a:t>
            </a:r>
            <a:r>
              <a:rPr lang="en-US" err="1">
                <a:solidFill>
                  <a:schemeClr val="tx1">
                    <a:lumMod val="49000"/>
                  </a:schemeClr>
                </a:solidFill>
              </a:rPr>
              <a:t>accompagnés</a:t>
            </a:r>
            <a:r>
              <a:rPr lang="en-US">
                <a:solidFill>
                  <a:schemeClr val="tx1">
                    <a:lumMod val="49000"/>
                  </a:schemeClr>
                </a:solidFill>
              </a:rPr>
              <a:t> de modifications du </a:t>
            </a:r>
            <a:r>
              <a:rPr lang="en-US" err="1">
                <a:solidFill>
                  <a:schemeClr val="tx1">
                    <a:lumMod val="49000"/>
                  </a:schemeClr>
                </a:solidFill>
              </a:rPr>
              <a:t>sommeil</a:t>
            </a:r>
            <a:r>
              <a:rPr lang="en-US">
                <a:solidFill>
                  <a:schemeClr val="tx1">
                    <a:lumMod val="49000"/>
                  </a:schemeClr>
                </a:solidFill>
              </a:rPr>
              <a:t> et de </a:t>
            </a:r>
            <a:r>
              <a:rPr lang="en-US" err="1">
                <a:solidFill>
                  <a:schemeClr val="tx1">
                    <a:lumMod val="49000"/>
                  </a:schemeClr>
                </a:solidFill>
              </a:rPr>
              <a:t>l’appétit</a:t>
            </a:r>
            <a:r>
              <a:rPr lang="en-US">
                <a:solidFill>
                  <a:schemeClr val="tx1">
                    <a:lumMod val="49000"/>
                  </a:schemeClr>
                </a:solidFill>
              </a:rPr>
              <a:t>. </a:t>
            </a:r>
            <a:r>
              <a:rPr lang="en-US" err="1">
                <a:solidFill>
                  <a:schemeClr val="tx1">
                    <a:lumMod val="49000"/>
                  </a:schemeClr>
                </a:solidFill>
              </a:rPr>
              <a:t>Néanmoins</a:t>
            </a:r>
            <a:r>
              <a:rPr lang="en-US">
                <a:solidFill>
                  <a:schemeClr val="tx1">
                    <a:lumMod val="49000"/>
                  </a:schemeClr>
                </a:solidFill>
              </a:rPr>
              <a:t>, les deux se </a:t>
            </a:r>
            <a:r>
              <a:rPr lang="en-US" err="1">
                <a:solidFill>
                  <a:schemeClr val="tx1">
                    <a:lumMod val="49000"/>
                  </a:schemeClr>
                </a:solidFill>
              </a:rPr>
              <a:t>chevauchent</a:t>
            </a:r>
            <a:r>
              <a:rPr lang="en-US">
                <a:solidFill>
                  <a:schemeClr val="tx1">
                    <a:lumMod val="49000"/>
                  </a:schemeClr>
                </a:solidFill>
              </a:rPr>
              <a:t> beaucoup, et le burn-out </a:t>
            </a:r>
            <a:r>
              <a:rPr lang="en-US" err="1">
                <a:solidFill>
                  <a:schemeClr val="tx1">
                    <a:lumMod val="49000"/>
                  </a:schemeClr>
                </a:solidFill>
              </a:rPr>
              <a:t>peut</a:t>
            </a:r>
            <a:r>
              <a:rPr lang="en-US">
                <a:solidFill>
                  <a:schemeClr val="tx1">
                    <a:lumMod val="49000"/>
                  </a:schemeClr>
                </a:solidFill>
              </a:rPr>
              <a:t> </a:t>
            </a:r>
            <a:r>
              <a:rPr lang="en-US" err="1">
                <a:solidFill>
                  <a:schemeClr val="tx1">
                    <a:lumMod val="49000"/>
                  </a:schemeClr>
                </a:solidFill>
              </a:rPr>
              <a:t>parfois</a:t>
            </a:r>
            <a:r>
              <a:rPr lang="en-US">
                <a:solidFill>
                  <a:schemeClr val="tx1">
                    <a:lumMod val="49000"/>
                  </a:schemeClr>
                </a:solidFill>
              </a:rPr>
              <a:t> faire </a:t>
            </a:r>
            <a:r>
              <a:rPr lang="en-US" err="1">
                <a:solidFill>
                  <a:schemeClr val="tx1">
                    <a:lumMod val="49000"/>
                  </a:schemeClr>
                </a:solidFill>
              </a:rPr>
              <a:t>partie</a:t>
            </a:r>
            <a:r>
              <a:rPr lang="en-US">
                <a:solidFill>
                  <a:schemeClr val="tx1">
                    <a:lumMod val="49000"/>
                  </a:schemeClr>
                </a:solidFill>
              </a:rPr>
              <a:t> </a:t>
            </a:r>
            <a:r>
              <a:rPr lang="en-US" err="1">
                <a:solidFill>
                  <a:schemeClr val="tx1">
                    <a:lumMod val="49000"/>
                  </a:schemeClr>
                </a:solidFill>
              </a:rPr>
              <a:t>d’une</a:t>
            </a:r>
            <a:r>
              <a:rPr lang="en-US">
                <a:solidFill>
                  <a:schemeClr val="tx1">
                    <a:lumMod val="49000"/>
                  </a:schemeClr>
                </a:solidFill>
              </a:rPr>
              <a:t> </a:t>
            </a:r>
            <a:r>
              <a:rPr lang="en-US" err="1">
                <a:solidFill>
                  <a:schemeClr val="tx1">
                    <a:lumMod val="49000"/>
                  </a:schemeClr>
                </a:solidFill>
              </a:rPr>
              <a:t>dépression</a:t>
            </a:r>
            <a:r>
              <a:rPr lang="en-US">
                <a:solidFill>
                  <a:schemeClr val="tx1">
                    <a:lumMod val="49000"/>
                  </a:schemeClr>
                </a:solidFill>
              </a:rPr>
              <a:t> </a:t>
            </a:r>
            <a:r>
              <a:rPr lang="en-US" err="1">
                <a:solidFill>
                  <a:schemeClr val="tx1">
                    <a:lumMod val="49000"/>
                  </a:schemeClr>
                </a:solidFill>
              </a:rPr>
              <a:t>clinique</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y </a:t>
            </a:r>
            <a:r>
              <a:rPr lang="en-US" err="1">
                <a:solidFill>
                  <a:schemeClr val="tx1">
                    <a:lumMod val="49000"/>
                  </a:schemeClr>
                </a:solidFill>
              </a:rPr>
              <a:t>évoluer</a:t>
            </a:r>
            <a:r>
              <a:rPr lang="en-US">
                <a:solidFill>
                  <a:schemeClr val="tx1">
                    <a:lumMod val="49000"/>
                  </a:schemeClr>
                </a:solidFill>
              </a:rPr>
              <a:t>.</a:t>
            </a:r>
            <a:endParaRPr lang="en-US">
              <a:solidFill>
                <a:schemeClr val="tx1">
                  <a:lumMod val="49000"/>
                </a:schemeClr>
              </a:solidFill>
              <a:ea typeface="Calibri"/>
              <a:cs typeface="Calibri"/>
            </a:endParaRPr>
          </a:p>
          <a:p>
            <a:endParaRPr lang="en-US">
              <a:solidFill>
                <a:schemeClr val="tx1">
                  <a:lumMod val="49000"/>
                </a:schemeClr>
              </a:solidFill>
              <a:ea typeface="Calibri"/>
              <a:cs typeface="Calibri"/>
            </a:endParaRPr>
          </a:p>
          <a:p>
            <a:r>
              <a:rPr lang="en-US" b="1" err="1">
                <a:solidFill>
                  <a:schemeClr val="tx1">
                    <a:lumMod val="49000"/>
                  </a:schemeClr>
                </a:solidFill>
              </a:rPr>
              <a:t>Personnalité</a:t>
            </a:r>
            <a:r>
              <a:rPr lang="en-US" b="1">
                <a:solidFill>
                  <a:schemeClr val="tx1">
                    <a:lumMod val="49000"/>
                  </a:schemeClr>
                </a:solidFill>
              </a:rPr>
              <a:t> :</a:t>
            </a:r>
            <a:r>
              <a:rPr lang="en-US">
                <a:solidFill>
                  <a:schemeClr val="tx1">
                    <a:lumMod val="49000"/>
                  </a:schemeClr>
                </a:solidFill>
              </a:rPr>
              <a:t> </a:t>
            </a:r>
            <a:r>
              <a:rPr lang="en-US" err="1">
                <a:solidFill>
                  <a:schemeClr val="tx1">
                    <a:lumMod val="49000"/>
                  </a:schemeClr>
                </a:solidFill>
              </a:rPr>
              <a:t>névrosisme</a:t>
            </a:r>
            <a:r>
              <a:rPr lang="en-US">
                <a:solidFill>
                  <a:schemeClr val="tx1">
                    <a:lumMod val="49000"/>
                  </a:schemeClr>
                </a:solidFill>
              </a:rPr>
              <a:t> + </a:t>
            </a:r>
            <a:r>
              <a:rPr lang="en-US" err="1">
                <a:solidFill>
                  <a:schemeClr val="tx1">
                    <a:lumMod val="49000"/>
                  </a:schemeClr>
                </a:solidFill>
              </a:rPr>
              <a:t>perfectionnisme</a:t>
            </a:r>
            <a:r>
              <a:rPr lang="en-US">
                <a:solidFill>
                  <a:schemeClr val="tx1">
                    <a:lumMod val="49000"/>
                  </a:schemeClr>
                </a:solidFill>
              </a:rPr>
              <a:t> autocritique (</a:t>
            </a:r>
            <a:r>
              <a:rPr lang="en-US" err="1">
                <a:solidFill>
                  <a:schemeClr val="tx1">
                    <a:lumMod val="49000"/>
                  </a:schemeClr>
                </a:solidFill>
              </a:rPr>
              <a:t>peut</a:t>
            </a:r>
            <a:r>
              <a:rPr lang="en-US">
                <a:solidFill>
                  <a:schemeClr val="tx1">
                    <a:lumMod val="49000"/>
                  </a:schemeClr>
                </a:solidFill>
              </a:rPr>
              <a:t> </a:t>
            </a:r>
            <a:r>
              <a:rPr lang="en-US" err="1">
                <a:solidFill>
                  <a:schemeClr val="tx1">
                    <a:lumMod val="49000"/>
                  </a:schemeClr>
                </a:solidFill>
              </a:rPr>
              <a:t>aussi</a:t>
            </a:r>
            <a:r>
              <a:rPr lang="en-US">
                <a:solidFill>
                  <a:schemeClr val="tx1">
                    <a:lumMod val="49000"/>
                  </a:schemeClr>
                </a:solidFill>
              </a:rPr>
              <a:t> </a:t>
            </a:r>
            <a:r>
              <a:rPr lang="en-US" err="1">
                <a:solidFill>
                  <a:schemeClr val="tx1">
                    <a:lumMod val="49000"/>
                  </a:schemeClr>
                </a:solidFill>
              </a:rPr>
              <a:t>jouer</a:t>
            </a:r>
            <a:r>
              <a:rPr lang="en-US">
                <a:solidFill>
                  <a:schemeClr val="tx1">
                    <a:lumMod val="49000"/>
                  </a:schemeClr>
                </a:solidFill>
              </a:rPr>
              <a:t> un </a:t>
            </a:r>
            <a:r>
              <a:rPr lang="en-US" err="1">
                <a:solidFill>
                  <a:schemeClr val="tx1">
                    <a:lumMod val="49000"/>
                  </a:schemeClr>
                </a:solidFill>
              </a:rPr>
              <a:t>rôle</a:t>
            </a:r>
            <a:r>
              <a:rPr lang="en-US">
                <a:solidFill>
                  <a:schemeClr val="tx1">
                    <a:lumMod val="49000"/>
                  </a:schemeClr>
                </a:solidFill>
              </a:rPr>
              <a:t> dans le burn-out !).</a:t>
            </a:r>
            <a:endParaRPr lang="en-US">
              <a:solidFill>
                <a:schemeClr val="tx1">
                  <a:lumMod val="49000"/>
                </a:schemeClr>
              </a:solidFill>
              <a:ea typeface="Calibri"/>
              <a:cs typeface="Calibri"/>
            </a:endParaRPr>
          </a:p>
          <a:p>
            <a:endParaRPr lang="en-US">
              <a:solidFill>
                <a:schemeClr val="tx1">
                  <a:lumMod val="49000"/>
                </a:schemeClr>
              </a:solidFill>
              <a:ea typeface="Calibri"/>
              <a:cs typeface="+mn-lt"/>
            </a:endParaRPr>
          </a:p>
          <a:p>
            <a:r>
              <a:rPr lang="en-US" b="1" err="1">
                <a:solidFill>
                  <a:schemeClr val="tx1">
                    <a:lumMod val="49000"/>
                  </a:schemeClr>
                </a:solidFill>
              </a:rPr>
              <a:t>Dépression</a:t>
            </a:r>
            <a:r>
              <a:rPr lang="en-US" b="1">
                <a:solidFill>
                  <a:schemeClr val="tx1">
                    <a:lumMod val="49000"/>
                  </a:schemeClr>
                </a:solidFill>
              </a:rPr>
              <a:t> vs tristesse/adaptation :</a:t>
            </a:r>
            <a:r>
              <a:rPr lang="en-US">
                <a:solidFill>
                  <a:schemeClr val="tx1">
                    <a:lumMod val="49000"/>
                  </a:schemeClr>
                </a:solidFill>
              </a:rPr>
              <a:t> </a:t>
            </a:r>
            <a:r>
              <a:rPr lang="en-US" err="1">
                <a:solidFill>
                  <a:schemeClr val="tx1">
                    <a:lumMod val="49000"/>
                  </a:schemeClr>
                </a:solidFill>
              </a:rPr>
              <a:t>facteur</a:t>
            </a:r>
            <a:r>
              <a:rPr lang="en-US">
                <a:solidFill>
                  <a:schemeClr val="tx1">
                    <a:lumMod val="49000"/>
                  </a:schemeClr>
                </a:solidFill>
              </a:rPr>
              <a:t> </a:t>
            </a:r>
            <a:r>
              <a:rPr lang="en-US" err="1">
                <a:solidFill>
                  <a:schemeClr val="tx1">
                    <a:lumMod val="49000"/>
                  </a:schemeClr>
                </a:solidFill>
              </a:rPr>
              <a:t>déclenchant</a:t>
            </a:r>
            <a:r>
              <a:rPr lang="en-US">
                <a:solidFill>
                  <a:schemeClr val="tx1">
                    <a:lumMod val="49000"/>
                  </a:schemeClr>
                </a:solidFill>
              </a:rPr>
              <a:t> </a:t>
            </a:r>
            <a:r>
              <a:rPr lang="en-US" err="1">
                <a:solidFill>
                  <a:schemeClr val="tx1">
                    <a:lumMod val="49000"/>
                  </a:schemeClr>
                </a:solidFill>
              </a:rPr>
              <a:t>cohérent</a:t>
            </a:r>
            <a:r>
              <a:rPr lang="en-US">
                <a:solidFill>
                  <a:schemeClr val="tx1">
                    <a:lumMod val="49000"/>
                  </a:schemeClr>
                </a:solidFill>
              </a:rPr>
              <a:t>, encore sensible aux </a:t>
            </a:r>
            <a:r>
              <a:rPr lang="en-US" err="1">
                <a:solidFill>
                  <a:schemeClr val="tx1">
                    <a:lumMod val="49000"/>
                  </a:schemeClr>
                </a:solidFill>
              </a:rPr>
              <a:t>circonstances</a:t>
            </a:r>
            <a:r>
              <a:rPr lang="en-US">
                <a:solidFill>
                  <a:schemeClr val="tx1">
                    <a:lumMod val="49000"/>
                  </a:schemeClr>
                </a:solidFill>
              </a:rPr>
              <a:t>, encore </a:t>
            </a:r>
            <a:r>
              <a:rPr lang="en-US" err="1">
                <a:solidFill>
                  <a:schemeClr val="tx1">
                    <a:lumMod val="49000"/>
                  </a:schemeClr>
                </a:solidFill>
              </a:rPr>
              <a:t>réactif</a:t>
            </a:r>
            <a:r>
              <a:rPr lang="en-US">
                <a:solidFill>
                  <a:schemeClr val="tx1">
                    <a:lumMod val="49000"/>
                  </a:schemeClr>
                </a:solidFill>
              </a:rPr>
              <a:t>, </a:t>
            </a:r>
            <a:r>
              <a:rPr lang="en-US" err="1">
                <a:solidFill>
                  <a:schemeClr val="tx1">
                    <a:lumMod val="49000"/>
                  </a:schemeClr>
                </a:solidFill>
              </a:rPr>
              <a:t>peut</a:t>
            </a:r>
            <a:r>
              <a:rPr lang="en-US">
                <a:solidFill>
                  <a:schemeClr val="tx1">
                    <a:lumMod val="49000"/>
                  </a:schemeClr>
                </a:solidFill>
              </a:rPr>
              <a:t>/doit </a:t>
            </a:r>
            <a:r>
              <a:rPr lang="en-US" err="1">
                <a:solidFill>
                  <a:schemeClr val="tx1">
                    <a:lumMod val="49000"/>
                  </a:schemeClr>
                </a:solidFill>
              </a:rPr>
              <a:t>être</a:t>
            </a:r>
            <a:r>
              <a:rPr lang="en-US">
                <a:solidFill>
                  <a:schemeClr val="tx1">
                    <a:lumMod val="49000"/>
                  </a:schemeClr>
                </a:solidFill>
              </a:rPr>
              <a:t> </a:t>
            </a:r>
            <a:r>
              <a:rPr lang="en-US" err="1">
                <a:solidFill>
                  <a:schemeClr val="tx1">
                    <a:lumMod val="49000"/>
                  </a:schemeClr>
                </a:solidFill>
              </a:rPr>
              <a:t>consolé</a:t>
            </a:r>
            <a:r>
              <a:rPr lang="en-US">
                <a:solidFill>
                  <a:schemeClr val="tx1">
                    <a:lumMod val="49000"/>
                  </a:schemeClr>
                </a:solidFill>
              </a:rPr>
              <a:t>, </a:t>
            </a:r>
            <a:r>
              <a:rPr lang="en-US" err="1">
                <a:solidFill>
                  <a:schemeClr val="tx1">
                    <a:lumMod val="49000"/>
                  </a:schemeClr>
                </a:solidFill>
              </a:rPr>
              <a:t>moins</a:t>
            </a:r>
            <a:r>
              <a:rPr lang="en-US">
                <a:solidFill>
                  <a:schemeClr val="tx1">
                    <a:lumMod val="49000"/>
                  </a:schemeClr>
                </a:solidFill>
              </a:rPr>
              <a:t> de </a:t>
            </a:r>
            <a:r>
              <a:rPr lang="en-US" err="1">
                <a:solidFill>
                  <a:schemeClr val="tx1">
                    <a:lumMod val="49000"/>
                  </a:schemeClr>
                </a:solidFill>
              </a:rPr>
              <a:t>faible</a:t>
            </a:r>
            <a:r>
              <a:rPr lang="en-US">
                <a:solidFill>
                  <a:schemeClr val="tx1">
                    <a:lumMod val="49000"/>
                  </a:schemeClr>
                </a:solidFill>
              </a:rPr>
              <a:t> </a:t>
            </a:r>
            <a:r>
              <a:rPr lang="en-US" err="1">
                <a:solidFill>
                  <a:schemeClr val="tx1">
                    <a:lumMod val="49000"/>
                  </a:schemeClr>
                </a:solidFill>
              </a:rPr>
              <a:t>estime</a:t>
            </a:r>
            <a:r>
              <a:rPr lang="en-US">
                <a:solidFill>
                  <a:schemeClr val="tx1">
                    <a:lumMod val="49000"/>
                  </a:schemeClr>
                </a:solidFill>
              </a:rPr>
              <a:t> de soi/sentiment de </a:t>
            </a:r>
            <a:r>
              <a:rPr lang="en-US" err="1">
                <a:solidFill>
                  <a:schemeClr val="tx1">
                    <a:lumMod val="49000"/>
                  </a:schemeClr>
                </a:solidFill>
              </a:rPr>
              <a:t>culpabilité</a:t>
            </a:r>
            <a:r>
              <a:rPr lang="en-US">
                <a:solidFill>
                  <a:schemeClr val="tx1">
                    <a:lumMod val="49000"/>
                  </a:schemeClr>
                </a:solidFill>
              </a:rPr>
              <a:t>, </a:t>
            </a:r>
            <a:r>
              <a:rPr lang="en-US" err="1">
                <a:solidFill>
                  <a:schemeClr val="tx1">
                    <a:lumMod val="49000"/>
                  </a:schemeClr>
                </a:solidFill>
              </a:rPr>
              <a:t>moins</a:t>
            </a:r>
            <a:r>
              <a:rPr lang="en-US">
                <a:solidFill>
                  <a:schemeClr val="tx1">
                    <a:lumMod val="49000"/>
                  </a:schemeClr>
                </a:solidFill>
              </a:rPr>
              <a:t> de </a:t>
            </a:r>
            <a:r>
              <a:rPr lang="en-US" err="1">
                <a:solidFill>
                  <a:schemeClr val="tx1">
                    <a:lumMod val="49000"/>
                  </a:schemeClr>
                </a:solidFill>
              </a:rPr>
              <a:t>désespoir</a:t>
            </a:r>
            <a:r>
              <a:rPr lang="en-US">
                <a:solidFill>
                  <a:schemeClr val="tx1">
                    <a:lumMod val="49000"/>
                  </a:schemeClr>
                </a:solidFill>
              </a:rPr>
              <a:t> + </a:t>
            </a:r>
            <a:r>
              <a:rPr lang="en-US" err="1">
                <a:solidFill>
                  <a:schemeClr val="tx1">
                    <a:lumMod val="49000"/>
                  </a:schemeClr>
                </a:solidFill>
              </a:rPr>
              <a:t>évolution</a:t>
            </a:r>
            <a:r>
              <a:rPr lang="en-US">
                <a:solidFill>
                  <a:schemeClr val="tx1">
                    <a:lumMod val="49000"/>
                  </a:schemeClr>
                </a:solidFill>
              </a:rPr>
              <a:t> en phases → </a:t>
            </a:r>
            <a:r>
              <a:rPr lang="en-US" err="1">
                <a:solidFill>
                  <a:schemeClr val="tx1">
                    <a:lumMod val="49000"/>
                  </a:schemeClr>
                </a:solidFill>
              </a:rPr>
              <a:t>ces</a:t>
            </a:r>
            <a:r>
              <a:rPr lang="en-US">
                <a:solidFill>
                  <a:schemeClr val="tx1">
                    <a:lumMod val="49000"/>
                  </a:schemeClr>
                </a:solidFill>
              </a:rPr>
              <a:t> </a:t>
            </a:r>
            <a:r>
              <a:rPr lang="en-US" err="1">
                <a:solidFill>
                  <a:schemeClr val="tx1">
                    <a:lumMod val="49000"/>
                  </a:schemeClr>
                </a:solidFill>
              </a:rPr>
              <a:t>éléments</a:t>
            </a:r>
            <a:r>
              <a:rPr lang="en-US">
                <a:solidFill>
                  <a:schemeClr val="tx1">
                    <a:lumMod val="49000"/>
                  </a:schemeClr>
                </a:solidFill>
              </a:rPr>
              <a:t> me </a:t>
            </a:r>
            <a:r>
              <a:rPr lang="en-US" err="1">
                <a:solidFill>
                  <a:schemeClr val="tx1">
                    <a:lumMod val="49000"/>
                  </a:schemeClr>
                </a:solidFill>
              </a:rPr>
              <a:t>semblent</a:t>
            </a:r>
            <a:r>
              <a:rPr lang="en-US">
                <a:solidFill>
                  <a:schemeClr val="tx1">
                    <a:lumMod val="49000"/>
                  </a:schemeClr>
                </a:solidFill>
              </a:rPr>
              <a:t> </a:t>
            </a:r>
            <a:r>
              <a:rPr lang="en-US" err="1">
                <a:solidFill>
                  <a:schemeClr val="tx1">
                    <a:lumMod val="49000"/>
                  </a:schemeClr>
                </a:solidFill>
              </a:rPr>
              <a:t>intéressants</a:t>
            </a:r>
            <a:r>
              <a:rPr lang="en-US">
                <a:solidFill>
                  <a:schemeClr val="tx1">
                    <a:lumMod val="49000"/>
                  </a:schemeClr>
                </a:solidFill>
              </a:rPr>
              <a:t> dans le cadre du diagnostic </a:t>
            </a:r>
            <a:r>
              <a:rPr lang="en-US" err="1">
                <a:solidFill>
                  <a:schemeClr val="tx1">
                    <a:lumMod val="49000"/>
                  </a:schemeClr>
                </a:solidFill>
              </a:rPr>
              <a:t>différentiel</a:t>
            </a:r>
            <a:r>
              <a:rPr lang="en-US">
                <a:solidFill>
                  <a:schemeClr val="tx1">
                    <a:lumMod val="49000"/>
                  </a:schemeClr>
                </a:solidFill>
              </a:rPr>
              <a:t> </a:t>
            </a:r>
            <a:r>
              <a:rPr lang="en-US" err="1">
                <a:solidFill>
                  <a:schemeClr val="tx1">
                    <a:lumMod val="49000"/>
                  </a:schemeClr>
                </a:solidFill>
              </a:rPr>
              <a:t>aussi</a:t>
            </a:r>
            <a:r>
              <a:rPr lang="en-US">
                <a:solidFill>
                  <a:schemeClr val="tx1">
                    <a:lumMod val="49000"/>
                  </a:schemeClr>
                </a:solidFill>
              </a:rPr>
              <a:t> par rapport au burn-out. Une première </a:t>
            </a:r>
            <a:r>
              <a:rPr lang="en-US" err="1">
                <a:solidFill>
                  <a:schemeClr val="tx1">
                    <a:lumMod val="49000"/>
                  </a:schemeClr>
                </a:solidFill>
              </a:rPr>
              <a:t>dépression</a:t>
            </a:r>
            <a:r>
              <a:rPr lang="en-US">
                <a:solidFill>
                  <a:schemeClr val="tx1">
                    <a:lumMod val="49000"/>
                  </a:schemeClr>
                </a:solidFill>
              </a:rPr>
              <a:t> </a:t>
            </a:r>
            <a:r>
              <a:rPr lang="en-US" err="1">
                <a:solidFill>
                  <a:schemeClr val="tx1">
                    <a:lumMod val="49000"/>
                  </a:schemeClr>
                </a:solidFill>
              </a:rPr>
              <a:t>est</a:t>
            </a:r>
            <a:r>
              <a:rPr lang="en-US">
                <a:solidFill>
                  <a:schemeClr val="tx1">
                    <a:lumMod val="49000"/>
                  </a:schemeClr>
                </a:solidFill>
              </a:rPr>
              <a:t> </a:t>
            </a:r>
            <a:r>
              <a:rPr lang="en-US" err="1">
                <a:solidFill>
                  <a:schemeClr val="tx1">
                    <a:lumMod val="49000"/>
                  </a:schemeClr>
                </a:solidFill>
              </a:rPr>
              <a:t>généralement</a:t>
            </a:r>
            <a:r>
              <a:rPr lang="en-US">
                <a:solidFill>
                  <a:schemeClr val="tx1">
                    <a:lumMod val="49000"/>
                  </a:schemeClr>
                </a:solidFill>
              </a:rPr>
              <a:t> </a:t>
            </a:r>
            <a:r>
              <a:rPr lang="en-US" err="1">
                <a:solidFill>
                  <a:schemeClr val="tx1">
                    <a:lumMod val="49000"/>
                  </a:schemeClr>
                </a:solidFill>
              </a:rPr>
              <a:t>précédée</a:t>
            </a:r>
            <a:r>
              <a:rPr lang="en-US">
                <a:solidFill>
                  <a:schemeClr val="tx1">
                    <a:lumMod val="49000"/>
                  </a:schemeClr>
                </a:solidFill>
              </a:rPr>
              <a:t> par un </a:t>
            </a:r>
            <a:r>
              <a:rPr lang="en-US" err="1">
                <a:solidFill>
                  <a:schemeClr val="tx1">
                    <a:lumMod val="49000"/>
                  </a:schemeClr>
                </a:solidFill>
              </a:rPr>
              <a:t>facteur</a:t>
            </a:r>
            <a:r>
              <a:rPr lang="en-US">
                <a:solidFill>
                  <a:schemeClr val="tx1">
                    <a:lumMod val="49000"/>
                  </a:schemeClr>
                </a:solidFill>
              </a:rPr>
              <a:t> de stress </a:t>
            </a:r>
            <a:r>
              <a:rPr lang="en-US" err="1">
                <a:solidFill>
                  <a:schemeClr val="tx1">
                    <a:lumMod val="49000"/>
                  </a:schemeClr>
                </a:solidFill>
              </a:rPr>
              <a:t>aigu</a:t>
            </a:r>
            <a:r>
              <a:rPr lang="en-US">
                <a:solidFill>
                  <a:schemeClr val="tx1">
                    <a:lumMod val="49000"/>
                  </a:schemeClr>
                </a:solidFill>
              </a:rPr>
              <a:t>, </a:t>
            </a:r>
            <a:r>
              <a:rPr lang="en-US" err="1">
                <a:solidFill>
                  <a:schemeClr val="tx1">
                    <a:lumMod val="49000"/>
                  </a:schemeClr>
                </a:solidFill>
              </a:rPr>
              <a:t>une</a:t>
            </a:r>
            <a:r>
              <a:rPr lang="en-US">
                <a:solidFill>
                  <a:schemeClr val="tx1">
                    <a:lumMod val="49000"/>
                  </a:schemeClr>
                </a:solidFill>
              </a:rPr>
              <a:t> </a:t>
            </a:r>
            <a:r>
              <a:rPr lang="en-US" err="1">
                <a:solidFill>
                  <a:schemeClr val="tx1">
                    <a:lumMod val="49000"/>
                  </a:schemeClr>
                </a:solidFill>
              </a:rPr>
              <a:t>dépression</a:t>
            </a:r>
            <a:r>
              <a:rPr lang="en-US">
                <a:solidFill>
                  <a:schemeClr val="tx1">
                    <a:lumMod val="49000"/>
                  </a:schemeClr>
                </a:solidFill>
              </a:rPr>
              <a:t> </a:t>
            </a:r>
            <a:r>
              <a:rPr lang="en-US" err="1">
                <a:solidFill>
                  <a:schemeClr val="tx1">
                    <a:lumMod val="49000"/>
                  </a:schemeClr>
                </a:solidFill>
              </a:rPr>
              <a:t>suivante</a:t>
            </a:r>
            <a:r>
              <a:rPr lang="en-US">
                <a:solidFill>
                  <a:schemeClr val="tx1">
                    <a:lumMod val="49000"/>
                  </a:schemeClr>
                </a:solidFill>
              </a:rPr>
              <a:t> </a:t>
            </a:r>
            <a:r>
              <a:rPr lang="en-US" err="1">
                <a:solidFill>
                  <a:schemeClr val="tx1">
                    <a:lumMod val="49000"/>
                  </a:schemeClr>
                </a:solidFill>
              </a:rPr>
              <a:t>moins</a:t>
            </a:r>
            <a:r>
              <a:rPr lang="en-US">
                <a:solidFill>
                  <a:schemeClr val="tx1">
                    <a:lumMod val="49000"/>
                  </a:schemeClr>
                </a:solidFill>
              </a:rPr>
              <a:t> (</a:t>
            </a:r>
            <a:r>
              <a:rPr lang="en-US" err="1">
                <a:solidFill>
                  <a:schemeClr val="tx1">
                    <a:lumMod val="49000"/>
                  </a:schemeClr>
                </a:solidFill>
              </a:rPr>
              <a:t>phénomène</a:t>
            </a:r>
            <a:r>
              <a:rPr lang="en-US">
                <a:solidFill>
                  <a:schemeClr val="tx1">
                    <a:lumMod val="49000"/>
                  </a:schemeClr>
                </a:solidFill>
              </a:rPr>
              <a:t> de « kindling »).</a:t>
            </a:r>
            <a:endParaRPr lang="en-US">
              <a:solidFill>
                <a:schemeClr val="tx1">
                  <a:lumMod val="49000"/>
                </a:schemeClr>
              </a:solidFill>
              <a:ea typeface="Calibri"/>
              <a:cs typeface="Calibri"/>
            </a:endParaRPr>
          </a:p>
          <a:p>
            <a:endParaRPr lang="en-US">
              <a:solidFill>
                <a:schemeClr val="tx1">
                  <a:lumMod val="49000"/>
                </a:schemeClr>
              </a:solidFill>
              <a:ea typeface="Calibri"/>
              <a:cs typeface="+mn-lt"/>
            </a:endParaRPr>
          </a:p>
          <a:p>
            <a:r>
              <a:rPr lang="en-US" b="1" err="1">
                <a:solidFill>
                  <a:schemeClr val="tx1">
                    <a:lumMod val="49000"/>
                  </a:schemeClr>
                </a:solidFill>
              </a:rPr>
              <a:t>Paramètres</a:t>
            </a:r>
            <a:r>
              <a:rPr lang="en-US" b="1">
                <a:solidFill>
                  <a:schemeClr val="tx1">
                    <a:lumMod val="49000"/>
                  </a:schemeClr>
                </a:solidFill>
              </a:rPr>
              <a:t> pour </a:t>
            </a:r>
            <a:r>
              <a:rPr lang="en-US" b="1" err="1">
                <a:solidFill>
                  <a:schemeClr val="tx1">
                    <a:lumMod val="49000"/>
                  </a:schemeClr>
                </a:solidFill>
              </a:rPr>
              <a:t>psychotropes</a:t>
            </a:r>
            <a:r>
              <a:rPr lang="en-US" b="1">
                <a:solidFill>
                  <a:schemeClr val="tx1">
                    <a:lumMod val="49000"/>
                  </a:schemeClr>
                </a:solidFill>
              </a:rPr>
              <a:t> :</a:t>
            </a:r>
            <a:r>
              <a:rPr lang="en-US">
                <a:solidFill>
                  <a:schemeClr val="tx1">
                    <a:lumMod val="49000"/>
                  </a:schemeClr>
                </a:solidFill>
              </a:rPr>
              <a:t> prescription de </a:t>
            </a:r>
            <a:r>
              <a:rPr lang="en-US" err="1">
                <a:solidFill>
                  <a:schemeClr val="tx1">
                    <a:lumMod val="49000"/>
                  </a:schemeClr>
                </a:solidFill>
              </a:rPr>
              <a:t>psychotropes</a:t>
            </a:r>
            <a:r>
              <a:rPr lang="en-US">
                <a:solidFill>
                  <a:schemeClr val="tx1">
                    <a:lumMod val="49000"/>
                  </a:schemeClr>
                </a:solidFill>
              </a:rPr>
              <a:t> </a:t>
            </a:r>
            <a:r>
              <a:rPr lang="en-US" err="1">
                <a:solidFill>
                  <a:schemeClr val="tx1">
                    <a:lumMod val="49000"/>
                  </a:schemeClr>
                </a:solidFill>
              </a:rPr>
              <a:t>indiquée</a:t>
            </a:r>
            <a:r>
              <a:rPr lang="en-US">
                <a:solidFill>
                  <a:schemeClr val="tx1">
                    <a:lumMod val="49000"/>
                  </a:schemeClr>
                </a:solidFill>
              </a:rPr>
              <a:t> en </a:t>
            </a:r>
            <a:r>
              <a:rPr lang="en-US" err="1">
                <a:solidFill>
                  <a:schemeClr val="tx1">
                    <a:lumMod val="49000"/>
                  </a:schemeClr>
                </a:solidFill>
              </a:rPr>
              <a:t>cas</a:t>
            </a:r>
            <a:r>
              <a:rPr lang="en-US">
                <a:solidFill>
                  <a:schemeClr val="tx1">
                    <a:lumMod val="49000"/>
                  </a:schemeClr>
                </a:solidFill>
              </a:rPr>
              <a:t> de trouble </a:t>
            </a:r>
            <a:r>
              <a:rPr lang="en-US" err="1">
                <a:solidFill>
                  <a:schemeClr val="tx1">
                    <a:lumMod val="49000"/>
                  </a:schemeClr>
                </a:solidFill>
              </a:rPr>
              <a:t>dépressif</a:t>
            </a:r>
            <a:r>
              <a:rPr lang="en-US">
                <a:solidFill>
                  <a:schemeClr val="tx1">
                    <a:lumMod val="49000"/>
                  </a:schemeClr>
                </a:solidFill>
              </a:rPr>
              <a:t> </a:t>
            </a:r>
            <a:r>
              <a:rPr lang="en-US" err="1">
                <a:solidFill>
                  <a:schemeClr val="tx1">
                    <a:lumMod val="49000"/>
                  </a:schemeClr>
                </a:solidFill>
              </a:rPr>
              <a:t>majeur</a:t>
            </a:r>
            <a:r>
              <a:rPr lang="en-US">
                <a:solidFill>
                  <a:schemeClr val="tx1">
                    <a:lumMod val="49000"/>
                  </a:schemeClr>
                </a:solidFill>
              </a:rPr>
              <a:t> (TDM) </a:t>
            </a:r>
            <a:r>
              <a:rPr lang="en-US" err="1">
                <a:solidFill>
                  <a:schemeClr val="tx1">
                    <a:lumMod val="49000"/>
                  </a:schemeClr>
                </a:solidFill>
              </a:rPr>
              <a:t>modéré</a:t>
            </a:r>
            <a:r>
              <a:rPr lang="en-US">
                <a:solidFill>
                  <a:schemeClr val="tx1">
                    <a:lumMod val="49000"/>
                  </a:schemeClr>
                </a:solidFill>
              </a:rPr>
              <a:t> à </a:t>
            </a:r>
            <a:r>
              <a:rPr lang="en-US" err="1">
                <a:solidFill>
                  <a:schemeClr val="tx1">
                    <a:lumMod val="49000"/>
                  </a:schemeClr>
                </a:solidFill>
              </a:rPr>
              <a:t>sévère</a:t>
            </a:r>
            <a:r>
              <a:rPr lang="en-US">
                <a:solidFill>
                  <a:schemeClr val="tx1">
                    <a:lumMod val="49000"/>
                  </a:schemeClr>
                </a:solidFill>
              </a:rPr>
              <a:t>, avec </a:t>
            </a:r>
            <a:r>
              <a:rPr lang="en-US" err="1">
                <a:solidFill>
                  <a:schemeClr val="tx1">
                    <a:lumMod val="49000"/>
                  </a:schemeClr>
                </a:solidFill>
              </a:rPr>
              <a:t>ou</a:t>
            </a:r>
            <a:r>
              <a:rPr lang="en-US">
                <a:solidFill>
                  <a:schemeClr val="tx1">
                    <a:lumMod val="49000"/>
                  </a:schemeClr>
                </a:solidFill>
              </a:rPr>
              <a:t> sans </a:t>
            </a:r>
            <a:r>
              <a:rPr lang="en-US" err="1">
                <a:solidFill>
                  <a:schemeClr val="tx1">
                    <a:lumMod val="49000"/>
                  </a:schemeClr>
                </a:solidFill>
              </a:rPr>
              <a:t>symptômes</a:t>
            </a:r>
            <a:r>
              <a:rPr lang="en-US">
                <a:solidFill>
                  <a:schemeClr val="tx1">
                    <a:lumMod val="49000"/>
                  </a:schemeClr>
                </a:solidFill>
              </a:rPr>
              <a:t> </a:t>
            </a:r>
            <a:r>
              <a:rPr lang="en-US" err="1">
                <a:solidFill>
                  <a:schemeClr val="tx1">
                    <a:lumMod val="49000"/>
                  </a:schemeClr>
                </a:solidFill>
              </a:rPr>
              <a:t>somatiques</a:t>
            </a:r>
            <a:r>
              <a:rPr lang="en-US">
                <a:solidFill>
                  <a:schemeClr val="tx1">
                    <a:lumMod val="49000"/>
                  </a:schemeClr>
                </a:solidFill>
              </a:rPr>
              <a:t> marqués, </a:t>
            </a:r>
            <a:r>
              <a:rPr lang="en-US" err="1">
                <a:solidFill>
                  <a:schemeClr val="tx1">
                    <a:lumMod val="49000"/>
                  </a:schemeClr>
                </a:solidFill>
              </a:rPr>
              <a:t>ou</a:t>
            </a:r>
            <a:r>
              <a:rPr lang="en-US">
                <a:solidFill>
                  <a:schemeClr val="tx1">
                    <a:lumMod val="49000"/>
                  </a:schemeClr>
                </a:solidFill>
              </a:rPr>
              <a:t> pensées </a:t>
            </a:r>
            <a:r>
              <a:rPr lang="en-US" err="1">
                <a:solidFill>
                  <a:schemeClr val="tx1">
                    <a:lumMod val="49000"/>
                  </a:schemeClr>
                </a:solidFill>
              </a:rPr>
              <a:t>suicidaires</a:t>
            </a:r>
            <a:r>
              <a:rPr lang="en-US">
                <a:solidFill>
                  <a:schemeClr val="tx1">
                    <a:lumMod val="49000"/>
                  </a:schemeClr>
                </a:solidFill>
              </a:rPr>
              <a:t> </a:t>
            </a:r>
            <a:r>
              <a:rPr lang="en-US" err="1">
                <a:solidFill>
                  <a:schemeClr val="tx1">
                    <a:lumMod val="49000"/>
                  </a:schemeClr>
                </a:solidFill>
              </a:rPr>
              <a:t>prononcées</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a:t>
            </a:r>
            <a:r>
              <a:rPr lang="en-US" err="1">
                <a:solidFill>
                  <a:schemeClr val="tx1">
                    <a:lumMod val="49000"/>
                  </a:schemeClr>
                </a:solidFill>
              </a:rPr>
              <a:t>distorsions</a:t>
            </a:r>
            <a:r>
              <a:rPr lang="en-US">
                <a:solidFill>
                  <a:schemeClr val="tx1">
                    <a:lumMod val="49000"/>
                  </a:schemeClr>
                </a:solidFill>
              </a:rPr>
              <a:t> </a:t>
            </a:r>
            <a:r>
              <a:rPr lang="en-US" err="1">
                <a:solidFill>
                  <a:schemeClr val="tx1">
                    <a:lumMod val="49000"/>
                  </a:schemeClr>
                </a:solidFill>
              </a:rPr>
              <a:t>cognitives</a:t>
            </a:r>
            <a:r>
              <a:rPr lang="en-US">
                <a:solidFill>
                  <a:schemeClr val="tx1">
                    <a:lumMod val="49000"/>
                  </a:schemeClr>
                </a:solidFill>
              </a:rPr>
              <a:t> </a:t>
            </a:r>
            <a:r>
              <a:rPr lang="en-US" err="1">
                <a:solidFill>
                  <a:schemeClr val="tx1">
                    <a:lumMod val="49000"/>
                  </a:schemeClr>
                </a:solidFill>
              </a:rPr>
              <a:t>marquées</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a:t>
            </a:r>
            <a:r>
              <a:rPr lang="en-US" err="1">
                <a:solidFill>
                  <a:schemeClr val="tx1">
                    <a:lumMod val="49000"/>
                  </a:schemeClr>
                </a:solidFill>
              </a:rPr>
              <a:t>anxiété</a:t>
            </a:r>
            <a:r>
              <a:rPr lang="en-US">
                <a:solidFill>
                  <a:schemeClr val="tx1">
                    <a:lumMod val="49000"/>
                  </a:schemeClr>
                </a:solidFill>
              </a:rPr>
              <a:t>/agitation </a:t>
            </a:r>
            <a:r>
              <a:rPr lang="en-US" err="1">
                <a:solidFill>
                  <a:schemeClr val="tx1">
                    <a:lumMod val="49000"/>
                  </a:schemeClr>
                </a:solidFill>
              </a:rPr>
              <a:t>importante</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a:t>
            </a:r>
            <a:r>
              <a:rPr lang="en-US" err="1">
                <a:solidFill>
                  <a:schemeClr val="tx1">
                    <a:lumMod val="49000"/>
                  </a:schemeClr>
                </a:solidFill>
              </a:rPr>
              <a:t>antécédents</a:t>
            </a:r>
            <a:r>
              <a:rPr lang="en-US">
                <a:solidFill>
                  <a:schemeClr val="tx1">
                    <a:lumMod val="49000"/>
                  </a:schemeClr>
                </a:solidFill>
              </a:rPr>
              <a:t> de TDM </a:t>
            </a:r>
            <a:r>
              <a:rPr lang="en-US" err="1">
                <a:solidFill>
                  <a:schemeClr val="tx1">
                    <a:lumMod val="49000"/>
                  </a:schemeClr>
                </a:solidFill>
              </a:rPr>
              <a:t>améliorés</a:t>
            </a:r>
            <a:r>
              <a:rPr lang="en-US">
                <a:solidFill>
                  <a:schemeClr val="tx1">
                    <a:lumMod val="49000"/>
                  </a:schemeClr>
                </a:solidFill>
              </a:rPr>
              <a:t> par </a:t>
            </a:r>
            <a:r>
              <a:rPr lang="en-US" err="1">
                <a:solidFill>
                  <a:schemeClr val="tx1">
                    <a:lumMod val="49000"/>
                  </a:schemeClr>
                </a:solidFill>
              </a:rPr>
              <a:t>psychotropes</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charge </a:t>
            </a:r>
            <a:r>
              <a:rPr lang="en-US" err="1">
                <a:solidFill>
                  <a:schemeClr val="tx1">
                    <a:lumMod val="49000"/>
                  </a:schemeClr>
                </a:solidFill>
              </a:rPr>
              <a:t>familiale</a:t>
            </a:r>
            <a:r>
              <a:rPr lang="en-US">
                <a:solidFill>
                  <a:schemeClr val="tx1">
                    <a:lumMod val="49000"/>
                  </a:schemeClr>
                </a:solidFill>
              </a:rPr>
              <a:t> </a:t>
            </a:r>
            <a:r>
              <a:rPr lang="en-US" err="1">
                <a:solidFill>
                  <a:schemeClr val="tx1">
                    <a:lumMod val="49000"/>
                  </a:schemeClr>
                </a:solidFill>
              </a:rPr>
              <a:t>sévère</a:t>
            </a:r>
            <a:r>
              <a:rPr lang="en-US">
                <a:solidFill>
                  <a:schemeClr val="tx1">
                    <a:lumMod val="49000"/>
                  </a:schemeClr>
                </a:solidFill>
              </a:rPr>
              <a:t>, </a:t>
            </a:r>
            <a:r>
              <a:rPr lang="en-US" err="1">
                <a:solidFill>
                  <a:schemeClr val="tx1">
                    <a:lumMod val="49000"/>
                  </a:schemeClr>
                </a:solidFill>
              </a:rPr>
              <a:t>ou</a:t>
            </a:r>
            <a:r>
              <a:rPr lang="en-US">
                <a:solidFill>
                  <a:schemeClr val="tx1">
                    <a:lumMod val="49000"/>
                  </a:schemeClr>
                </a:solidFill>
              </a:rPr>
              <a:t> </a:t>
            </a:r>
            <a:r>
              <a:rPr lang="en-US" err="1">
                <a:solidFill>
                  <a:schemeClr val="tx1">
                    <a:lumMod val="49000"/>
                  </a:schemeClr>
                </a:solidFill>
              </a:rPr>
              <a:t>réponse</a:t>
            </a:r>
            <a:r>
              <a:rPr lang="en-US">
                <a:solidFill>
                  <a:schemeClr val="tx1">
                    <a:lumMod val="49000"/>
                  </a:schemeClr>
                </a:solidFill>
              </a:rPr>
              <a:t> </a:t>
            </a:r>
            <a:r>
              <a:rPr lang="en-US" err="1">
                <a:solidFill>
                  <a:schemeClr val="tx1">
                    <a:lumMod val="49000"/>
                  </a:schemeClr>
                </a:solidFill>
              </a:rPr>
              <a:t>insuffisante</a:t>
            </a:r>
            <a:r>
              <a:rPr lang="en-US">
                <a:solidFill>
                  <a:schemeClr val="tx1">
                    <a:lumMod val="49000"/>
                  </a:schemeClr>
                </a:solidFill>
              </a:rPr>
              <a:t> à la </a:t>
            </a:r>
            <a:r>
              <a:rPr lang="en-US" err="1">
                <a:solidFill>
                  <a:schemeClr val="tx1">
                    <a:lumMod val="49000"/>
                  </a:schemeClr>
                </a:solidFill>
              </a:rPr>
              <a:t>thérapie</a:t>
            </a:r>
            <a:r>
              <a:rPr lang="en-US">
                <a:solidFill>
                  <a:schemeClr val="tx1">
                    <a:lumMod val="49000"/>
                  </a:schemeClr>
                </a:solidFill>
              </a:rPr>
              <a:t> </a:t>
            </a:r>
            <a:r>
              <a:rPr lang="en-US" err="1">
                <a:solidFill>
                  <a:schemeClr val="tx1">
                    <a:lumMod val="49000"/>
                  </a:schemeClr>
                </a:solidFill>
              </a:rPr>
              <a:t>seule</a:t>
            </a:r>
            <a:r>
              <a:rPr lang="en-US">
                <a:solidFill>
                  <a:schemeClr val="tx1">
                    <a:lumMod val="49000"/>
                  </a:schemeClr>
                </a:solidFill>
              </a:rPr>
              <a:t>.</a:t>
            </a:r>
          </a:p>
        </p:txBody>
      </p:sp>
      <p:sp>
        <p:nvSpPr>
          <p:cNvPr id="4" name="Slide Number Placeholder 3">
            <a:extLst>
              <a:ext uri="{FF2B5EF4-FFF2-40B4-BE49-F238E27FC236}">
                <a16:creationId xmlns:a16="http://schemas.microsoft.com/office/drawing/2014/main" id="{559B6078-50BB-59D6-BB9C-F240B371F5A9}"/>
              </a:ext>
            </a:extLst>
          </p:cNvPr>
          <p:cNvSpPr>
            <a:spLocks noGrp="1"/>
          </p:cNvSpPr>
          <p:nvPr>
            <p:ph type="sldNum" sz="quarter" idx="5"/>
          </p:nvPr>
        </p:nvSpPr>
        <p:spPr/>
        <p:txBody>
          <a:bodyPr/>
          <a:lstStyle/>
          <a:p>
            <a:fld id="{4DF8325C-734F-4BD6-9D5D-A0651F9622A6}" type="slidenum">
              <a:rPr lang="en-US"/>
              <a:t>41</a:t>
            </a:fld>
            <a:endParaRPr lang="en-US"/>
          </a:p>
        </p:txBody>
      </p:sp>
    </p:spTree>
    <p:extLst>
      <p:ext uri="{BB962C8B-B14F-4D97-AF65-F5344CB8AC3E}">
        <p14:creationId xmlns:p14="http://schemas.microsoft.com/office/powerpoint/2010/main" val="3228847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a:t>Les risques psychosociaux liés au travail expliquent tout : il est nécessaire d’avoir une approche psychosociale (donc systémique) de la réalité qu’est le travail.</a:t>
            </a:r>
            <a:br>
              <a:rPr lang="fr-FR"/>
            </a:br>
            <a:r>
              <a:rPr lang="fr-FR"/>
              <a:t>→ Voir « Burn-out : un risque psychosocial ? Le point de vue d’un conseiller en prévention interne », in Steve Gilson et al., </a:t>
            </a:r>
            <a:r>
              <a:rPr lang="fr-FR" i="1"/>
              <a:t>La Souffrance au Travail. Dialogue interdisciplinaire autour du burn-out. Perspectives de Droit Social</a:t>
            </a:r>
            <a:r>
              <a:rPr lang="fr-FR"/>
              <a:t>, </a:t>
            </a:r>
            <a:r>
              <a:rPr lang="fr-FR" err="1"/>
              <a:t>Anthemis</a:t>
            </a:r>
            <a:r>
              <a:rPr lang="fr-FR"/>
              <a:t>, 2019.</a:t>
            </a:r>
          </a:p>
          <a:p>
            <a:endParaRPr lang="fr-FR"/>
          </a:p>
          <a:p>
            <a:r>
              <a:rPr lang="fr-FR" b="1"/>
              <a:t>La réintégration d’une personne dans son rôle social est une mission essentielle de tout professionnel de l’aide et des soins en santé mentale.</a:t>
            </a:r>
            <a:r>
              <a:rPr lang="fr-FR"/>
              <a:t> Il faut avant tout veiller à ce que les personnes ne perdent pas leurs rôles sociaux lorsqu’elles traversent une période de vulnérabilité. Dès le début d’un traitement ou d’une hospitalisation, une attention particulière doit être accordée aux rôles que la personne remplit, et l’accent doit déjà être mis sur la réinsertion professionnelle. Les rôles qui ne sont pas perdus n’ont pas besoin d’être restaurés.</a:t>
            </a:r>
          </a:p>
          <a:p>
            <a:endParaRPr lang="fr-FR" b="1"/>
          </a:p>
          <a:p>
            <a:r>
              <a:rPr lang="fr-FR" b="1"/>
              <a:t>Les employeurs ont également un rôle très important à jouer, en particulier dans le cadre de la prévention primaire.</a:t>
            </a:r>
            <a:r>
              <a:rPr lang="fr-FR"/>
              <a:t> Ils doivent prendre les mesures préventives nécessaires afin de promouvoir le bien-être des travailleurs dans l’exercice de leur fonction.</a:t>
            </a:r>
          </a:p>
          <a:p>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43</a:t>
            </a:fld>
            <a:endParaRPr lang="en-GB"/>
          </a:p>
        </p:txBody>
      </p:sp>
    </p:spTree>
    <p:extLst>
      <p:ext uri="{BB962C8B-B14F-4D97-AF65-F5344CB8AC3E}">
        <p14:creationId xmlns:p14="http://schemas.microsoft.com/office/powerpoint/2010/main" val="18081878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a:t>Les problèmes émergent entre les personnes ou entre les personnes et les systèmes/organisations (et non uniquement chez la personne elle-même).</a:t>
            </a:r>
            <a:r>
              <a:rPr lang="fr-FR"/>
              <a:t> </a:t>
            </a:r>
          </a:p>
          <a:p>
            <a:r>
              <a:rPr lang="fr-FR"/>
              <a:t>Il y a toujours une interaction entre ce que la personne apporte et la manière dont l’environnement y réagit, et inversement.</a:t>
            </a:r>
            <a:endParaRPr lang="fr-FR">
              <a:ea typeface="Calibri"/>
              <a:cs typeface="Calibri"/>
            </a:endParaRPr>
          </a:p>
          <a:p>
            <a:endParaRPr lang="fr-FR" b="1"/>
          </a:p>
          <a:p>
            <a:r>
              <a:rPr lang="fr-FR" b="1"/>
              <a:t>Il faut élargir le regard au-delà du monde du travail</a:t>
            </a:r>
            <a:r>
              <a:rPr lang="fr-FR"/>
              <a:t> : il est important de considérer également les changements sociétaux plus larges, à l’échelle mondiale. La combinaison de la sphère privée, du travail et de la société dans un contexte d’incertitude généralisée propre à notre époque. Des peurs et préoccupations très complexes s’accumulent jusqu’à ce qu’elles deviennent insoutenables.</a:t>
            </a:r>
            <a:endParaRPr lang="fr-FR">
              <a:ea typeface="Calibri"/>
              <a:cs typeface="Calibri"/>
            </a:endParaRPr>
          </a:p>
          <a:p>
            <a:endParaRPr lang="fr-FR"/>
          </a:p>
          <a:p>
            <a:r>
              <a:rPr lang="fr-FR" b="1"/>
              <a:t>Facteurs de risque et facteurs de protection</a:t>
            </a:r>
            <a:r>
              <a:rPr lang="fr-FR"/>
              <a:t> → à la fois du côté de l’environnement/système et de la personne</a:t>
            </a:r>
            <a:endParaRPr lang="fr-FR">
              <a:ea typeface="Calibri"/>
              <a:cs typeface="Calibri"/>
            </a:endParaRPr>
          </a:p>
          <a:p>
            <a:r>
              <a:rPr lang="fr-FR" b="1"/>
              <a:t>Autres personnes / environnement</a:t>
            </a:r>
            <a:r>
              <a:rPr lang="fr-FR"/>
              <a:t> :</a:t>
            </a:r>
            <a:endParaRPr lang="fr-FR">
              <a:ea typeface="Calibri"/>
              <a:cs typeface="Calibri"/>
            </a:endParaRPr>
          </a:p>
          <a:p>
            <a:pPr lvl="1"/>
            <a:r>
              <a:rPr lang="fr-FR"/>
              <a:t>Facteurs de risque : forte pression au travail</a:t>
            </a:r>
            <a:endParaRPr lang="fr-FR">
              <a:ea typeface="Calibri"/>
              <a:cs typeface="Calibri"/>
            </a:endParaRPr>
          </a:p>
          <a:p>
            <a:pPr lvl="1"/>
            <a:r>
              <a:rPr lang="fr-FR"/>
              <a:t>Facteurs de protection : soutien des collègues</a:t>
            </a:r>
            <a:endParaRPr lang="fr-FR">
              <a:ea typeface="Calibri"/>
              <a:cs typeface="Calibri"/>
            </a:endParaRPr>
          </a:p>
          <a:p>
            <a:r>
              <a:rPr lang="fr-FR" b="1"/>
              <a:t>Personne </a:t>
            </a:r>
            <a:r>
              <a:rPr lang="fr-FR"/>
              <a:t>:</a:t>
            </a:r>
            <a:endParaRPr lang="fr-FR">
              <a:ea typeface="Calibri"/>
              <a:cs typeface="Calibri"/>
            </a:endParaRPr>
          </a:p>
          <a:p>
            <a:pPr lvl="1"/>
            <a:r>
              <a:rPr lang="fr-FR"/>
              <a:t>Facteurs de risque : vouloir tout faire parfaitement (perfectionnisme autocritique), difficulté à poser des limites, évitement des conflits et réticence à exprimer les difficultés…</a:t>
            </a:r>
            <a:endParaRPr lang="fr-FR">
              <a:ea typeface="Calibri"/>
              <a:cs typeface="Calibri"/>
            </a:endParaRPr>
          </a:p>
          <a:p>
            <a:pPr lvl="1"/>
            <a:r>
              <a:rPr lang="fr-FR"/>
              <a:t>Facteurs de protection : bonnes stratégies de coping</a:t>
            </a:r>
            <a:endParaRPr lang="fr-FR">
              <a:ea typeface="Calibri"/>
              <a:cs typeface="Calibri"/>
            </a:endParaRPr>
          </a:p>
          <a:p>
            <a:r>
              <a:rPr lang="fr-FR"/>
              <a:t>Ces facteurs peuvent à la fois constituer des </a:t>
            </a:r>
            <a:r>
              <a:rPr lang="fr-FR" b="1"/>
              <a:t>éléments protecteurs ou aggravants</a:t>
            </a:r>
            <a:r>
              <a:rPr lang="fr-FR"/>
              <a:t> dans le développement d’un burn-out ou d’un stress chronique.</a:t>
            </a:r>
            <a:endParaRPr lang="fr-FR">
              <a:ea typeface="Calibri"/>
              <a:cs typeface="Calibri"/>
            </a:endParaRPr>
          </a:p>
          <a:p>
            <a:endParaRPr lang="fr-BE">
              <a:ea typeface="Calibri"/>
              <a:cs typeface="Calibri"/>
            </a:endParaRPr>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44</a:t>
            </a:fld>
            <a:endParaRPr lang="fr-BE"/>
          </a:p>
        </p:txBody>
      </p:sp>
    </p:spTree>
    <p:extLst>
      <p:ext uri="{BB962C8B-B14F-4D97-AF65-F5344CB8AC3E}">
        <p14:creationId xmlns:p14="http://schemas.microsoft.com/office/powerpoint/2010/main" val="71519511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b="1"/>
              <a:t>Les problèmes émergent entre les personnes ou entre les personnes et les systèmes/organisations (et non uniquement chez la personne lui-même).</a:t>
            </a:r>
            <a:r>
              <a:rPr lang="fr-FR"/>
              <a:t> </a:t>
            </a:r>
          </a:p>
          <a:p>
            <a:r>
              <a:rPr lang="fr-FR"/>
              <a:t>Il y a toujours une interaction entre ce que la personne apporte et la manière dont l’environnement y réagit, et inversement.</a:t>
            </a:r>
            <a:endParaRPr lang="fr-FR">
              <a:ea typeface="Calibri"/>
              <a:cs typeface="Calibri"/>
            </a:endParaRPr>
          </a:p>
          <a:p>
            <a:endParaRPr lang="fr-FR" b="1"/>
          </a:p>
          <a:p>
            <a:r>
              <a:rPr lang="fr-FR" b="1"/>
              <a:t>Il faut élargir le regard au-delà du monde du travail</a:t>
            </a:r>
            <a:r>
              <a:rPr lang="fr-FR"/>
              <a:t> : il est important de considérer également les changements sociétaux plus larges, à l’échelle mondiale. La combinaison de la sphère privée, du travail et de la société dans un contexte d’incertitude généralisée propre à notre époque. Des peurs et préoccupations très complexes s’accumulent jusqu’à ce qu’elles deviennent insoutenables.</a:t>
            </a:r>
            <a:endParaRPr lang="fr-FR">
              <a:ea typeface="Calibri"/>
              <a:cs typeface="Calibri"/>
            </a:endParaRPr>
          </a:p>
          <a:p>
            <a:endParaRPr lang="fr-FR"/>
          </a:p>
          <a:p>
            <a:r>
              <a:rPr lang="fr-FR" b="1"/>
              <a:t>Facteurs de risque et facteurs de protection</a:t>
            </a:r>
            <a:r>
              <a:rPr lang="fr-FR"/>
              <a:t> → à la fois du côté de l’environnement/système de la personne</a:t>
            </a:r>
            <a:endParaRPr lang="fr-FR">
              <a:ea typeface="Calibri"/>
              <a:cs typeface="Calibri"/>
            </a:endParaRPr>
          </a:p>
          <a:p>
            <a:r>
              <a:rPr lang="fr-FR" b="1"/>
              <a:t>Autres personnes / environnement</a:t>
            </a:r>
            <a:r>
              <a:rPr lang="fr-FR"/>
              <a:t> :</a:t>
            </a:r>
            <a:endParaRPr lang="fr-FR">
              <a:ea typeface="Calibri"/>
              <a:cs typeface="Calibri"/>
            </a:endParaRPr>
          </a:p>
          <a:p>
            <a:pPr lvl="1"/>
            <a:r>
              <a:rPr lang="fr-FR"/>
              <a:t>Facteurs de risque : forte pression au travail</a:t>
            </a:r>
            <a:endParaRPr lang="fr-FR">
              <a:ea typeface="Calibri"/>
              <a:cs typeface="Calibri"/>
            </a:endParaRPr>
          </a:p>
          <a:p>
            <a:pPr lvl="1"/>
            <a:r>
              <a:rPr lang="fr-FR"/>
              <a:t>Facteurs de protection : soutien des collègues</a:t>
            </a:r>
            <a:endParaRPr lang="fr-FR">
              <a:ea typeface="Calibri"/>
              <a:cs typeface="Calibri"/>
            </a:endParaRPr>
          </a:p>
          <a:p>
            <a:r>
              <a:rPr lang="fr-FR" b="1"/>
              <a:t>Personne</a:t>
            </a:r>
            <a:r>
              <a:rPr lang="fr-FR"/>
              <a:t>:</a:t>
            </a:r>
            <a:endParaRPr lang="fr-FR">
              <a:ea typeface="Calibri"/>
              <a:cs typeface="Calibri"/>
            </a:endParaRPr>
          </a:p>
          <a:p>
            <a:pPr lvl="1"/>
            <a:r>
              <a:rPr lang="fr-FR"/>
              <a:t>Facteurs de risque : vouloir tout faire parfaitement (perfectionnisme autocritique), difficulté à poser des limites, évitement des conflits et réticence à exprimer les difficultés…</a:t>
            </a:r>
            <a:endParaRPr lang="fr-FR">
              <a:ea typeface="Calibri"/>
              <a:cs typeface="Calibri"/>
            </a:endParaRPr>
          </a:p>
          <a:p>
            <a:pPr lvl="1"/>
            <a:r>
              <a:rPr lang="fr-FR"/>
              <a:t>Facteurs de protection : bonnes stratégies de coping</a:t>
            </a:r>
            <a:endParaRPr lang="fr-FR">
              <a:ea typeface="Calibri"/>
              <a:cs typeface="Calibri"/>
            </a:endParaRPr>
          </a:p>
          <a:p>
            <a:r>
              <a:rPr lang="fr-FR"/>
              <a:t>Ces facteurs peuvent à la fois constituer des </a:t>
            </a:r>
            <a:r>
              <a:rPr lang="fr-FR" b="1"/>
              <a:t>éléments protecteurs ou aggravants</a:t>
            </a:r>
            <a:r>
              <a:rPr lang="fr-FR"/>
              <a:t> dans le développement d’un burn-out ou d’un stress chronique.</a:t>
            </a:r>
            <a:endParaRPr lang="fr-FR">
              <a:ea typeface="Calibri"/>
              <a:cs typeface="Calibri"/>
            </a:endParaRPr>
          </a:p>
          <a:p>
            <a:endParaRPr lang="en-US"/>
          </a:p>
        </p:txBody>
      </p:sp>
      <p:sp>
        <p:nvSpPr>
          <p:cNvPr id="4" name="Slide Number Placeholder 3"/>
          <p:cNvSpPr>
            <a:spLocks noGrp="1"/>
          </p:cNvSpPr>
          <p:nvPr>
            <p:ph type="sldNum" sz="quarter" idx="5"/>
          </p:nvPr>
        </p:nvSpPr>
        <p:spPr/>
        <p:txBody>
          <a:bodyPr/>
          <a:lstStyle/>
          <a:p>
            <a:fld id="{4DF8325C-734F-4BD6-9D5D-A0651F9622A6}" type="slidenum">
              <a:rPr lang="en-US"/>
              <a:t>45</a:t>
            </a:fld>
            <a:endParaRPr lang="en-US"/>
          </a:p>
        </p:txBody>
      </p:sp>
    </p:spTree>
    <p:extLst>
      <p:ext uri="{BB962C8B-B14F-4D97-AF65-F5344CB8AC3E}">
        <p14:creationId xmlns:p14="http://schemas.microsoft.com/office/powerpoint/2010/main" val="37626133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Importance de la nuance → </a:t>
            </a:r>
            <a:r>
              <a:rPr lang="en-US" b="1" err="1"/>
              <a:t>psychologues</a:t>
            </a:r>
            <a:r>
              <a:rPr lang="en-US" b="1"/>
              <a:t> de première </a:t>
            </a:r>
            <a:r>
              <a:rPr lang="en-US" b="1" err="1"/>
              <a:t>ligne</a:t>
            </a:r>
            <a:r>
              <a:rPr lang="en-US" b="1"/>
              <a:t> → </a:t>
            </a:r>
            <a:r>
              <a:rPr lang="en-US" b="1" err="1"/>
              <a:t>en</a:t>
            </a:r>
            <a:r>
              <a:rPr lang="en-US" b="1"/>
              <a:t> </a:t>
            </a:r>
            <a:r>
              <a:rPr lang="en-US" b="1" err="1"/>
              <a:t>cas</a:t>
            </a:r>
            <a:r>
              <a:rPr lang="en-US" b="1"/>
              <a:t> de </a:t>
            </a:r>
            <a:r>
              <a:rPr lang="en-US" b="1" err="1"/>
              <a:t>liste</a:t>
            </a:r>
            <a:r>
              <a:rPr lang="en-US" b="1"/>
              <a:t> </a:t>
            </a:r>
            <a:r>
              <a:rPr lang="en-US" b="1" err="1"/>
              <a:t>d’attente</a:t>
            </a:r>
            <a:r>
              <a:rPr lang="en-US" b="1"/>
              <a:t> → </a:t>
            </a:r>
            <a:r>
              <a:rPr lang="en-US" b="1" err="1"/>
              <a:t>autres</a:t>
            </a:r>
            <a:r>
              <a:rPr lang="en-US" b="1"/>
              <a:t> options :</a:t>
            </a:r>
            <a:endParaRPr lang="en-US"/>
          </a:p>
          <a:p>
            <a:endParaRPr lang="en-US" b="1"/>
          </a:p>
          <a:p>
            <a:pPr marL="285750" indent="-285750">
              <a:buFont typeface="Arial"/>
              <a:buChar char="•"/>
            </a:pPr>
            <a:r>
              <a:rPr lang="en-US"/>
              <a:t>séances de </a:t>
            </a:r>
            <a:r>
              <a:rPr lang="en-US" err="1"/>
              <a:t>groupe</a:t>
            </a:r>
            <a:r>
              <a:rPr lang="en-US"/>
              <a:t> au sein des ELP (</a:t>
            </a:r>
            <a:r>
              <a:rPr lang="en-US" err="1"/>
              <a:t>en</a:t>
            </a:r>
            <a:r>
              <a:rPr lang="en-US"/>
              <a:t> attendant, par </a:t>
            </a:r>
            <a:r>
              <a:rPr lang="en-US" err="1"/>
              <a:t>exemple</a:t>
            </a:r>
            <a:r>
              <a:rPr lang="en-US"/>
              <a:t>)</a:t>
            </a:r>
            <a:endParaRPr lang="en-US">
              <a:ea typeface="Calibri"/>
              <a:cs typeface="Calibri"/>
            </a:endParaRPr>
          </a:p>
          <a:p>
            <a:pPr marL="285750" indent="-285750">
              <a:buFont typeface="Arial"/>
              <a:buChar char="•"/>
            </a:pPr>
            <a:r>
              <a:rPr lang="en-US"/>
              <a:t>aide </a:t>
            </a:r>
            <a:r>
              <a:rPr lang="en-US" err="1"/>
              <a:t>en</a:t>
            </a:r>
            <a:r>
              <a:rPr lang="en-US"/>
              <a:t> </a:t>
            </a:r>
            <a:r>
              <a:rPr lang="en-US" err="1"/>
              <a:t>ligne</a:t>
            </a:r>
            <a:r>
              <a:rPr lang="en-US"/>
              <a:t> (cf. </a:t>
            </a:r>
            <a:r>
              <a:rPr lang="en-US" err="1"/>
              <a:t>dernières</a:t>
            </a:r>
            <a:r>
              <a:rPr lang="en-US"/>
              <a:t> diapositives)</a:t>
            </a:r>
            <a:endParaRPr lang="en-US">
              <a:ea typeface="Calibri"/>
              <a:cs typeface="Calibri"/>
            </a:endParaRPr>
          </a:p>
          <a:p>
            <a:pPr marL="285750" indent="-285750">
              <a:buFont typeface="Arial"/>
              <a:buChar char="•"/>
            </a:pPr>
            <a:r>
              <a:rPr lang="en-US" err="1"/>
              <a:t>psychologues</a:t>
            </a:r>
            <a:r>
              <a:rPr lang="en-US"/>
              <a:t> </a:t>
            </a:r>
            <a:r>
              <a:rPr lang="en-US" err="1"/>
              <a:t>cliniciens</a:t>
            </a:r>
            <a:r>
              <a:rPr lang="en-US"/>
              <a:t> hors convention ELP</a:t>
            </a:r>
            <a:endParaRPr lang="en-US">
              <a:ea typeface="Calibri"/>
              <a:cs typeface="Calibri"/>
            </a:endParaRPr>
          </a:p>
          <a:p>
            <a:pPr marL="285750" indent="-285750">
              <a:buFont typeface="Arial"/>
              <a:buChar char="•"/>
            </a:pPr>
            <a:r>
              <a:rPr lang="en-US" err="1"/>
              <a:t>thérapie</a:t>
            </a:r>
            <a:r>
              <a:rPr lang="en-US"/>
              <a:t> de relaxation chez le </a:t>
            </a:r>
            <a:r>
              <a:rPr lang="en-US" err="1"/>
              <a:t>kinésithérapeute</a:t>
            </a:r>
            <a:endParaRPr lang="en-US" err="1">
              <a:ea typeface="Calibri"/>
              <a:cs typeface="Calibri"/>
            </a:endParaRPr>
          </a:p>
          <a:p>
            <a:pPr marL="285750" indent="-285750">
              <a:buFont typeface="Arial"/>
              <a:buChar char="•"/>
            </a:pPr>
            <a:r>
              <a:rPr lang="en-US" err="1"/>
              <a:t>coachs</a:t>
            </a:r>
            <a:r>
              <a:rPr lang="en-US"/>
              <a:t> </a:t>
            </a:r>
            <a:r>
              <a:rPr lang="en-US" err="1"/>
              <a:t>existants</a:t>
            </a:r>
            <a:r>
              <a:rPr lang="en-US"/>
              <a:t> avec </a:t>
            </a:r>
            <a:r>
              <a:rPr lang="en-US" err="1"/>
              <a:t>lesquels</a:t>
            </a:r>
            <a:r>
              <a:rPr lang="en-US"/>
              <a:t> les </a:t>
            </a:r>
            <a:r>
              <a:rPr lang="en-US" err="1"/>
              <a:t>professionnels</a:t>
            </a:r>
            <a:r>
              <a:rPr lang="en-US"/>
              <a:t> de santé </a:t>
            </a:r>
            <a:r>
              <a:rPr lang="en-US" err="1"/>
              <a:t>sont</a:t>
            </a:r>
            <a:r>
              <a:rPr lang="en-US"/>
              <a:t> </a:t>
            </a:r>
            <a:r>
              <a:rPr lang="en-US" err="1"/>
              <a:t>satisfaits</a:t>
            </a:r>
            <a:r>
              <a:rPr lang="en-US"/>
              <a:t> et </a:t>
            </a:r>
            <a:r>
              <a:rPr lang="en-US" err="1"/>
              <a:t>collaborent</a:t>
            </a:r>
            <a:r>
              <a:rPr lang="en-US"/>
              <a:t> déjà ; </a:t>
            </a:r>
            <a:r>
              <a:rPr lang="en-US" err="1"/>
              <a:t>cela</a:t>
            </a:r>
            <a:r>
              <a:rPr lang="en-US"/>
              <a:t> </a:t>
            </a:r>
            <a:r>
              <a:rPr lang="en-US" err="1"/>
              <a:t>peut</a:t>
            </a:r>
            <a:r>
              <a:rPr lang="en-US"/>
              <a:t> </a:t>
            </a:r>
            <a:r>
              <a:rPr lang="en-US" err="1"/>
              <a:t>également</a:t>
            </a:r>
            <a:r>
              <a:rPr lang="en-US"/>
              <a:t> </a:t>
            </a:r>
            <a:r>
              <a:rPr lang="en-US" err="1"/>
              <a:t>constituer</a:t>
            </a:r>
            <a:r>
              <a:rPr lang="en-US"/>
              <a:t> </a:t>
            </a:r>
            <a:r>
              <a:rPr lang="en-US" err="1"/>
              <a:t>une</a:t>
            </a:r>
            <a:r>
              <a:rPr lang="en-US"/>
              <a:t> solution </a:t>
            </a:r>
            <a:r>
              <a:rPr lang="en-US" err="1"/>
              <a:t>temporaire</a:t>
            </a:r>
            <a:r>
              <a:rPr lang="en-US"/>
              <a:t>.</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46</a:t>
            </a:fld>
            <a:endParaRPr lang="en-US"/>
          </a:p>
        </p:txBody>
      </p:sp>
    </p:spTree>
    <p:extLst>
      <p:ext uri="{BB962C8B-B14F-4D97-AF65-F5344CB8AC3E}">
        <p14:creationId xmlns:p14="http://schemas.microsoft.com/office/powerpoint/2010/main" val="832728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a:t>En savoir plus : </a:t>
            </a:r>
            <a:r>
              <a:rPr lang="fr-BE">
                <a:hlinkClick r:id="rId3"/>
              </a:rPr>
              <a:t>https://www.inami.fgov.be/fr/professionnels/professionnels-de-la-sante/psychologues-cliniciens/dispenser-des-soins-psychologiques-de-premiere-ligne-via-un-reseau-de-sante-mentale</a:t>
            </a:r>
            <a:endParaRPr lang="fr-BE"/>
          </a:p>
          <a:p>
            <a:endParaRPr lang="fr-BE">
              <a:ea typeface="Calibri"/>
              <a:cs typeface="Calibri"/>
            </a:endParaRPr>
          </a:p>
          <a:p>
            <a:r>
              <a:rPr lang="fr-BE"/>
              <a:t>Pour les adultes âgés de 24 ans et plus, l'assurance maladie prend en charge la majeure partie du prix par séance, immédiatement via le système de tiers payant. La personne paie elle-même : </a:t>
            </a:r>
            <a:endParaRPr lang="fr-BE">
              <a:ea typeface="Calibri" panose="020F0502020204030204"/>
              <a:cs typeface="Calibri" panose="020F0502020204030204"/>
            </a:endParaRPr>
          </a:p>
          <a:p>
            <a:pPr marL="171450" indent="-171450">
              <a:buFont typeface="Calibri"/>
              <a:buChar char="-"/>
            </a:pPr>
            <a:r>
              <a:rPr lang="fr-BE"/>
              <a:t>Pour les séances individuelles : 11 euros par séance. Si la personne a droit à une intervention majorée, elle paie 4 euros. </a:t>
            </a:r>
            <a:endParaRPr lang="fr-BE">
              <a:ea typeface="Calibri"/>
              <a:cs typeface="Calibri"/>
            </a:endParaRPr>
          </a:p>
          <a:p>
            <a:pPr marL="171450" indent="-171450">
              <a:buFont typeface="Calibri"/>
              <a:buChar char="-"/>
            </a:pPr>
            <a:r>
              <a:rPr lang="fr-BE"/>
              <a:t>Pour les séances de groupe : 2,5 euros par séance.</a:t>
            </a:r>
            <a:endParaRPr lang="fr-BE">
              <a:ea typeface="Calibri"/>
              <a:cs typeface="Calibri"/>
            </a:endParaRPr>
          </a:p>
          <a:p>
            <a:endParaRPr lang="fr-BE"/>
          </a:p>
          <a:p>
            <a:r>
              <a:rPr lang="fr-BE"/>
              <a:t>La première séance individuelle est toujours gratuite.</a:t>
            </a:r>
            <a:endParaRPr lang="fr-BE">
              <a:ea typeface="Calibri" panose="020F0502020204030204"/>
              <a:cs typeface="Calibri" panose="020F0502020204030204"/>
            </a:endParaRPr>
          </a:p>
          <a:p>
            <a:r>
              <a:rPr lang="fr-BE"/>
              <a:t> Les interventions communautaires (séances de groupe) sont toujours gratuites.</a:t>
            </a:r>
            <a:endParaRPr lang="fr-BE">
              <a:ea typeface="Calibri"/>
              <a:cs typeface="Calibri"/>
            </a:endParaRPr>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6</a:t>
            </a:fld>
            <a:endParaRPr lang="fr-BE"/>
          </a:p>
        </p:txBody>
      </p:sp>
    </p:spTree>
    <p:extLst>
      <p:ext uri="{BB962C8B-B14F-4D97-AF65-F5344CB8AC3E}">
        <p14:creationId xmlns:p14="http://schemas.microsoft.com/office/powerpoint/2010/main" val="35692285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a:t>Source:  </a:t>
            </a:r>
            <a:r>
              <a:rPr lang="fr-FR">
                <a:ea typeface="+mn-lt"/>
                <a:cs typeface="+mn-lt"/>
                <a:hlinkClick r:id="rId3"/>
              </a:rPr>
              <a:t>Le secret professionnel partagé des psychologues | Commission des Psychologues</a:t>
            </a:r>
            <a:endParaRPr lang="fr-FR"/>
          </a:p>
          <a:p>
            <a:endParaRPr lang="fr-FR" b="1"/>
          </a:p>
          <a:p>
            <a:r>
              <a:rPr lang="fr-FR" b="1"/>
              <a:t>Co-consultation dans le cadre de la convention INAMI</a:t>
            </a:r>
            <a:r>
              <a:rPr lang="fr-FR"/>
              <a:t> → Ce dispositif soutient la collaboration entre psychologues et médecins généralistes en permettant des échanges cliniques occasionnels, qui sont rémunérés, dans le respect du cadre de la confidentialité partagée.</a:t>
            </a:r>
            <a:endParaRPr lang="fr-FR">
              <a:ea typeface="Calibri"/>
              <a:cs typeface="Calibri"/>
            </a:endParaRPr>
          </a:p>
          <a:p>
            <a:endParaRPr lang="fr-FR" b="1"/>
          </a:p>
          <a:p>
            <a:r>
              <a:rPr lang="fr-FR" b="1"/>
              <a:t>Pour partager des informations couvertes par le secret professionnel dans le cadre d’un secret professionnel partagé, trois conditions doivent être remplies au préalable :</a:t>
            </a:r>
            <a:endParaRPr lang="fr-FR"/>
          </a:p>
          <a:p>
            <a:pPr marL="171450" indent="-171450">
              <a:buFontTx/>
              <a:buChar char="-"/>
            </a:pPr>
            <a:r>
              <a:rPr lang="fr-FR"/>
              <a:t>Vous avez informé au préalable la personne et celle-ci a donné son accord pour l’échange d’informations,</a:t>
            </a:r>
            <a:endParaRPr lang="fr-FR">
              <a:ea typeface="Calibri"/>
              <a:cs typeface="Calibri"/>
            </a:endParaRPr>
          </a:p>
          <a:p>
            <a:pPr marL="171450" indent="-171450">
              <a:buFontTx/>
              <a:buChar char="-"/>
            </a:pPr>
            <a:r>
              <a:rPr lang="fr-FR"/>
              <a:t>L’échange de données est dans l’intérêt de la personne et se limite strictement à ce qui est nécessaire,</a:t>
            </a:r>
            <a:endParaRPr lang="fr-FR">
              <a:ea typeface="Calibri"/>
              <a:cs typeface="Calibri"/>
            </a:endParaRPr>
          </a:p>
          <a:p>
            <a:pPr marL="171450" indent="-171450">
              <a:buFontTx/>
              <a:buChar char="-"/>
            </a:pPr>
            <a:r>
              <a:rPr lang="fr-FR"/>
              <a:t>Vous partagez l’information uniquement avec des personnes également tenues au secret professionnel et agissant dans le cadre de la même mission.</a:t>
            </a:r>
            <a:endParaRPr lang="fr-FR">
              <a:ea typeface="Calibri"/>
              <a:cs typeface="Calibri"/>
            </a:endParaRPr>
          </a:p>
          <a:p>
            <a:endParaRPr lang="fr-FR" b="1"/>
          </a:p>
          <a:p>
            <a:r>
              <a:rPr lang="fr-FR" b="1"/>
              <a:t>Le consentement de la </a:t>
            </a:r>
            <a:r>
              <a:rPr lang="fr-FR" b="1" err="1"/>
              <a:t>personneest</a:t>
            </a:r>
            <a:r>
              <a:rPr lang="fr-FR" b="1"/>
              <a:t> donc essentiel avant de pouvoir partager certaines informations.</a:t>
            </a:r>
            <a:br>
              <a:rPr lang="fr-FR">
                <a:cs typeface="+mn-lt"/>
              </a:rPr>
            </a:br>
            <a:r>
              <a:rPr lang="fr-FR"/>
              <a:t>Il est également très important de noter que les acteurs impliqués peuvent exercer des fonctions différentes et ne sont pas tous soumis au secret professionnel, notamment s’ils n’agissent pas dans le cadre d’une mission commune (par exemple, l’avocat et le psychologue expert ont une mission différente de celle du psychologue traitant).</a:t>
            </a:r>
            <a:endParaRPr lang="fr-FR">
              <a:ea typeface="Calibri"/>
              <a:cs typeface="Calibri"/>
            </a:endParaRPr>
          </a:p>
          <a:p>
            <a:endParaRPr lang="fr-BE">
              <a:ea typeface="Calibri"/>
              <a:cs typeface="Calibri"/>
            </a:endParaRPr>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47</a:t>
            </a:fld>
            <a:endParaRPr lang="fr-BE"/>
          </a:p>
        </p:txBody>
      </p:sp>
    </p:spTree>
    <p:extLst>
      <p:ext uri="{BB962C8B-B14F-4D97-AF65-F5344CB8AC3E}">
        <p14:creationId xmlns:p14="http://schemas.microsoft.com/office/powerpoint/2010/main" val="17373587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a:t>Les définitions issues de la Loi sur le bien-être au travail peuvent également être pertinentes ici</a:t>
            </a:r>
            <a:r>
              <a:rPr lang="fr-FR"/>
              <a:t> :</a:t>
            </a:r>
            <a:br>
              <a:rPr lang="fr-FR"/>
            </a:br>
            <a:r>
              <a:rPr lang="fr-FR">
                <a:hlinkClick r:id="rId3"/>
              </a:rPr>
              <a:t>https://www.vlaanderen.be/intern/welzijn-en-gezondheid/je-goed-voelen-op-het-werk/de-rol-als-vertrouwenspersoon/wettelijk-kader-psychosociaal-welzijn</a:t>
            </a:r>
            <a:endParaRPr lang="fr-FR"/>
          </a:p>
          <a:p>
            <a:endParaRPr lang="fr-FR"/>
          </a:p>
          <a:p>
            <a:r>
              <a:rPr lang="fr-FR" b="1"/>
              <a:t>L’employeur doit avoir une politique en matière de stress → bien-être au travail. C’est une obligation légale.</a:t>
            </a:r>
            <a:br>
              <a:rPr lang="fr-FR"/>
            </a:br>
            <a:r>
              <a:rPr lang="fr-FR"/>
              <a:t>Les employeurs portent une responsabilité très importante à ce niveau, notamment celle de mettre en œuvre une politique collective de prévention sur le lieu de travail (cf. la loi sur le bien-être au travail) → d’où l’importance dans la </a:t>
            </a:r>
            <a:r>
              <a:rPr lang="fr-FR" b="1"/>
              <a:t>prévention primaire</a:t>
            </a:r>
            <a:r>
              <a:rPr lang="fr-FR"/>
              <a:t> !</a:t>
            </a:r>
          </a:p>
          <a:p>
            <a:endParaRPr lang="fr-FR" b="1"/>
          </a:p>
          <a:p>
            <a:r>
              <a:rPr lang="fr-FR" b="1"/>
              <a:t>Médecin généraliste et psychologue</a:t>
            </a:r>
            <a:r>
              <a:rPr lang="fr-FR"/>
              <a:t> → importance de viser la prévention primaire.</a:t>
            </a:r>
            <a:br>
              <a:rPr lang="fr-FR"/>
            </a:br>
            <a:r>
              <a:rPr lang="fr-FR" b="1"/>
              <a:t>Ex.</a:t>
            </a:r>
            <a:r>
              <a:rPr lang="fr-FR"/>
              <a:t> : transmettre des informations sur des situations de travail à risque à l’entreprise ou à l’organisation via le </a:t>
            </a:r>
            <a:r>
              <a:rPr lang="fr-FR" b="1"/>
              <a:t>médecin du travail</a:t>
            </a:r>
            <a:r>
              <a:rPr lang="fr-FR"/>
              <a:t>.</a:t>
            </a:r>
          </a:p>
          <a:p>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48</a:t>
            </a:fld>
            <a:endParaRPr lang="en-GB"/>
          </a:p>
        </p:txBody>
      </p:sp>
    </p:spTree>
    <p:extLst>
      <p:ext uri="{BB962C8B-B14F-4D97-AF65-F5344CB8AC3E}">
        <p14:creationId xmlns:p14="http://schemas.microsoft.com/office/powerpoint/2010/main" val="240533565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Informer la personne de l’existence </a:t>
            </a:r>
            <a:r>
              <a:rPr lang="fr-FR" b="1"/>
              <a:t>de la loi sur le bien-être au travail</a:t>
            </a:r>
            <a:r>
              <a:rPr lang="fr-FR"/>
              <a:t>, du </a:t>
            </a:r>
            <a:r>
              <a:rPr lang="fr-FR" b="1"/>
              <a:t>médecin du travail</a:t>
            </a:r>
            <a:r>
              <a:rPr lang="fr-FR"/>
              <a:t>, du </a:t>
            </a:r>
            <a:r>
              <a:rPr lang="fr-FR" b="1"/>
              <a:t>conseiller en prévention aspects psychosociaux</a:t>
            </a:r>
            <a:r>
              <a:rPr lang="fr-FR"/>
              <a:t>, des </a:t>
            </a:r>
            <a:r>
              <a:rPr lang="fr-FR" b="1"/>
              <a:t>personnes de confiance</a:t>
            </a:r>
            <a:r>
              <a:rPr lang="fr-FR"/>
              <a:t>, des </a:t>
            </a:r>
            <a:r>
              <a:rPr lang="fr-FR" b="1"/>
              <a:t>assistants sociaux</a:t>
            </a:r>
            <a:r>
              <a:rPr lang="fr-FR"/>
              <a:t>, des </a:t>
            </a:r>
            <a:r>
              <a:rPr lang="fr-FR" b="1"/>
              <a:t>représentants du personnel</a:t>
            </a:r>
            <a:r>
              <a:rPr lang="fr-FR"/>
              <a:t>, du </a:t>
            </a:r>
            <a:r>
              <a:rPr lang="fr-FR" b="1"/>
              <a:t>service RH dans une grande entreprise</a:t>
            </a:r>
            <a:r>
              <a:rPr lang="fr-FR"/>
              <a:t>, etc.</a:t>
            </a:r>
          </a:p>
          <a:p>
            <a:endParaRPr lang="fr-FR"/>
          </a:p>
          <a:p>
            <a:r>
              <a:rPr lang="fr-FR"/>
              <a:t>Détection → évaluation → accompagnement.</a:t>
            </a:r>
            <a:endParaRPr lang="fr-FR">
              <a:ea typeface="Calibri"/>
              <a:cs typeface="Calibri"/>
            </a:endParaRPr>
          </a:p>
          <a:p>
            <a:r>
              <a:rPr lang="fr-FR" b="1"/>
              <a:t>Accompagner le plus rapidement possible </a:t>
            </a:r>
            <a:r>
              <a:rPr lang="fr-FR"/>
              <a:t>afin de </a:t>
            </a:r>
            <a:r>
              <a:rPr lang="fr-FR" b="1"/>
              <a:t>prévenir ou limiter l’impact </a:t>
            </a:r>
            <a:r>
              <a:rPr lang="fr-FR"/>
              <a:t>sur les plans social, physique, professionnel, familial, … </a:t>
            </a:r>
            <a:endParaRPr lang="fr-FR">
              <a:ea typeface="Calibri"/>
              <a:cs typeface="Calibri"/>
            </a:endParaRPr>
          </a:p>
          <a:p>
            <a:r>
              <a:rPr lang="fr-FR"/>
              <a:t>De cette manière, on évite des problématiques comorbides ainsi qu’une aide plus spécialisée et d’éventuelles arrêts maladie prolongés.</a:t>
            </a:r>
            <a:endParaRPr lang="fr-FR">
              <a:ea typeface="Calibri"/>
              <a:cs typeface="Calibri"/>
            </a:endParaRPr>
          </a:p>
          <a:p>
            <a:endParaRPr lang="fr-FR"/>
          </a:p>
          <a:p>
            <a:pPr marL="171450" indent="-171450">
              <a:buFontTx/>
              <a:buChar char="-"/>
            </a:pPr>
            <a:r>
              <a:rPr lang="fr-FR"/>
              <a:t>Quel type de souffrance la personne rencontre-t-elle ?</a:t>
            </a:r>
            <a:endParaRPr lang="fr-FR">
              <a:ea typeface="Calibri"/>
              <a:cs typeface="Calibri"/>
            </a:endParaRPr>
          </a:p>
          <a:p>
            <a:pPr marL="171450" indent="-171450">
              <a:buFontTx/>
              <a:buChar char="-"/>
            </a:pPr>
            <a:r>
              <a:rPr lang="fr-FR"/>
              <a:t>Quels sont les symptômes et problèmes présentés ?</a:t>
            </a:r>
            <a:endParaRPr lang="fr-FR">
              <a:ea typeface="Calibri"/>
              <a:cs typeface="Calibri"/>
            </a:endParaRPr>
          </a:p>
          <a:p>
            <a:pPr marL="171450" indent="-171450">
              <a:buFontTx/>
              <a:buChar char="-"/>
            </a:pPr>
            <a:r>
              <a:rPr lang="fr-FR"/>
              <a:t>Quelles ressources (internes et externes) sont disponibles ?</a:t>
            </a:r>
            <a:endParaRPr lang="fr-FR">
              <a:ea typeface="Calibri"/>
              <a:cs typeface="Calibri"/>
            </a:endParaRPr>
          </a:p>
          <a:p>
            <a:pPr marL="171450" indent="-171450">
              <a:buFontTx/>
              <a:buChar char="-"/>
            </a:pPr>
            <a:r>
              <a:rPr lang="fr-FR"/>
              <a:t>Quel type d’aide est souhaité ?</a:t>
            </a:r>
            <a:endParaRPr lang="fr-FR">
              <a:ea typeface="Calibri"/>
              <a:cs typeface="Calibri"/>
            </a:endParaRPr>
          </a:p>
          <a:p>
            <a:endParaRPr lang="fr-FR"/>
          </a:p>
          <a:p>
            <a:r>
              <a:rPr lang="fr-FR"/>
              <a:t>Évaluation clinique de la gravité, des causes, … identification des leviers. La concertation entre acteurs aux compétences différentes est cruciale. Importance de connaître les interlocuteurs et les possibilités de renvoi associées ! Cf. aussi le programme burn-out de </a:t>
            </a:r>
            <a:r>
              <a:rPr lang="fr-FR" err="1"/>
              <a:t>Fedris</a:t>
            </a:r>
            <a:r>
              <a:rPr lang="fr-FR"/>
              <a:t>.</a:t>
            </a:r>
            <a:endParaRPr lang="fr-FR">
              <a:ea typeface="Calibri"/>
              <a:cs typeface="Calibri"/>
            </a:endParaRPr>
          </a:p>
          <a:p>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49</a:t>
            </a:fld>
            <a:endParaRPr lang="en-GB"/>
          </a:p>
        </p:txBody>
      </p:sp>
    </p:spTree>
    <p:extLst>
      <p:ext uri="{BB962C8B-B14F-4D97-AF65-F5344CB8AC3E}">
        <p14:creationId xmlns:p14="http://schemas.microsoft.com/office/powerpoint/2010/main" val="1473489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a:t>Normalisation des symptômes !</a:t>
            </a:r>
          </a:p>
          <a:p>
            <a:endParaRPr lang="fr-FR"/>
          </a:p>
          <a:p>
            <a:r>
              <a:rPr lang="fr-FR"/>
              <a:t>Il faut intervenir sur le lieu de travail par le biais de mesures que la personne elle-même peut prendre :</a:t>
            </a:r>
          </a:p>
          <a:p>
            <a:pPr marL="228600" indent="-228600">
              <a:buAutoNum type="arabicParenR"/>
            </a:pPr>
            <a:r>
              <a:rPr lang="fr-FR"/>
              <a:t>avec l’aide des instances de soutien au sein de son entreprise ou institution (médecin du travail, conseiller en prévention aspects psychosociaux, personne de confiance, ressources humaines, inspection du travail)</a:t>
            </a:r>
          </a:p>
          <a:p>
            <a:pPr marL="228600" indent="-228600">
              <a:buAutoNum type="arabicParenR"/>
            </a:pPr>
            <a:r>
              <a:rPr lang="fr-FR"/>
              <a:t>en adaptant la situation de travail, par une intervention de l’employeur après analyse des risques psychosociaux, un changement de service ou d’employeur, une activité autorisée (travail à temps partiel),… afin de prévenir également une éventuelle rechute.</a:t>
            </a:r>
          </a:p>
          <a:p>
            <a:endParaRPr lang="fr-BE"/>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50</a:t>
            </a:fld>
            <a:endParaRPr lang="fr-BE"/>
          </a:p>
        </p:txBody>
      </p:sp>
    </p:spTree>
    <p:extLst>
      <p:ext uri="{BB962C8B-B14F-4D97-AF65-F5344CB8AC3E}">
        <p14:creationId xmlns:p14="http://schemas.microsoft.com/office/powerpoint/2010/main" val="37720156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Les </a:t>
            </a:r>
            <a:r>
              <a:rPr lang="fr-FR" b="1"/>
              <a:t>causes du stress sont multifactorielles </a:t>
            </a:r>
            <a:r>
              <a:rPr lang="fr-FR"/>
              <a:t>et il faut donc aussi tenir compte de l’environnement de travail. Il est important d’évaluer l’équilibre entre les ressources énergétiques et les facteurs de risque en posant des questions spécifiques concernant le domaine professionnel.</a:t>
            </a:r>
          </a:p>
          <a:p>
            <a:endParaRPr lang="fr-FR"/>
          </a:p>
          <a:p>
            <a:r>
              <a:rPr lang="fr-FR"/>
              <a:t>Dès le début de l’accompagnement ou du traitement, il est essentiel d’accorder de l’attention au domaine du travail, en interrogeant la personne par petites étapes, en tenant compte de sa disposition à ce moment-là. Par la suite, ce travail doit être approfondi au cours des consultations suivantes afin de progresser vers des orientations plus adaptées et ciblées vers des services spécialisés et des collaborations éventuelles.</a:t>
            </a:r>
            <a:endParaRPr lang="fr-FR">
              <a:ea typeface="Calibri"/>
              <a:cs typeface="Calibri"/>
            </a:endParaRPr>
          </a:p>
          <a:p>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53</a:t>
            </a:fld>
            <a:endParaRPr lang="en-GB"/>
          </a:p>
        </p:txBody>
      </p:sp>
    </p:spTree>
    <p:extLst>
      <p:ext uri="{BB962C8B-B14F-4D97-AF65-F5344CB8AC3E}">
        <p14:creationId xmlns:p14="http://schemas.microsoft.com/office/powerpoint/2010/main" val="118610358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FR"/>
              <a:t>Important à mentionner oralement : le guide d’entretien est utile à tous les niveaux de prévention. </a:t>
            </a:r>
          </a:p>
          <a:p>
            <a:r>
              <a:rPr lang="fr-FR"/>
              <a:t>De plus, il est également disponible sous forme de fiche Word.</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fr-BE"/>
              <a:t>https://emploi.belgique.be/sites/default/files/content/publications/Guide_Analysedesrisques_Questionnaire.pdf</a:t>
            </a:r>
          </a:p>
          <a:p>
            <a:endParaRPr lang="nl-NL"/>
          </a:p>
        </p:txBody>
      </p:sp>
      <p:sp>
        <p:nvSpPr>
          <p:cNvPr id="4" name="Tijdelijke aanduiding voor dianummer 3"/>
          <p:cNvSpPr>
            <a:spLocks noGrp="1"/>
          </p:cNvSpPr>
          <p:nvPr>
            <p:ph type="sldNum" sz="quarter" idx="5"/>
          </p:nvPr>
        </p:nvSpPr>
        <p:spPr/>
        <p:txBody>
          <a:bodyPr/>
          <a:lstStyle/>
          <a:p>
            <a:fld id="{4DF8325C-734F-4BD6-9D5D-A0651F9622A6}" type="slidenum">
              <a:rPr lang="nl-NL" smtClean="0"/>
              <a:t>55</a:t>
            </a:fld>
            <a:endParaRPr lang="nl-NL"/>
          </a:p>
        </p:txBody>
      </p:sp>
    </p:spTree>
    <p:extLst>
      <p:ext uri="{BB962C8B-B14F-4D97-AF65-F5344CB8AC3E}">
        <p14:creationId xmlns:p14="http://schemas.microsoft.com/office/powerpoint/2010/main" val="41755063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56</a:t>
            </a:fld>
            <a:endParaRPr lang="en-GB"/>
          </a:p>
        </p:txBody>
      </p:sp>
    </p:spTree>
    <p:extLst>
      <p:ext uri="{BB962C8B-B14F-4D97-AF65-F5344CB8AC3E}">
        <p14:creationId xmlns:p14="http://schemas.microsoft.com/office/powerpoint/2010/main" val="4109076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b="1"/>
              <a:t>Que </a:t>
            </a:r>
            <a:r>
              <a:rPr lang="en-GB" b="1" err="1"/>
              <a:t>peut</a:t>
            </a:r>
            <a:r>
              <a:rPr lang="en-GB" b="1"/>
              <a:t> faire le médecin généraliste en attendant (</a:t>
            </a:r>
            <a:r>
              <a:rPr lang="en-GB" b="1" err="1"/>
              <a:t>liste</a:t>
            </a:r>
            <a:r>
              <a:rPr lang="en-GB" b="1"/>
              <a:t> </a:t>
            </a:r>
            <a:r>
              <a:rPr lang="en-GB" b="1" err="1"/>
              <a:t>d’attente</a:t>
            </a:r>
            <a:r>
              <a:rPr lang="en-GB" b="1"/>
              <a:t>), en dehors de la prescription d’un </a:t>
            </a:r>
            <a:r>
              <a:rPr lang="en-GB" b="1" err="1"/>
              <a:t>arrêt</a:t>
            </a:r>
            <a:r>
              <a:rPr lang="en-GB" b="1"/>
              <a:t> de travail ?</a:t>
            </a:r>
            <a:endParaRPr lang="en-US" b="1"/>
          </a:p>
          <a:p>
            <a:r>
              <a:rPr lang="en-GB"/>
              <a:t>Le </a:t>
            </a:r>
            <a:r>
              <a:rPr lang="en-GB" err="1"/>
              <a:t>conseiller</a:t>
            </a:r>
            <a:r>
              <a:rPr lang="en-GB"/>
              <a:t> en </a:t>
            </a:r>
            <a:r>
              <a:rPr lang="en-GB" err="1"/>
              <a:t>prévention</a:t>
            </a:r>
            <a:r>
              <a:rPr lang="en-GB"/>
              <a:t> pour les aspects </a:t>
            </a:r>
            <a:r>
              <a:rPr lang="en-GB" err="1"/>
              <a:t>psychosociaux</a:t>
            </a:r>
            <a:r>
              <a:rPr lang="en-GB"/>
              <a:t> → doit </a:t>
            </a:r>
            <a:r>
              <a:rPr lang="en-GB" err="1"/>
              <a:t>être</a:t>
            </a:r>
            <a:r>
              <a:rPr lang="en-GB"/>
              <a:t> </a:t>
            </a:r>
            <a:r>
              <a:rPr lang="en-GB" err="1"/>
              <a:t>consulté</a:t>
            </a:r>
            <a:r>
              <a:rPr lang="en-GB"/>
              <a:t> dans les 10 </a:t>
            </a:r>
            <a:r>
              <a:rPr lang="en-GB" err="1"/>
              <a:t>jours</a:t>
            </a:r>
            <a:r>
              <a:rPr lang="en-GB"/>
              <a:t> (</a:t>
            </a:r>
            <a:r>
              <a:rPr lang="en-GB" err="1"/>
              <a:t>obligatoire</a:t>
            </a:r>
            <a:r>
              <a:rPr lang="en-GB"/>
              <a:t> </a:t>
            </a:r>
            <a:r>
              <a:rPr lang="en-GB" err="1"/>
              <a:t>légalement</a:t>
            </a:r>
            <a:r>
              <a:rPr lang="en-GB"/>
              <a:t>) – il </a:t>
            </a:r>
            <a:r>
              <a:rPr lang="en-GB" err="1"/>
              <a:t>n’assure</a:t>
            </a:r>
            <a:r>
              <a:rPr lang="en-GB"/>
              <a:t> pas un </a:t>
            </a:r>
            <a:r>
              <a:rPr lang="en-GB" err="1"/>
              <a:t>suivi</a:t>
            </a:r>
            <a:r>
              <a:rPr lang="en-GB"/>
              <a:t> à long </a:t>
            </a:r>
            <a:r>
              <a:rPr lang="en-GB" err="1"/>
              <a:t>terme</a:t>
            </a:r>
            <a:r>
              <a:rPr lang="en-GB"/>
              <a:t> </a:t>
            </a:r>
            <a:r>
              <a:rPr lang="en-GB" err="1"/>
              <a:t>mais</a:t>
            </a:r>
            <a:r>
              <a:rPr lang="en-GB"/>
              <a:t> </a:t>
            </a:r>
            <a:r>
              <a:rPr lang="en-GB" err="1"/>
              <a:t>peut</a:t>
            </a:r>
            <a:r>
              <a:rPr lang="en-GB"/>
              <a:t> aider à la gestion du stress en attendant.</a:t>
            </a:r>
            <a:endParaRPr lang="nl-NL"/>
          </a:p>
          <a:p>
            <a:endParaRPr lang="en-GB" b="1"/>
          </a:p>
          <a:p>
            <a:r>
              <a:rPr lang="en-GB" b="1"/>
              <a:t>Quand </a:t>
            </a:r>
            <a:r>
              <a:rPr lang="en-GB" b="1" err="1"/>
              <a:t>orienter</a:t>
            </a:r>
            <a:r>
              <a:rPr lang="en-GB" b="1"/>
              <a:t> </a:t>
            </a:r>
            <a:r>
              <a:rPr lang="en-GB" b="1" err="1"/>
              <a:t>vers</a:t>
            </a:r>
            <a:r>
              <a:rPr lang="en-GB" b="1"/>
              <a:t> le second </a:t>
            </a:r>
            <a:r>
              <a:rPr lang="en-GB" b="1" err="1"/>
              <a:t>ligne</a:t>
            </a:r>
            <a:r>
              <a:rPr lang="en-GB" b="1"/>
              <a:t> (</a:t>
            </a:r>
            <a:r>
              <a:rPr lang="en-GB" b="1" err="1"/>
              <a:t>psychiatre</a:t>
            </a:r>
            <a:r>
              <a:rPr lang="en-GB" b="1"/>
              <a:t>) ?</a:t>
            </a:r>
            <a:endParaRPr lang="nl-NL">
              <a:ea typeface="Calibri"/>
              <a:cs typeface="Calibri"/>
            </a:endParaRPr>
          </a:p>
          <a:p>
            <a:r>
              <a:rPr lang="en-GB"/>
              <a:t>En </a:t>
            </a:r>
            <a:r>
              <a:rPr lang="en-GB" err="1"/>
              <a:t>général</a:t>
            </a:r>
            <a:r>
              <a:rPr lang="en-GB"/>
              <a:t>, le </a:t>
            </a:r>
            <a:r>
              <a:rPr lang="en-GB" err="1"/>
              <a:t>traitement</a:t>
            </a:r>
            <a:r>
              <a:rPr lang="en-GB"/>
              <a:t> </a:t>
            </a:r>
            <a:r>
              <a:rPr lang="en-GB" err="1"/>
              <a:t>est</a:t>
            </a:r>
            <a:r>
              <a:rPr lang="en-GB"/>
              <a:t> possible en première </a:t>
            </a:r>
            <a:r>
              <a:rPr lang="en-GB" err="1"/>
              <a:t>ligne</a:t>
            </a:r>
            <a:r>
              <a:rPr lang="en-GB"/>
              <a:t>.</a:t>
            </a:r>
            <a:endParaRPr lang="nl-NL"/>
          </a:p>
          <a:p>
            <a:r>
              <a:rPr lang="en-GB"/>
              <a:t>Orientation </a:t>
            </a:r>
            <a:r>
              <a:rPr lang="en-GB" err="1"/>
              <a:t>recommandée</a:t>
            </a:r>
            <a:r>
              <a:rPr lang="en-GB"/>
              <a:t> en </a:t>
            </a:r>
            <a:r>
              <a:rPr lang="en-GB" err="1"/>
              <a:t>cas</a:t>
            </a:r>
            <a:r>
              <a:rPr lang="en-GB"/>
              <a:t> de </a:t>
            </a:r>
            <a:r>
              <a:rPr lang="en-GB" err="1"/>
              <a:t>signaux</a:t>
            </a:r>
            <a:r>
              <a:rPr lang="en-GB"/>
              <a:t> </a:t>
            </a:r>
            <a:r>
              <a:rPr lang="en-GB" err="1"/>
              <a:t>d’alarme</a:t>
            </a:r>
            <a:r>
              <a:rPr lang="en-GB"/>
              <a:t> </a:t>
            </a:r>
            <a:r>
              <a:rPr lang="en-GB" err="1"/>
              <a:t>suivants</a:t>
            </a:r>
            <a:r>
              <a:rPr lang="en-GB"/>
              <a:t> :</a:t>
            </a:r>
            <a:endParaRPr lang="en-GB">
              <a:ea typeface="Calibri"/>
              <a:cs typeface="Calibri"/>
            </a:endParaRPr>
          </a:p>
          <a:p>
            <a:pPr marL="171450" indent="-171450">
              <a:buFont typeface="Arial"/>
              <a:buChar char="•"/>
            </a:pPr>
            <a:r>
              <a:rPr lang="en-GB" err="1"/>
              <a:t>Suicidalité</a:t>
            </a:r>
            <a:r>
              <a:rPr lang="en-GB"/>
              <a:t> </a:t>
            </a:r>
            <a:r>
              <a:rPr lang="en-GB" err="1"/>
              <a:t>ou</a:t>
            </a:r>
            <a:r>
              <a:rPr lang="en-GB"/>
              <a:t> </a:t>
            </a:r>
            <a:r>
              <a:rPr lang="en-GB" err="1"/>
              <a:t>comportement</a:t>
            </a:r>
            <a:r>
              <a:rPr lang="en-GB"/>
              <a:t> auto-</a:t>
            </a:r>
            <a:r>
              <a:rPr lang="en-GB" err="1"/>
              <a:t>destructeur</a:t>
            </a:r>
            <a:endParaRPr lang="nl-NL"/>
          </a:p>
          <a:p>
            <a:pPr marL="171450" indent="-171450">
              <a:buFont typeface="Arial"/>
              <a:buChar char="•"/>
            </a:pPr>
            <a:r>
              <a:rPr lang="en-GB" err="1"/>
              <a:t>Symptômes</a:t>
            </a:r>
            <a:r>
              <a:rPr lang="en-GB"/>
              <a:t> </a:t>
            </a:r>
            <a:r>
              <a:rPr lang="en-GB" err="1"/>
              <a:t>dépressifs</a:t>
            </a:r>
            <a:r>
              <a:rPr lang="en-GB"/>
              <a:t> </a:t>
            </a:r>
            <a:r>
              <a:rPr lang="en-GB" err="1"/>
              <a:t>sévères</a:t>
            </a:r>
            <a:endParaRPr lang="nl-NL"/>
          </a:p>
          <a:p>
            <a:pPr marL="171450" indent="-171450">
              <a:buFont typeface="Arial"/>
              <a:buChar char="•"/>
            </a:pPr>
            <a:r>
              <a:rPr lang="en-GB"/>
              <a:t>Signes </a:t>
            </a:r>
            <a:r>
              <a:rPr lang="en-GB" err="1"/>
              <a:t>psychotiques</a:t>
            </a:r>
            <a:r>
              <a:rPr lang="en-GB"/>
              <a:t> (</a:t>
            </a:r>
            <a:r>
              <a:rPr lang="en-GB" err="1"/>
              <a:t>ou</a:t>
            </a:r>
            <a:r>
              <a:rPr lang="en-GB"/>
              <a:t> </a:t>
            </a:r>
            <a:r>
              <a:rPr lang="en-GB" err="1"/>
              <a:t>manie</a:t>
            </a:r>
            <a:r>
              <a:rPr lang="en-GB"/>
              <a:t>)</a:t>
            </a:r>
            <a:endParaRPr lang="en-GB">
              <a:ea typeface="Calibri"/>
              <a:cs typeface="Calibri"/>
            </a:endParaRPr>
          </a:p>
          <a:p>
            <a:pPr marL="171450" indent="-171450">
              <a:buFont typeface="Arial"/>
              <a:buChar char="•"/>
            </a:pPr>
            <a:r>
              <a:rPr lang="en-GB" err="1"/>
              <a:t>Déficit</a:t>
            </a:r>
            <a:r>
              <a:rPr lang="en-GB"/>
              <a:t> </a:t>
            </a:r>
            <a:r>
              <a:rPr lang="en-GB" err="1"/>
              <a:t>fonctionnel</a:t>
            </a:r>
            <a:r>
              <a:rPr lang="en-GB"/>
              <a:t> malgré les </a:t>
            </a:r>
            <a:r>
              <a:rPr lang="en-GB" err="1"/>
              <a:t>soins</a:t>
            </a:r>
            <a:r>
              <a:rPr lang="en-GB"/>
              <a:t> en première </a:t>
            </a:r>
            <a:r>
              <a:rPr lang="en-GB" err="1"/>
              <a:t>ligne</a:t>
            </a:r>
            <a:endParaRPr lang="nl-NL"/>
          </a:p>
          <a:p>
            <a:pPr marL="171450" indent="-171450">
              <a:buFont typeface="Arial"/>
              <a:buChar char="•"/>
            </a:pPr>
            <a:r>
              <a:rPr lang="en-GB"/>
              <a:t>Plus grave que </a:t>
            </a:r>
            <a:r>
              <a:rPr lang="en-GB" err="1"/>
              <a:t>prévu</a:t>
            </a:r>
            <a:r>
              <a:rPr lang="en-GB"/>
              <a:t> </a:t>
            </a:r>
            <a:r>
              <a:rPr lang="en-GB" err="1"/>
              <a:t>initialement</a:t>
            </a:r>
            <a:endParaRPr lang="nl-NL"/>
          </a:p>
          <a:p>
            <a:pPr marL="171450" indent="-171450">
              <a:buFont typeface="Arial"/>
              <a:buChar char="•"/>
            </a:pPr>
            <a:r>
              <a:rPr lang="en-GB"/>
              <a:t>…</a:t>
            </a:r>
            <a:endParaRPr lang="en-GB">
              <a:ea typeface="Calibri"/>
              <a:cs typeface="Calibri"/>
            </a:endParaRPr>
          </a:p>
          <a:p>
            <a:endParaRPr lang="en-GB">
              <a:ea typeface="Calibri"/>
              <a:cs typeface="Calibri"/>
            </a:endParaRPr>
          </a:p>
        </p:txBody>
      </p:sp>
      <p:sp>
        <p:nvSpPr>
          <p:cNvPr id="4" name="Tijdelijke aanduiding voor dianummer 3"/>
          <p:cNvSpPr>
            <a:spLocks noGrp="1"/>
          </p:cNvSpPr>
          <p:nvPr>
            <p:ph type="sldNum" sz="quarter" idx="5"/>
          </p:nvPr>
        </p:nvSpPr>
        <p:spPr/>
        <p:txBody>
          <a:bodyPr/>
          <a:lstStyle/>
          <a:p>
            <a:fld id="{4DF8325C-734F-4BD6-9D5D-A0651F9622A6}" type="slidenum">
              <a:rPr lang="nl-NL" smtClean="0"/>
              <a:t>57</a:t>
            </a:fld>
            <a:endParaRPr lang="nl-NL"/>
          </a:p>
        </p:txBody>
      </p:sp>
    </p:spTree>
    <p:extLst>
      <p:ext uri="{BB962C8B-B14F-4D97-AF65-F5344CB8AC3E}">
        <p14:creationId xmlns:p14="http://schemas.microsoft.com/office/powerpoint/2010/main" val="40162474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 </a:t>
            </a:r>
            <a:r>
              <a:rPr lang="en-US" err="1"/>
              <a:t>médecin</a:t>
            </a:r>
            <a:r>
              <a:rPr lang="en-US"/>
              <a:t> </a:t>
            </a:r>
            <a:r>
              <a:rPr lang="en-US" err="1"/>
              <a:t>généraliste</a:t>
            </a:r>
            <a:r>
              <a:rPr lang="en-US"/>
              <a:t> </a:t>
            </a:r>
            <a:r>
              <a:rPr lang="en-US" err="1"/>
              <a:t>pourrait</a:t>
            </a:r>
            <a:r>
              <a:rPr lang="en-US"/>
              <a:t> aider à prendre </a:t>
            </a:r>
            <a:r>
              <a:rPr lang="en-US" err="1"/>
              <a:t>rendez-vous</a:t>
            </a:r>
            <a:r>
              <a:rPr lang="en-US"/>
              <a:t> chez un </a:t>
            </a:r>
            <a:r>
              <a:rPr lang="en-US" err="1"/>
              <a:t>psychologue</a:t>
            </a:r>
            <a:r>
              <a:rPr lang="en-US"/>
              <a:t> (</a:t>
            </a:r>
            <a:r>
              <a:rPr lang="en-US" err="1"/>
              <a:t>ce</a:t>
            </a:r>
            <a:r>
              <a:rPr lang="en-US"/>
              <a:t> qui </a:t>
            </a:r>
            <a:r>
              <a:rPr lang="en-US" err="1"/>
              <a:t>réduit</a:t>
            </a:r>
            <a:r>
              <a:rPr lang="en-US"/>
              <a:t> la </a:t>
            </a:r>
            <a:r>
              <a:rPr lang="en-US" err="1"/>
              <a:t>barrière</a:t>
            </a:r>
            <a:r>
              <a:rPr lang="en-US"/>
              <a:t> pour la </a:t>
            </a:r>
            <a:r>
              <a:rPr lang="en-US" err="1"/>
              <a:t>personne</a:t>
            </a:r>
            <a:r>
              <a:rPr lang="en-US"/>
              <a:t>).</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58</a:t>
            </a:fld>
            <a:endParaRPr lang="en-US"/>
          </a:p>
        </p:txBody>
      </p:sp>
    </p:spTree>
    <p:extLst>
      <p:ext uri="{BB962C8B-B14F-4D97-AF65-F5344CB8AC3E}">
        <p14:creationId xmlns:p14="http://schemas.microsoft.com/office/powerpoint/2010/main" val="5774639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 temps de </a:t>
            </a:r>
            <a:r>
              <a:rPr lang="en-US" err="1"/>
              <a:t>récupération</a:t>
            </a:r>
            <a:r>
              <a:rPr lang="en-US"/>
              <a:t> </a:t>
            </a:r>
            <a:r>
              <a:rPr lang="en-US" err="1"/>
              <a:t>est</a:t>
            </a:r>
            <a:r>
              <a:rPr lang="en-US"/>
              <a:t> important dans </a:t>
            </a:r>
            <a:r>
              <a:rPr lang="en-US" err="1"/>
              <a:t>une</a:t>
            </a:r>
            <a:r>
              <a:rPr lang="en-US"/>
              <a:t> première phase.</a:t>
            </a:r>
          </a:p>
          <a:p>
            <a:r>
              <a:rPr lang="en-US"/>
              <a:t>Pour </a:t>
            </a:r>
            <a:r>
              <a:rPr lang="en-US" err="1"/>
              <a:t>toutes</a:t>
            </a:r>
            <a:r>
              <a:rPr lang="en-US"/>
              <a:t> </a:t>
            </a:r>
            <a:r>
              <a:rPr lang="en-US" err="1"/>
              <a:t>ces</a:t>
            </a:r>
            <a:r>
              <a:rPr lang="en-US"/>
              <a:t> </a:t>
            </a:r>
            <a:r>
              <a:rPr lang="en-US" err="1"/>
              <a:t>clés</a:t>
            </a:r>
            <a:r>
              <a:rPr lang="en-US"/>
              <a:t>, il </a:t>
            </a:r>
            <a:r>
              <a:rPr lang="en-US" err="1"/>
              <a:t>est</a:t>
            </a:r>
            <a:r>
              <a:rPr lang="en-US"/>
              <a:t> </a:t>
            </a:r>
            <a:r>
              <a:rPr lang="en-US" err="1"/>
              <a:t>essentiel</a:t>
            </a:r>
            <a:r>
              <a:rPr lang="en-US"/>
              <a:t> de </a:t>
            </a:r>
            <a:r>
              <a:rPr lang="en-US" err="1"/>
              <a:t>tenir</a:t>
            </a:r>
            <a:r>
              <a:rPr lang="en-US"/>
              <a:t> </a:t>
            </a:r>
            <a:r>
              <a:rPr lang="en-US" err="1"/>
              <a:t>compte</a:t>
            </a:r>
            <a:r>
              <a:rPr lang="en-US"/>
              <a:t> de la </a:t>
            </a:r>
            <a:r>
              <a:rPr lang="en-US" err="1"/>
              <a:t>personne</a:t>
            </a:r>
            <a:r>
              <a:rPr lang="en-US"/>
              <a:t> qui se </a:t>
            </a:r>
            <a:r>
              <a:rPr lang="en-US" err="1"/>
              <a:t>trouve</a:t>
            </a:r>
            <a:r>
              <a:rPr lang="en-US"/>
              <a:t> </a:t>
            </a:r>
            <a:r>
              <a:rPr lang="en-US" err="1"/>
              <a:t>devant</a:t>
            </a:r>
            <a:r>
              <a:rPr lang="en-US"/>
              <a:t> </a:t>
            </a:r>
            <a:r>
              <a:rPr lang="en-US" err="1"/>
              <a:t>vous</a:t>
            </a:r>
            <a:r>
              <a:rPr lang="en-US"/>
              <a:t> (importance du </a:t>
            </a:r>
            <a:r>
              <a:rPr lang="en-US" err="1"/>
              <a:t>rythme</a:t>
            </a:r>
            <a:r>
              <a:rPr lang="en-US"/>
              <a:t> propre à la </a:t>
            </a:r>
            <a:r>
              <a:rPr lang="en-US" err="1"/>
              <a:t>personne</a:t>
            </a:r>
            <a:r>
              <a:rPr lang="en-US"/>
              <a:t>).</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62</a:t>
            </a:fld>
            <a:endParaRPr lang="en-US"/>
          </a:p>
        </p:txBody>
      </p:sp>
    </p:spTree>
    <p:extLst>
      <p:ext uri="{BB962C8B-B14F-4D97-AF65-F5344CB8AC3E}">
        <p14:creationId xmlns:p14="http://schemas.microsoft.com/office/powerpoint/2010/main" val="4283573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a:solidFill>
                  <a:srgbClr val="242424"/>
                </a:solidFill>
              </a:rPr>
              <a:t>Ces chiffres ne reprennent pas les statutaires, ni les indemnités par le CPAS, ni les personnes atteintes d'un handicap qui ne travaillent pas (</a:t>
            </a:r>
            <a:r>
              <a:rPr lang="nl-NL" sz="1200" b="0" i="0" kern="1200">
                <a:solidFill>
                  <a:schemeClr val="tx1"/>
                </a:solidFill>
                <a:effectLst/>
                <a:latin typeface="+mn-lt"/>
                <a:ea typeface="+mn-ea"/>
                <a:cs typeface="+mn-cs"/>
              </a:rPr>
              <a:t>DG </a:t>
            </a:r>
            <a:r>
              <a:rPr lang="nl-NL" sz="1200" b="0" i="0" kern="1200" err="1">
                <a:solidFill>
                  <a:schemeClr val="tx1"/>
                </a:solidFill>
                <a:effectLst/>
                <a:latin typeface="+mn-lt"/>
                <a:ea typeface="+mn-ea"/>
                <a:cs typeface="+mn-cs"/>
              </a:rPr>
              <a:t>Personnes</a:t>
            </a:r>
            <a:r>
              <a:rPr lang="nl-NL" sz="1200" b="0" i="0" kern="1200">
                <a:solidFill>
                  <a:schemeClr val="tx1"/>
                </a:solidFill>
                <a:effectLst/>
                <a:latin typeface="+mn-lt"/>
                <a:ea typeface="+mn-ea"/>
                <a:cs typeface="+mn-cs"/>
              </a:rPr>
              <a:t> </a:t>
            </a:r>
            <a:r>
              <a:rPr lang="nl-NL" sz="1200" b="0" i="0" kern="1200" err="1">
                <a:solidFill>
                  <a:schemeClr val="tx1"/>
                </a:solidFill>
                <a:effectLst/>
                <a:latin typeface="+mn-lt"/>
                <a:ea typeface="+mn-ea"/>
                <a:cs typeface="+mn-cs"/>
              </a:rPr>
              <a:t>handicapées</a:t>
            </a:r>
            <a:r>
              <a:rPr lang="nl-NL" sz="1200" b="0" i="0" kern="1200">
                <a:solidFill>
                  <a:schemeClr val="tx1"/>
                </a:solidFill>
                <a:effectLst/>
                <a:latin typeface="+mn-lt"/>
                <a:ea typeface="+mn-ea"/>
                <a:cs typeface="+mn-cs"/>
              </a:rPr>
              <a:t>)</a:t>
            </a:r>
            <a:endParaRPr lang="fr-BE">
              <a:solidFill>
                <a:srgbClr val="000000"/>
              </a:solidFill>
            </a:endParaRPr>
          </a:p>
          <a:p>
            <a:r>
              <a:rPr lang="fr-BE">
                <a:solidFill>
                  <a:srgbClr val="242424"/>
                </a:solidFill>
              </a:rPr>
              <a:t> </a:t>
            </a:r>
            <a:endParaRPr lang="fr-BE">
              <a:ea typeface="Calibri" panose="020F0502020204030204"/>
              <a:cs typeface="Calibri" panose="020F0502020204030204"/>
            </a:endParaRPr>
          </a:p>
          <a:p>
            <a:r>
              <a:rPr lang="fr-BE"/>
              <a:t>Sources :</a:t>
            </a:r>
            <a:endParaRPr lang="fr-BE">
              <a:ea typeface="Calibri" panose="020F0502020204030204"/>
              <a:cs typeface="Calibri" panose="020F0502020204030204"/>
            </a:endParaRPr>
          </a:p>
          <a:p>
            <a:pPr marL="285750" indent="-285750">
              <a:buFont typeface="Arial"/>
              <a:buChar char="•"/>
            </a:pPr>
            <a:r>
              <a:rPr lang="fr-BE"/>
              <a:t>INAMI : https://www.inami.fgov.be/fr/statistiques/statistiques-indemnites/incapacite-de-travail-combien-de-burnouts-et-de-depressions-de-plus-d-un-an-quel-cout-pour-l-assurance-indemnites</a:t>
            </a:r>
            <a:endParaRPr lang="fr-BE">
              <a:ea typeface="Calibri"/>
              <a:cs typeface="Calibri"/>
            </a:endParaRPr>
          </a:p>
          <a:p>
            <a:r>
              <a:rPr lang="fr-BE"/>
              <a:t>https://www.inami.fgov.be/SiteCollectionDocuments/PSYA_etude_avril_2024.pdf</a:t>
            </a:r>
            <a:endParaRPr lang="fr-BE">
              <a:ea typeface="Calibri"/>
              <a:cs typeface="Calibri"/>
            </a:endParaRPr>
          </a:p>
          <a:p>
            <a:r>
              <a:rPr lang="en-US" sz="1200" b="0" i="1" u="none" strike="noStrike" kern="1200" baseline="0" err="1">
                <a:solidFill>
                  <a:schemeClr val="tx1"/>
                </a:solidFill>
                <a:latin typeface="+mn-lt"/>
                <a:ea typeface="+mn-ea"/>
                <a:cs typeface="+mn-cs"/>
              </a:rPr>
              <a:t>Sciensano</a:t>
            </a:r>
            <a:r>
              <a:rPr lang="en-US" sz="1200" b="0" i="1" u="none" strike="noStrike" kern="1200" baseline="0">
                <a:solidFill>
                  <a:schemeClr val="tx1"/>
                </a:solidFill>
                <a:latin typeface="+mn-lt"/>
                <a:ea typeface="+mn-ea"/>
                <a:cs typeface="+mn-cs"/>
              </a:rPr>
              <a:t>, Summary of BELHEALTH results – Waves 1 to 6: Mental Health Data on Belgian Adults in the wake of COVID-19 (September 2022–June 2024) </a:t>
            </a:r>
            <a:endParaRPr lang="en-US" sz="1200" b="0" i="1" u="none" strike="noStrike" kern="1200" baseline="0">
              <a:solidFill>
                <a:schemeClr val="tx1"/>
              </a:solidFill>
              <a:latin typeface="+mn-lt"/>
              <a:ea typeface="Calibri"/>
              <a:cs typeface="Calibri"/>
            </a:endParaRPr>
          </a:p>
          <a:p>
            <a:pPr marL="285750" indent="-285750">
              <a:buFont typeface="Arial"/>
              <a:buChar char="•"/>
            </a:pPr>
            <a:r>
              <a:rPr lang="en-US" err="1"/>
              <a:t>Sciensano</a:t>
            </a:r>
            <a:r>
              <a:rPr lang="en-US"/>
              <a:t>, Résumé des </a:t>
            </a:r>
            <a:r>
              <a:rPr lang="en-US" err="1"/>
              <a:t>résultats</a:t>
            </a:r>
            <a:r>
              <a:rPr lang="en-US"/>
              <a:t> BELHEALTH - </a:t>
            </a:r>
            <a:r>
              <a:rPr lang="en-US" err="1"/>
              <a:t>Séries</a:t>
            </a:r>
            <a:r>
              <a:rPr lang="en-US"/>
              <a:t> 1 à 6 : Données sur la santé mentale des </a:t>
            </a:r>
            <a:r>
              <a:rPr lang="en-US" err="1"/>
              <a:t>adultes</a:t>
            </a:r>
            <a:r>
              <a:rPr lang="en-US"/>
              <a:t> </a:t>
            </a:r>
            <a:r>
              <a:rPr lang="en-US" err="1"/>
              <a:t>belges</a:t>
            </a:r>
            <a:r>
              <a:rPr lang="en-US"/>
              <a:t> dans le </a:t>
            </a:r>
            <a:r>
              <a:rPr lang="en-US" err="1"/>
              <a:t>sillage</a:t>
            </a:r>
            <a:r>
              <a:rPr lang="en-US"/>
              <a:t> du COVID-19 (</a:t>
            </a:r>
            <a:r>
              <a:rPr lang="en-US" err="1"/>
              <a:t>septembre</a:t>
            </a:r>
            <a:r>
              <a:rPr lang="en-US"/>
              <a:t> 2022-juin 2024)</a:t>
            </a:r>
            <a:endParaRPr lang="en-US">
              <a:ea typeface="Calibri"/>
              <a:cs typeface="Calibri"/>
            </a:endParaRPr>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7</a:t>
            </a:fld>
            <a:endParaRPr lang="fr-BE"/>
          </a:p>
        </p:txBody>
      </p:sp>
    </p:spTree>
    <p:extLst>
      <p:ext uri="{BB962C8B-B14F-4D97-AF65-F5344CB8AC3E}">
        <p14:creationId xmlns:p14="http://schemas.microsoft.com/office/powerpoint/2010/main" val="36079798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63</a:t>
            </a:fld>
            <a:endParaRPr lang="en-US"/>
          </a:p>
        </p:txBody>
      </p:sp>
    </p:spTree>
    <p:extLst>
      <p:ext uri="{BB962C8B-B14F-4D97-AF65-F5344CB8AC3E}">
        <p14:creationId xmlns:p14="http://schemas.microsoft.com/office/powerpoint/2010/main" val="33467606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a:t>Il </a:t>
            </a:r>
            <a:r>
              <a:rPr lang="en-US" err="1"/>
              <a:t>est</a:t>
            </a:r>
            <a:r>
              <a:rPr lang="en-US"/>
              <a:t> </a:t>
            </a:r>
            <a:r>
              <a:rPr lang="en-US" err="1"/>
              <a:t>essentiel</a:t>
            </a:r>
            <a:r>
              <a:rPr lang="en-US"/>
              <a:t> de </a:t>
            </a:r>
            <a:r>
              <a:rPr lang="en-US" err="1"/>
              <a:t>tenir</a:t>
            </a:r>
            <a:r>
              <a:rPr lang="en-US"/>
              <a:t> </a:t>
            </a:r>
            <a:r>
              <a:rPr lang="en-US" err="1"/>
              <a:t>compte</a:t>
            </a:r>
            <a:r>
              <a:rPr lang="en-US"/>
              <a:t> des conditions et </a:t>
            </a:r>
            <a:r>
              <a:rPr lang="en-US" err="1"/>
              <a:t>circonstances</a:t>
            </a:r>
            <a:r>
              <a:rPr lang="en-US"/>
              <a:t> </a:t>
            </a:r>
            <a:r>
              <a:rPr lang="en-US" err="1"/>
              <a:t>nécessaires</a:t>
            </a:r>
            <a:r>
              <a:rPr lang="en-US"/>
              <a:t> pour </a:t>
            </a:r>
            <a:r>
              <a:rPr lang="en-US" err="1"/>
              <a:t>reprendre</a:t>
            </a:r>
            <a:r>
              <a:rPr lang="en-US"/>
              <a:t> le travail, et </a:t>
            </a:r>
            <a:r>
              <a:rPr lang="en-US" err="1"/>
              <a:t>d’examiner</a:t>
            </a:r>
            <a:r>
              <a:rPr lang="en-US"/>
              <a:t> comment la </a:t>
            </a:r>
            <a:r>
              <a:rPr lang="en-US" err="1"/>
              <a:t>personne</a:t>
            </a:r>
            <a:r>
              <a:rPr lang="en-US"/>
              <a:t> </a:t>
            </a:r>
            <a:r>
              <a:rPr lang="en-US" err="1"/>
              <a:t>peut</a:t>
            </a:r>
            <a:r>
              <a:rPr lang="en-US"/>
              <a:t> </a:t>
            </a:r>
            <a:r>
              <a:rPr lang="en-US" err="1"/>
              <a:t>éventuellement</a:t>
            </a:r>
            <a:r>
              <a:rPr lang="en-US"/>
              <a:t> y </a:t>
            </a:r>
            <a:r>
              <a:rPr lang="en-US" err="1"/>
              <a:t>exercer</a:t>
            </a:r>
            <a:r>
              <a:rPr lang="en-US"/>
              <a:t> </a:t>
            </a:r>
            <a:r>
              <a:rPr lang="en-US" err="1"/>
              <a:t>une</a:t>
            </a:r>
            <a:r>
              <a:rPr lang="en-US"/>
              <a:t> influence, </a:t>
            </a:r>
            <a:r>
              <a:rPr lang="en-US" err="1"/>
              <a:t>notamment</a:t>
            </a:r>
            <a:r>
              <a:rPr lang="en-US"/>
              <a:t> </a:t>
            </a:r>
            <a:r>
              <a:rPr lang="en-US" err="1"/>
              <a:t>en</a:t>
            </a:r>
            <a:r>
              <a:rPr lang="en-US"/>
              <a:t> </a:t>
            </a:r>
            <a:r>
              <a:rPr lang="en-US" err="1"/>
              <a:t>sollicitant</a:t>
            </a:r>
            <a:r>
              <a:rPr lang="en-US"/>
              <a:t> de </a:t>
            </a:r>
            <a:r>
              <a:rPr lang="en-US" err="1"/>
              <a:t>l’aide</a:t>
            </a:r>
            <a:r>
              <a:rPr lang="en-US"/>
              <a:t>.</a:t>
            </a:r>
            <a:br>
              <a:rPr lang="en-US">
                <a:cs typeface="+mn-lt"/>
              </a:rPr>
            </a:br>
            <a:r>
              <a:rPr lang="en-US"/>
              <a:t> </a:t>
            </a:r>
            <a:r>
              <a:rPr lang="en-US" err="1"/>
              <a:t>L’amélioration</a:t>
            </a:r>
            <a:r>
              <a:rPr lang="en-US"/>
              <a:t> de </a:t>
            </a:r>
            <a:r>
              <a:rPr lang="en-US" err="1"/>
              <a:t>ces</a:t>
            </a:r>
            <a:r>
              <a:rPr lang="en-US"/>
              <a:t> conditions </a:t>
            </a:r>
            <a:r>
              <a:rPr lang="en-US" err="1"/>
              <a:t>constitue</a:t>
            </a:r>
            <a:r>
              <a:rPr lang="en-US"/>
              <a:t> </a:t>
            </a:r>
            <a:r>
              <a:rPr lang="en-US" err="1"/>
              <a:t>souvent</a:t>
            </a:r>
            <a:r>
              <a:rPr lang="en-US"/>
              <a:t> la condition </a:t>
            </a:r>
            <a:r>
              <a:rPr lang="en-US" err="1"/>
              <a:t>principale</a:t>
            </a:r>
            <a:r>
              <a:rPr lang="en-US"/>
              <a:t> — </a:t>
            </a:r>
            <a:r>
              <a:rPr lang="en-US" err="1"/>
              <a:t>en</a:t>
            </a:r>
            <a:r>
              <a:rPr lang="en-US"/>
              <a:t> plus de </a:t>
            </a:r>
            <a:r>
              <a:rPr lang="en-US" err="1"/>
              <a:t>l’apprentissage</a:t>
            </a:r>
            <a:r>
              <a:rPr lang="en-US"/>
              <a:t> personnel — pour </a:t>
            </a:r>
            <a:r>
              <a:rPr lang="en-US" err="1"/>
              <a:t>éviter</a:t>
            </a:r>
            <a:r>
              <a:rPr lang="en-US"/>
              <a:t> de </a:t>
            </a:r>
            <a:r>
              <a:rPr lang="en-US" err="1"/>
              <a:t>retomber</a:t>
            </a:r>
            <a:r>
              <a:rPr lang="en-US"/>
              <a:t> dans les </a:t>
            </a:r>
            <a:r>
              <a:rPr lang="en-US" err="1"/>
              <a:t>mêmes</a:t>
            </a:r>
            <a:r>
              <a:rPr lang="en-US"/>
              <a:t> </a:t>
            </a:r>
            <a:r>
              <a:rPr lang="en-US" err="1"/>
              <a:t>pièges</a:t>
            </a:r>
            <a:r>
              <a:rPr lang="en-US"/>
              <a:t>.</a:t>
            </a:r>
          </a:p>
          <a:p>
            <a:endParaRPr lang="en-US">
              <a:ea typeface="Calibri" panose="020F0502020204030204"/>
              <a:cs typeface="Calibri" panose="020F0502020204030204"/>
            </a:endParaRPr>
          </a:p>
          <a:p>
            <a:endParaRPr lang="en-US"/>
          </a:p>
          <a:p>
            <a:endParaRPr lang="en-US"/>
          </a:p>
          <a:p>
            <a:r>
              <a:rPr lang="en-US" err="1"/>
              <a:t>Exemple</a:t>
            </a:r>
            <a:r>
              <a:rPr lang="en-US"/>
              <a:t> d'un </a:t>
            </a:r>
            <a:r>
              <a:rPr lang="en-US" err="1"/>
              <a:t>cas</a:t>
            </a:r>
            <a:r>
              <a:rPr lang="en-US"/>
              <a:t> </a:t>
            </a:r>
            <a:r>
              <a:rPr lang="en-US" err="1"/>
              <a:t>clinique</a:t>
            </a:r>
            <a:r>
              <a:rPr lang="en-US"/>
              <a:t> : </a:t>
            </a:r>
            <a:endParaRPr lang="en-US">
              <a:solidFill>
                <a:srgbClr val="444444"/>
              </a:solidFill>
              <a:ea typeface="Calibri"/>
              <a:cs typeface="Calibri"/>
            </a:endParaRPr>
          </a:p>
          <a:p>
            <a:r>
              <a:rPr lang="en-US"/>
              <a:t>"Nous avions </a:t>
            </a:r>
            <a:r>
              <a:rPr lang="en-US" err="1"/>
              <a:t>une</a:t>
            </a:r>
            <a:r>
              <a:rPr lang="en-US"/>
              <a:t> </a:t>
            </a:r>
            <a:r>
              <a:rPr lang="en-US" err="1"/>
              <a:t>personne</a:t>
            </a:r>
            <a:r>
              <a:rPr lang="en-US"/>
              <a:t> pour </a:t>
            </a:r>
            <a:r>
              <a:rPr lang="en-US" err="1"/>
              <a:t>laquelle</a:t>
            </a:r>
            <a:r>
              <a:rPr lang="en-US"/>
              <a:t> le </a:t>
            </a:r>
            <a:r>
              <a:rPr lang="en-US" err="1"/>
              <a:t>médecin</a:t>
            </a:r>
            <a:r>
              <a:rPr lang="en-US"/>
              <a:t> du travail </a:t>
            </a:r>
            <a:r>
              <a:rPr lang="en-US" err="1"/>
              <a:t>avait</a:t>
            </a:r>
            <a:r>
              <a:rPr lang="en-US"/>
              <a:t> </a:t>
            </a:r>
            <a:r>
              <a:rPr lang="en-US" err="1"/>
              <a:t>décidé</a:t>
            </a:r>
            <a:r>
              <a:rPr lang="en-US"/>
              <a:t> </a:t>
            </a:r>
            <a:r>
              <a:rPr lang="en-US" err="1"/>
              <a:t>qu’elle</a:t>
            </a:r>
            <a:r>
              <a:rPr lang="en-US"/>
              <a:t> ne </a:t>
            </a:r>
            <a:r>
              <a:rPr lang="en-US" err="1"/>
              <a:t>pouvait</a:t>
            </a:r>
            <a:r>
              <a:rPr lang="en-US"/>
              <a:t> pas </a:t>
            </a:r>
            <a:r>
              <a:rPr lang="en-US" err="1"/>
              <a:t>retourner</a:t>
            </a:r>
            <a:r>
              <a:rPr lang="en-US"/>
              <a:t> dans son service </a:t>
            </a:r>
            <a:r>
              <a:rPr lang="en-US" err="1"/>
              <a:t>d’origine</a:t>
            </a:r>
            <a:r>
              <a:rPr lang="en-US"/>
              <a:t> ; il </a:t>
            </a:r>
            <a:r>
              <a:rPr lang="en-US" err="1"/>
              <a:t>fallait</a:t>
            </a:r>
            <a:r>
              <a:rPr lang="en-US"/>
              <a:t> </a:t>
            </a:r>
            <a:r>
              <a:rPr lang="en-US" err="1"/>
              <a:t>lui</a:t>
            </a:r>
            <a:r>
              <a:rPr lang="en-US"/>
              <a:t> </a:t>
            </a:r>
            <a:r>
              <a:rPr lang="en-US" err="1"/>
              <a:t>trouver</a:t>
            </a:r>
            <a:r>
              <a:rPr lang="en-US"/>
              <a:t> un </a:t>
            </a:r>
            <a:r>
              <a:rPr lang="en-US" err="1"/>
              <a:t>autre</a:t>
            </a:r>
            <a:r>
              <a:rPr lang="en-US"/>
              <a:t> service. Entre-temps, </a:t>
            </a:r>
            <a:r>
              <a:rPr lang="en-US" err="1"/>
              <a:t>elle</a:t>
            </a:r>
            <a:r>
              <a:rPr lang="en-US"/>
              <a:t> </a:t>
            </a:r>
            <a:r>
              <a:rPr lang="en-US" err="1"/>
              <a:t>est</a:t>
            </a:r>
            <a:r>
              <a:rPr lang="en-US"/>
              <a:t> </a:t>
            </a:r>
            <a:r>
              <a:rPr lang="en-US" err="1"/>
              <a:t>en</a:t>
            </a:r>
            <a:r>
              <a:rPr lang="en-US"/>
              <a:t> train de </a:t>
            </a:r>
            <a:r>
              <a:rPr lang="en-US" err="1"/>
              <a:t>postuler</a:t>
            </a:r>
            <a:r>
              <a:rPr lang="en-US"/>
              <a:t> </a:t>
            </a:r>
            <a:r>
              <a:rPr lang="en-US" err="1"/>
              <a:t>ailleurs</a:t>
            </a:r>
            <a:r>
              <a:rPr lang="en-US"/>
              <a:t>, </a:t>
            </a:r>
            <a:r>
              <a:rPr lang="en-US" err="1"/>
              <a:t>mais</a:t>
            </a:r>
            <a:r>
              <a:rPr lang="en-US"/>
              <a:t>, </a:t>
            </a:r>
            <a:r>
              <a:rPr lang="en-US" err="1"/>
              <a:t>en</a:t>
            </a:r>
            <a:r>
              <a:rPr lang="en-US"/>
              <a:t> </a:t>
            </a:r>
            <a:r>
              <a:rPr lang="en-US" err="1"/>
              <a:t>réalité</a:t>
            </a:r>
            <a:r>
              <a:rPr lang="en-US"/>
              <a:t>, </a:t>
            </a:r>
            <a:r>
              <a:rPr lang="en-US" err="1"/>
              <a:t>l’entreprise</a:t>
            </a:r>
            <a:r>
              <a:rPr lang="en-US"/>
              <a:t> dispose de six </a:t>
            </a:r>
            <a:r>
              <a:rPr lang="en-US" err="1"/>
              <a:t>mois</a:t>
            </a:r>
            <a:r>
              <a:rPr lang="en-US"/>
              <a:t> pour la </a:t>
            </a:r>
            <a:r>
              <a:rPr lang="en-US" err="1"/>
              <a:t>reclasser</a:t>
            </a:r>
            <a:r>
              <a:rPr lang="en-US"/>
              <a:t>. Pendant </a:t>
            </a:r>
            <a:r>
              <a:rPr lang="en-US" err="1"/>
              <a:t>cette</a:t>
            </a:r>
            <a:r>
              <a:rPr lang="en-US"/>
              <a:t> </a:t>
            </a:r>
            <a:r>
              <a:rPr lang="en-US" err="1"/>
              <a:t>période</a:t>
            </a:r>
            <a:r>
              <a:rPr lang="en-US"/>
              <a:t>, nous devons </a:t>
            </a:r>
            <a:r>
              <a:rPr lang="en-US" err="1"/>
              <a:t>mettre</a:t>
            </a:r>
            <a:r>
              <a:rPr lang="en-US"/>
              <a:t> la </a:t>
            </a:r>
            <a:r>
              <a:rPr lang="en-US" err="1"/>
              <a:t>personne</a:t>
            </a:r>
            <a:r>
              <a:rPr lang="en-US"/>
              <a:t> </a:t>
            </a:r>
            <a:r>
              <a:rPr lang="en-US" err="1"/>
              <a:t>en</a:t>
            </a:r>
            <a:r>
              <a:rPr lang="en-US"/>
              <a:t> </a:t>
            </a:r>
            <a:r>
              <a:rPr lang="en-US" err="1"/>
              <a:t>arrêt</a:t>
            </a:r>
            <a:r>
              <a:rPr lang="en-US"/>
              <a:t> </a:t>
            </a:r>
            <a:r>
              <a:rPr lang="en-US" err="1"/>
              <a:t>maladie</a:t>
            </a:r>
            <a:r>
              <a:rPr lang="en-US"/>
              <a:t>. Je </a:t>
            </a:r>
            <a:r>
              <a:rPr lang="en-US" err="1"/>
              <a:t>trouve</a:t>
            </a:r>
            <a:r>
              <a:rPr lang="en-US"/>
              <a:t> que </a:t>
            </a:r>
            <a:r>
              <a:rPr lang="en-US" err="1"/>
              <a:t>c’est</a:t>
            </a:r>
            <a:r>
              <a:rPr lang="en-US"/>
              <a:t> </a:t>
            </a:r>
            <a:r>
              <a:rPr lang="en-US" err="1"/>
              <a:t>aussi</a:t>
            </a:r>
            <a:r>
              <a:rPr lang="en-US"/>
              <a:t> un point </a:t>
            </a:r>
            <a:r>
              <a:rPr lang="en-US" err="1"/>
              <a:t>d’attention</a:t>
            </a:r>
            <a:r>
              <a:rPr lang="en-US"/>
              <a:t> : la concertation avec le </a:t>
            </a:r>
            <a:r>
              <a:rPr lang="en-US" err="1"/>
              <a:t>médecin</a:t>
            </a:r>
            <a:r>
              <a:rPr lang="en-US"/>
              <a:t> du travail et les </a:t>
            </a:r>
            <a:r>
              <a:rPr lang="en-US" err="1"/>
              <a:t>conséquences</a:t>
            </a:r>
            <a:r>
              <a:rPr lang="en-US"/>
              <a:t> que </a:t>
            </a:r>
            <a:r>
              <a:rPr lang="en-US" err="1"/>
              <a:t>cela</a:t>
            </a:r>
            <a:r>
              <a:rPr lang="en-US"/>
              <a:t> </a:t>
            </a:r>
            <a:r>
              <a:rPr lang="en-US" err="1"/>
              <a:t>peut</a:t>
            </a:r>
            <a:r>
              <a:rPr lang="en-US"/>
              <a:t> </a:t>
            </a:r>
            <a:r>
              <a:rPr lang="en-US" err="1"/>
              <a:t>avoir</a:t>
            </a:r>
            <a:r>
              <a:rPr lang="en-US"/>
              <a:t> sur </a:t>
            </a:r>
            <a:r>
              <a:rPr lang="en-US" err="1"/>
              <a:t>l’incapacité</a:t>
            </a:r>
            <a:r>
              <a:rPr lang="en-US"/>
              <a:t> de travail".</a:t>
            </a:r>
            <a:endParaRPr lang="en-GB"/>
          </a:p>
        </p:txBody>
      </p:sp>
      <p:sp>
        <p:nvSpPr>
          <p:cNvPr id="4" name="Espace réservé du numéro de diapositive 3"/>
          <p:cNvSpPr>
            <a:spLocks noGrp="1"/>
          </p:cNvSpPr>
          <p:nvPr>
            <p:ph type="sldNum" sz="quarter" idx="5"/>
          </p:nvPr>
        </p:nvSpPr>
        <p:spPr/>
        <p:txBody>
          <a:bodyPr/>
          <a:lstStyle/>
          <a:p>
            <a:fld id="{4DF8325C-734F-4BD6-9D5D-A0651F9622A6}" type="slidenum">
              <a:rPr lang="en-GB" smtClean="0"/>
              <a:t>64</a:t>
            </a:fld>
            <a:endParaRPr lang="en-GB"/>
          </a:p>
        </p:txBody>
      </p:sp>
    </p:spTree>
    <p:extLst>
      <p:ext uri="{BB962C8B-B14F-4D97-AF65-F5344CB8AC3E}">
        <p14:creationId xmlns:p14="http://schemas.microsoft.com/office/powerpoint/2010/main" val="1366661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err="1"/>
              <a:t>Ces</a:t>
            </a:r>
            <a:r>
              <a:rPr lang="en-GB"/>
              <a:t> </a:t>
            </a:r>
            <a:r>
              <a:rPr lang="en-GB" err="1"/>
              <a:t>différents</a:t>
            </a:r>
            <a:r>
              <a:rPr lang="en-GB"/>
              <a:t> </a:t>
            </a:r>
            <a:r>
              <a:rPr lang="en-GB" err="1"/>
              <a:t>termes</a:t>
            </a:r>
            <a:r>
              <a:rPr lang="en-GB"/>
              <a:t> </a:t>
            </a:r>
            <a:r>
              <a:rPr lang="en-GB" err="1"/>
              <a:t>sont</a:t>
            </a:r>
            <a:r>
              <a:rPr lang="en-GB"/>
              <a:t> </a:t>
            </a:r>
            <a:r>
              <a:rPr lang="en-GB" err="1"/>
              <a:t>expliqués</a:t>
            </a:r>
            <a:r>
              <a:rPr lang="en-GB"/>
              <a:t> dans la </a:t>
            </a:r>
            <a:r>
              <a:rPr lang="en-GB" err="1"/>
              <a:t>partie</a:t>
            </a:r>
            <a:r>
              <a:rPr lang="en-GB"/>
              <a:t> 2 du ppt</a:t>
            </a:r>
            <a:endParaRPr lang="nl-NL"/>
          </a:p>
          <a:p>
            <a:endParaRPr lang="en-GB"/>
          </a:p>
          <a:p>
            <a:r>
              <a:rPr lang="en-GB"/>
              <a:t>CMI =  conseil medical </a:t>
            </a:r>
            <a:r>
              <a:rPr lang="en-GB" err="1"/>
              <a:t>invalidité</a:t>
            </a:r>
            <a:endParaRPr lang="nl-NL">
              <a:ea typeface="Calibri"/>
              <a:cs typeface="Calibri"/>
            </a:endParaRPr>
          </a:p>
        </p:txBody>
      </p:sp>
      <p:sp>
        <p:nvSpPr>
          <p:cNvPr id="4" name="Tijdelijke aanduiding voor dianummer 3"/>
          <p:cNvSpPr>
            <a:spLocks noGrp="1"/>
          </p:cNvSpPr>
          <p:nvPr>
            <p:ph type="sldNum" sz="quarter" idx="5"/>
          </p:nvPr>
        </p:nvSpPr>
        <p:spPr/>
        <p:txBody>
          <a:bodyPr/>
          <a:lstStyle/>
          <a:p>
            <a:fld id="{4DF8325C-734F-4BD6-9D5D-A0651F9622A6}" type="slidenum">
              <a:rPr lang="nl-NL" smtClean="0"/>
              <a:t>66</a:t>
            </a:fld>
            <a:endParaRPr lang="nl-NL"/>
          </a:p>
        </p:txBody>
      </p:sp>
    </p:spTree>
    <p:extLst>
      <p:ext uri="{BB962C8B-B14F-4D97-AF65-F5344CB8AC3E}">
        <p14:creationId xmlns:p14="http://schemas.microsoft.com/office/powerpoint/2010/main" val="209004200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Finalité</a:t>
            </a:r>
            <a:r>
              <a:rPr lang="en-US">
                <a:ea typeface="Calibri"/>
                <a:cs typeface="Calibri"/>
              </a:rPr>
              <a:t> : </a:t>
            </a:r>
            <a:r>
              <a:rPr lang="en-US" err="1"/>
              <a:t>Accompagner</a:t>
            </a:r>
            <a:r>
              <a:rPr lang="en-US"/>
              <a:t> la </a:t>
            </a:r>
            <a:r>
              <a:rPr lang="en-US" err="1"/>
              <a:t>personne</a:t>
            </a:r>
            <a:r>
              <a:rPr lang="en-US"/>
              <a:t> via </a:t>
            </a:r>
            <a:r>
              <a:rPr lang="en-US" err="1"/>
              <a:t>une</a:t>
            </a:r>
            <a:r>
              <a:rPr lang="en-US"/>
              <a:t> </a:t>
            </a:r>
            <a:r>
              <a:rPr lang="en-US" err="1"/>
              <a:t>approche</a:t>
            </a:r>
            <a:r>
              <a:rPr lang="en-US"/>
              <a:t> </a:t>
            </a:r>
            <a:r>
              <a:rPr lang="en-US" err="1"/>
              <a:t>systémique</a:t>
            </a:r>
            <a:r>
              <a:rPr lang="en-US"/>
              <a:t> et </a:t>
            </a:r>
            <a:r>
              <a:rPr lang="en-US" err="1"/>
              <a:t>multidisciplinaire</a:t>
            </a:r>
            <a:r>
              <a:rPr lang="en-US"/>
              <a:t>, </a:t>
            </a:r>
            <a:r>
              <a:rPr lang="en-US" err="1"/>
              <a:t>visant</a:t>
            </a:r>
            <a:r>
              <a:rPr lang="en-US"/>
              <a:t> à </a:t>
            </a:r>
            <a:r>
              <a:rPr lang="en-US" err="1"/>
              <a:t>prévenir</a:t>
            </a:r>
            <a:r>
              <a:rPr lang="en-US"/>
              <a:t> </a:t>
            </a:r>
            <a:r>
              <a:rPr lang="en-US" err="1"/>
              <a:t>l’arrêt</a:t>
            </a:r>
            <a:r>
              <a:rPr lang="en-US"/>
              <a:t> de travail </a:t>
            </a:r>
            <a:r>
              <a:rPr lang="en-US" err="1"/>
              <a:t>prolongé</a:t>
            </a:r>
            <a:r>
              <a:rPr lang="en-US"/>
              <a:t> et à </a:t>
            </a:r>
            <a:r>
              <a:rPr lang="en-US" err="1"/>
              <a:t>rechercher</a:t>
            </a:r>
            <a:r>
              <a:rPr lang="en-US"/>
              <a:t> </a:t>
            </a:r>
            <a:r>
              <a:rPr lang="en-US" err="1"/>
              <a:t>activement</a:t>
            </a:r>
            <a:r>
              <a:rPr lang="en-US"/>
              <a:t> des solutions pour </a:t>
            </a:r>
            <a:r>
              <a:rPr lang="en-US" err="1"/>
              <a:t>favoriser</a:t>
            </a:r>
            <a:r>
              <a:rPr lang="en-US"/>
              <a:t> son retour à </a:t>
            </a:r>
            <a:r>
              <a:rPr lang="en-US" err="1"/>
              <a:t>l’emploi</a:t>
            </a:r>
            <a:r>
              <a:rPr lang="en-US"/>
              <a:t>.</a:t>
            </a:r>
          </a:p>
          <a:p>
            <a:endParaRPr lang="en-US">
              <a:ea typeface="Calibri"/>
              <a:cs typeface="Calibri"/>
            </a:endParaRPr>
          </a:p>
          <a:p>
            <a:r>
              <a:rPr lang="fr-FR">
                <a:ea typeface="Calibri"/>
                <a:cs typeface="Calibri"/>
              </a:rPr>
              <a:t>Ressources en ligne pertinentes  cf. version complète du PPT + approfondissement lors des intervisions.</a:t>
            </a:r>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67</a:t>
            </a:fld>
            <a:endParaRPr lang="en-US"/>
          </a:p>
        </p:txBody>
      </p:sp>
    </p:spTree>
    <p:extLst>
      <p:ext uri="{BB962C8B-B14F-4D97-AF65-F5344CB8AC3E}">
        <p14:creationId xmlns:p14="http://schemas.microsoft.com/office/powerpoint/2010/main" val="331104565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333333"/>
              </a:solidFill>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68</a:t>
            </a:fld>
            <a:endParaRPr lang="en-US"/>
          </a:p>
        </p:txBody>
      </p:sp>
    </p:spTree>
    <p:extLst>
      <p:ext uri="{BB962C8B-B14F-4D97-AF65-F5344CB8AC3E}">
        <p14:creationId xmlns:p14="http://schemas.microsoft.com/office/powerpoint/2010/main" val="212458015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52981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FR" sz="1200" noProof="0">
                <a:ea typeface="+mn-lt"/>
                <a:cs typeface="+mn-lt"/>
              </a:rPr>
              <a:t> 12.2. Équipes d'activation GGZ, parcours d'activation spécialisés soins et travail, centres de réadaptation psychosociale</a:t>
            </a:r>
            <a:endParaRPr lang="nl-NL"/>
          </a:p>
        </p:txBody>
      </p:sp>
      <p:sp>
        <p:nvSpPr>
          <p:cNvPr id="4" name="Tijdelijke aanduiding voor dianummer 3"/>
          <p:cNvSpPr>
            <a:spLocks noGrp="1"/>
          </p:cNvSpPr>
          <p:nvPr>
            <p:ph type="sldNum" sz="quarter" idx="5"/>
          </p:nvPr>
        </p:nvSpPr>
        <p:spPr/>
        <p:txBody>
          <a:bodyPr/>
          <a:lstStyle/>
          <a:p>
            <a:fld id="{4DF8325C-734F-4BD6-9D5D-A0651F9622A6}" type="slidenum">
              <a:rPr lang="nl-NL" smtClean="0"/>
              <a:t>71</a:t>
            </a:fld>
            <a:endParaRPr lang="nl-NL"/>
          </a:p>
        </p:txBody>
      </p:sp>
    </p:spTree>
    <p:extLst>
      <p:ext uri="{BB962C8B-B14F-4D97-AF65-F5344CB8AC3E}">
        <p14:creationId xmlns:p14="http://schemas.microsoft.com/office/powerpoint/2010/main" val="317520113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FR" sz="1200">
                <a:solidFill>
                  <a:srgbClr val="515250"/>
                </a:solidFill>
              </a:rPr>
              <a:t>diagnostic et de votre potentiel de travail</a:t>
            </a:r>
            <a:r>
              <a:rPr lang="en-GB" sz="1200">
                <a:solidFill>
                  <a:srgbClr val="515250"/>
                </a:solidFill>
              </a:rPr>
              <a:t> </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2092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en-GB"/>
              <a:t>Médecin du travail = </a:t>
            </a:r>
            <a:r>
              <a:rPr lang="en-GB" err="1"/>
              <a:t>MdT</a:t>
            </a:r>
            <a:endParaRPr lang="en-GB"/>
          </a:p>
          <a:p>
            <a:r>
              <a:rPr lang="en-GB"/>
              <a:t>Médecin-conseil = MC</a:t>
            </a:r>
          </a:p>
          <a:p>
            <a:r>
              <a:rPr lang="en-GB"/>
              <a:t>Médecin généraliste = MG</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84935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200" b="0" i="0" u="none" strike="noStrike" noProof="0">
                <a:solidFill>
                  <a:schemeClr val="tx1">
                    <a:lumMod val="75000"/>
                    <a:lumOff val="25000"/>
                  </a:schemeClr>
                </a:solidFill>
                <a:latin typeface="+mn-lt"/>
              </a:rPr>
              <a:t>Médecin du travail: &gt;Visite préalable à la reprise du travail : vérifier les adaptations nécessaires pour que l'employé puisse reprendre le travail.</a:t>
            </a:r>
            <a:endParaRPr lang="fr-BE">
              <a:latin typeface="+mn-lt"/>
            </a:endParaRPr>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8467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fld id="{4DF8325C-734F-4BD6-9D5D-A0651F9622A6}" type="slidenum">
              <a:rPr lang="fr-BE" smtClean="0"/>
              <a:t>8</a:t>
            </a:fld>
            <a:endParaRPr lang="fr-BE"/>
          </a:p>
        </p:txBody>
      </p:sp>
    </p:spTree>
    <p:extLst>
      <p:ext uri="{BB962C8B-B14F-4D97-AF65-F5344CB8AC3E}">
        <p14:creationId xmlns:p14="http://schemas.microsoft.com/office/powerpoint/2010/main" val="17324510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722177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buFont typeface="Arial" panose="020B0604020202020204" pitchFamily="34" charset="0"/>
              <a:buChar char="•"/>
            </a:pPr>
            <a:r>
              <a:rPr lang="fr-FR"/>
              <a:t>Note</a:t>
            </a:r>
            <a:r>
              <a:rPr lang="fr-FR" baseline="0"/>
              <a:t> : </a:t>
            </a:r>
            <a:r>
              <a:rPr lang="fr-BE" sz="1200">
                <a:solidFill>
                  <a:srgbClr val="1E699D"/>
                </a:solidFill>
                <a:latin typeface="Calibri" panose="020F0502020204030204" pitchFamily="34" charset="0"/>
                <a:cs typeface="Calibri" panose="020F0502020204030204" pitchFamily="34" charset="0"/>
              </a:rPr>
              <a:t>La mission principale du médecin du travail est de vérifier que l’état de santé du travailleur est </a:t>
            </a:r>
            <a:r>
              <a:rPr lang="fr-BE" sz="1200" b="1" u="sng">
                <a:solidFill>
                  <a:srgbClr val="1E699D"/>
                </a:solidFill>
                <a:latin typeface="Calibri" panose="020F0502020204030204" pitchFamily="34" charset="0"/>
                <a:cs typeface="Calibri" panose="020F0502020204030204" pitchFamily="34" charset="0"/>
              </a:rPr>
              <a:t>en adéquation </a:t>
            </a:r>
            <a:r>
              <a:rPr lang="fr-BE" sz="1200">
                <a:solidFill>
                  <a:srgbClr val="1E699D"/>
                </a:solidFill>
                <a:latin typeface="Calibri" panose="020F0502020204030204" pitchFamily="34" charset="0"/>
                <a:cs typeface="Calibri" panose="020F0502020204030204" pitchFamily="34" charset="0"/>
              </a:rPr>
              <a:t>avec les exigences de son poste de travail.</a:t>
            </a: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9156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a:t>Le </a:t>
            </a:r>
            <a:r>
              <a:rPr lang="nl-BE" err="1"/>
              <a:t>médecin</a:t>
            </a:r>
            <a:r>
              <a:rPr lang="nl-BE"/>
              <a:t> du </a:t>
            </a:r>
            <a:r>
              <a:rPr lang="nl-BE" err="1"/>
              <a:t>travail</a:t>
            </a:r>
            <a:r>
              <a:rPr lang="nl-BE"/>
              <a:t> </a:t>
            </a:r>
            <a:r>
              <a:rPr lang="nl-BE" err="1"/>
              <a:t>prendra</a:t>
            </a:r>
            <a:r>
              <a:rPr lang="nl-BE"/>
              <a:t> </a:t>
            </a:r>
            <a:r>
              <a:rPr lang="nl-BE" err="1"/>
              <a:t>connaissance</a:t>
            </a:r>
            <a:r>
              <a:rPr lang="nl-BE"/>
              <a:t> de la </a:t>
            </a:r>
            <a:r>
              <a:rPr lang="nl-BE" err="1"/>
              <a:t>situation</a:t>
            </a:r>
            <a:r>
              <a:rPr lang="nl-BE"/>
              <a:t> et </a:t>
            </a:r>
            <a:r>
              <a:rPr lang="nl-BE" err="1"/>
              <a:t>pourra</a:t>
            </a:r>
            <a:r>
              <a:rPr lang="nl-BE"/>
              <a:t>, au </a:t>
            </a:r>
            <a:r>
              <a:rPr lang="nl-BE" err="1"/>
              <a:t>besoin</a:t>
            </a:r>
            <a:r>
              <a:rPr lang="nl-BE"/>
              <a:t>, </a:t>
            </a:r>
            <a:r>
              <a:rPr lang="nl-BE" err="1"/>
              <a:t>renvoyer</a:t>
            </a:r>
            <a:r>
              <a:rPr lang="nl-BE"/>
              <a:t> la </a:t>
            </a:r>
            <a:r>
              <a:rPr lang="nl-BE" err="1"/>
              <a:t>personne</a:t>
            </a:r>
            <a:r>
              <a:rPr lang="nl-BE"/>
              <a:t> vers </a:t>
            </a:r>
            <a:r>
              <a:rPr lang="nl-BE" err="1"/>
              <a:t>le</a:t>
            </a:r>
            <a:r>
              <a:rPr lang="nl-BE"/>
              <a:t> </a:t>
            </a:r>
            <a:r>
              <a:rPr lang="nl-BE" err="1"/>
              <a:t>Conseiller</a:t>
            </a:r>
            <a:r>
              <a:rPr lang="nl-BE"/>
              <a:t> en Prévention pour les </a:t>
            </a:r>
            <a:r>
              <a:rPr lang="nl-BE" err="1"/>
              <a:t>Aspects</a:t>
            </a:r>
            <a:r>
              <a:rPr lang="nl-BE"/>
              <a:t> </a:t>
            </a:r>
            <a:r>
              <a:rPr lang="nl-BE" err="1"/>
              <a:t>Psychosociaux</a:t>
            </a:r>
            <a:r>
              <a:rPr lang="nl-BE"/>
              <a:t> (CPAP).</a:t>
            </a:r>
          </a:p>
          <a:p>
            <a:endParaRPr lang="nl-BE"/>
          </a:p>
          <a:p>
            <a:pPr marL="285750" indent="-285750">
              <a:buClr>
                <a:srgbClr val="92D050"/>
              </a:buClr>
              <a:buFont typeface="Wingdings" panose="05000000000000000000" pitchFamily="2" charset="2"/>
              <a:buChar char="Ø"/>
            </a:pPr>
            <a:r>
              <a:rPr lang="fr-FR">
                <a:solidFill>
                  <a:srgbClr val="1E699D"/>
                </a:solidFill>
                <a:latin typeface="Calibri" panose="020F0502020204030204" pitchFamily="34" charset="0"/>
                <a:cs typeface="Calibri" panose="020F0502020204030204" pitchFamily="34" charset="0"/>
              </a:rPr>
              <a:t>Les RPS sont une </a:t>
            </a:r>
            <a:r>
              <a:rPr lang="fr-FR" b="1">
                <a:solidFill>
                  <a:srgbClr val="1E699D"/>
                </a:solidFill>
                <a:latin typeface="Calibri" panose="020F0502020204030204" pitchFamily="34" charset="0"/>
                <a:cs typeface="Calibri" panose="020F0502020204030204" pitchFamily="34" charset="0"/>
              </a:rPr>
              <a:t>réalité.</a:t>
            </a:r>
          </a:p>
          <a:p>
            <a:pPr marL="171450" indent="-171450">
              <a:buClr>
                <a:srgbClr val="92D050"/>
              </a:buClr>
              <a:buFont typeface="Wingdings" panose="05000000000000000000" pitchFamily="2" charset="2"/>
              <a:buChar char="Ø"/>
            </a:pPr>
            <a:endParaRPr lang="fr-FR" sz="900" b="1">
              <a:solidFill>
                <a:srgbClr val="1E699D"/>
              </a:solidFill>
              <a:latin typeface="Calibri" panose="020F0502020204030204" pitchFamily="34" charset="0"/>
              <a:cs typeface="Calibri" panose="020F0502020204030204" pitchFamily="34" charset="0"/>
            </a:endParaRPr>
          </a:p>
          <a:p>
            <a:pPr marL="285750" indent="-285750">
              <a:buClr>
                <a:srgbClr val="92D050"/>
              </a:buClr>
              <a:buFont typeface="Wingdings" panose="05000000000000000000" pitchFamily="2" charset="2"/>
              <a:buChar char="Ø"/>
            </a:pPr>
            <a:r>
              <a:rPr lang="fr-FR" b="1">
                <a:solidFill>
                  <a:srgbClr val="1E699D"/>
                </a:solidFill>
                <a:latin typeface="Calibri" panose="020F0502020204030204" pitchFamily="34" charset="0"/>
                <a:cs typeface="Calibri" panose="020F0502020204030204" pitchFamily="34" charset="0"/>
              </a:rPr>
              <a:t>Encourage</a:t>
            </a:r>
            <a:r>
              <a:rPr lang="fr-FR">
                <a:solidFill>
                  <a:srgbClr val="1E699D"/>
                </a:solidFill>
                <a:latin typeface="Calibri" panose="020F0502020204030204" pitchFamily="34" charset="0"/>
                <a:cs typeface="Calibri" panose="020F0502020204030204" pitchFamily="34" charset="0"/>
              </a:rPr>
              <a:t>r les patients à faire le premier pas en en parlant</a:t>
            </a:r>
            <a:r>
              <a:rPr lang="fr-FR" b="1">
                <a:solidFill>
                  <a:srgbClr val="1E699D"/>
                </a:solidFill>
                <a:latin typeface="Calibri" panose="020F0502020204030204" pitchFamily="34" charset="0"/>
                <a:cs typeface="Calibri" panose="020F0502020204030204" pitchFamily="34" charset="0"/>
              </a:rPr>
              <a:t> </a:t>
            </a:r>
            <a:r>
              <a:rPr lang="fr-FR">
                <a:solidFill>
                  <a:srgbClr val="1E699D"/>
                </a:solidFill>
                <a:latin typeface="Calibri" panose="020F0502020204030204" pitchFamily="34" charset="0"/>
                <a:cs typeface="Calibri" panose="020F0502020204030204" pitchFamily="34" charset="0"/>
              </a:rPr>
              <a:t>au sein de l’entreprise</a:t>
            </a:r>
          </a:p>
          <a:p>
            <a:pPr marL="171450" indent="-171450">
              <a:buClr>
                <a:srgbClr val="92D050"/>
              </a:buClr>
              <a:buFont typeface="Wingdings" panose="05000000000000000000" pitchFamily="2" charset="2"/>
              <a:buChar char="Ø"/>
            </a:pPr>
            <a:endParaRPr lang="fr-FR" sz="900">
              <a:solidFill>
                <a:srgbClr val="1E699D"/>
              </a:solidFill>
              <a:latin typeface="Calibri" panose="020F0502020204030204" pitchFamily="34" charset="0"/>
              <a:cs typeface="Calibri" panose="020F0502020204030204" pitchFamily="34" charset="0"/>
            </a:endParaRPr>
          </a:p>
          <a:p>
            <a:pPr marL="285750" indent="-285750">
              <a:buClr>
                <a:srgbClr val="92D050"/>
              </a:buClr>
              <a:buFont typeface="Wingdings" panose="05000000000000000000" pitchFamily="2" charset="2"/>
              <a:buChar char="Ø"/>
            </a:pPr>
            <a:r>
              <a:rPr lang="fr-FR" b="1">
                <a:solidFill>
                  <a:srgbClr val="1E699D"/>
                </a:solidFill>
                <a:latin typeface="Calibri" panose="020F0502020204030204" pitchFamily="34" charset="0"/>
                <a:cs typeface="Calibri" panose="020F0502020204030204" pitchFamily="34" charset="0"/>
              </a:rPr>
              <a:t>Si nécessaire</a:t>
            </a:r>
            <a:r>
              <a:rPr lang="fr-FR">
                <a:solidFill>
                  <a:srgbClr val="1E699D"/>
                </a:solidFill>
                <a:latin typeface="Calibri" panose="020F0502020204030204" pitchFamily="34" charset="0"/>
                <a:cs typeface="Calibri" panose="020F0502020204030204" pitchFamily="34" charset="0"/>
              </a:rPr>
              <a:t>, avec l’accord du patient, </a:t>
            </a:r>
            <a:r>
              <a:rPr lang="fr-FR" b="1">
                <a:solidFill>
                  <a:srgbClr val="1E699D"/>
                </a:solidFill>
                <a:latin typeface="Calibri" panose="020F0502020204030204" pitchFamily="34" charset="0"/>
                <a:cs typeface="Calibri" panose="020F0502020204030204" pitchFamily="34" charset="0"/>
              </a:rPr>
              <a:t>prendre contact ou diriger le patient </a:t>
            </a:r>
            <a:r>
              <a:rPr lang="fr-FR">
                <a:solidFill>
                  <a:srgbClr val="1E699D"/>
                </a:solidFill>
                <a:latin typeface="Calibri" panose="020F0502020204030204" pitchFamily="34" charset="0"/>
                <a:cs typeface="Calibri" panose="020F0502020204030204" pitchFamily="34" charset="0"/>
              </a:rPr>
              <a:t>vers le CP-MT ou le CP-AP</a:t>
            </a:r>
          </a:p>
          <a:p>
            <a:pPr marL="171450" indent="-171450">
              <a:buClr>
                <a:srgbClr val="92D050"/>
              </a:buClr>
              <a:buFont typeface="Wingdings" panose="05000000000000000000" pitchFamily="2" charset="2"/>
              <a:buChar char="Ø"/>
            </a:pPr>
            <a:endParaRPr lang="fr-FR" sz="900">
              <a:solidFill>
                <a:srgbClr val="1E699D"/>
              </a:solidFill>
              <a:latin typeface="Calibri" panose="020F0502020204030204" pitchFamily="34" charset="0"/>
              <a:cs typeface="Calibri" panose="020F0502020204030204" pitchFamily="34" charset="0"/>
            </a:endParaRPr>
          </a:p>
          <a:p>
            <a:pPr marL="285750" indent="-285750">
              <a:buClr>
                <a:srgbClr val="92D050"/>
              </a:buClr>
              <a:buFont typeface="Wingdings" panose="05000000000000000000" pitchFamily="2" charset="2"/>
              <a:buChar char="Ø"/>
            </a:pPr>
            <a:r>
              <a:rPr lang="fr-FR" b="1">
                <a:solidFill>
                  <a:srgbClr val="1E699D"/>
                </a:solidFill>
                <a:latin typeface="Calibri" panose="020F0502020204030204" pitchFamily="34" charset="0"/>
                <a:cs typeface="Calibri" panose="020F0502020204030204" pitchFamily="34" charset="0"/>
              </a:rPr>
              <a:t>Accompagner </a:t>
            </a:r>
            <a:r>
              <a:rPr lang="fr-FR">
                <a:solidFill>
                  <a:srgbClr val="1E699D"/>
                </a:solidFill>
                <a:latin typeface="Calibri" panose="020F0502020204030204" pitchFamily="34" charset="0"/>
                <a:cs typeface="Calibri" panose="020F0502020204030204" pitchFamily="34" charset="0"/>
              </a:rPr>
              <a:t>le patient/travailleur dans la recherche active de solutions pour favoriser son retour au travail. </a:t>
            </a:r>
          </a:p>
          <a:p>
            <a:endParaRPr lang="nl-BE"/>
          </a:p>
        </p:txBody>
      </p:sp>
      <p:sp>
        <p:nvSpPr>
          <p:cNvPr id="4" name="Slide Number Placeholder 3"/>
          <p:cNvSpPr>
            <a:spLocks noGrp="1"/>
          </p:cNvSpPr>
          <p:nvPr>
            <p:ph type="sldNum" sz="quarter" idx="5"/>
          </p:nvPr>
        </p:nvSpPr>
        <p:spPr/>
        <p:txBody>
          <a:bodyPr/>
          <a:lstStyle/>
          <a:p>
            <a:pPr marL="0" marR="0" lvl="0" indent="0" algn="r" defTabSz="453817" rtl="0" eaLnBrk="1" fontAlgn="auto" latinLnBrk="0" hangingPunct="1">
              <a:lnSpc>
                <a:spcPct val="100000"/>
              </a:lnSpc>
              <a:spcBef>
                <a:spcPts val="0"/>
              </a:spcBef>
              <a:spcAft>
                <a:spcPts val="0"/>
              </a:spcAft>
              <a:buClrTx/>
              <a:buSzTx/>
              <a:buFontTx/>
              <a:buNone/>
              <a:tabLst/>
              <a:defRPr/>
            </a:pPr>
            <a:fld id="{96E7D330-2453-8F4E-8874-B343193405B6}" type="slidenum">
              <a:rPr kumimoji="0" lang="nl-NL" sz="1200" b="0" i="0" u="none" strike="noStrike" kern="1200" cap="none" spc="0" normalizeH="0" baseline="0" noProof="0">
                <a:ln>
                  <a:noFill/>
                </a:ln>
                <a:solidFill>
                  <a:prstClr val="black"/>
                </a:solidFill>
                <a:effectLst/>
                <a:uLnTx/>
                <a:uFillTx/>
                <a:latin typeface="Calibri"/>
                <a:ea typeface="+mn-ea"/>
                <a:cs typeface="+mn-cs"/>
              </a:rPr>
              <a:pPr marL="0" marR="0" lvl="0" indent="0" algn="r" defTabSz="453817" rtl="0" eaLnBrk="1" fontAlgn="auto" latinLnBrk="0" hangingPunct="1">
                <a:lnSpc>
                  <a:spcPct val="100000"/>
                </a:lnSpc>
                <a:spcBef>
                  <a:spcPts val="0"/>
                </a:spcBef>
                <a:spcAft>
                  <a:spcPts val="0"/>
                </a:spcAft>
                <a:buClrTx/>
                <a:buSzTx/>
                <a:buFontTx/>
                <a:buNone/>
                <a:tabLst/>
                <a:defRPr/>
              </a:pPr>
              <a:t>79</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69995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endParaRPr lang="fr-BE"/>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4899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fr-BE"/>
              <a:t>La fenêtre de </a:t>
            </a:r>
            <a:r>
              <a:rPr lang="fr-BE" err="1"/>
              <a:t>Johari</a:t>
            </a:r>
            <a:r>
              <a:rPr lang="fr-BE"/>
              <a:t> est une méthode de représentation de la communication entre deux personnes. Vous pouvez utiliser ce modèle pour vous représenter comment votre patient se présente à vous et quelles informations il ou elle partage avec vous.</a:t>
            </a:r>
          </a:p>
          <a:p>
            <a:pPr algn="just"/>
            <a:endParaRPr lang="fr-BE"/>
          </a:p>
          <a:p>
            <a:pPr algn="just"/>
            <a:r>
              <a:rPr lang="fr-BE" b="0"/>
              <a:t>Comment utiliser la fenêtre de </a:t>
            </a:r>
            <a:r>
              <a:rPr lang="fr-BE" b="0" err="1"/>
              <a:t>Johari</a:t>
            </a:r>
            <a:r>
              <a:rPr lang="fr-BE" b="0"/>
              <a:t> en tant que MG ou</a:t>
            </a:r>
            <a:r>
              <a:rPr lang="fr-BE" b="0" baseline="0"/>
              <a:t> psychologue </a:t>
            </a:r>
            <a:r>
              <a:rPr lang="fr-BE" b="0"/>
              <a:t>?</a:t>
            </a:r>
          </a:p>
          <a:p>
            <a:pPr algn="just"/>
            <a:endParaRPr lang="fr-BE" b="0"/>
          </a:p>
          <a:p>
            <a:pPr algn="just"/>
            <a:r>
              <a:rPr lang="fr-BE" b="0"/>
              <a:t>En tant que MG ou psychologue, vous allez, principalement, avoir accès à la zone publique. Ce sont les informations dont votre patient vous fera part de façon volontaire. Vous pourrez, évidemment, augmenter l’étendue de cette zone en posant des questions, par exemple. </a:t>
            </a:r>
          </a:p>
          <a:p>
            <a:pPr algn="just"/>
            <a:endParaRPr lang="fr-BE" b="0"/>
          </a:p>
          <a:p>
            <a:pPr algn="just"/>
            <a:r>
              <a:rPr lang="fr-BE" b="0"/>
              <a:t>Cela signifie, donc, qu’il y a 3 autres zones auxquelles vous n’aurez pas ou peu d’accès mais qui peuvent comporter des informations importantes pour avoir une vision plus complète et objective de la situation de votre patient(e).  Cela signifie que, si un patient vous fait part d’une certaine souffrance par rapport à sa situation de travail, il est possible, et même fort probable, qu’il ne vous dise pas tout ou qu’il ne sache pas tout au sujet de cette situation de travail.</a:t>
            </a:r>
          </a:p>
          <a:p>
            <a:pPr algn="just"/>
            <a:endParaRPr lang="fr-BE" b="0"/>
          </a:p>
          <a:p>
            <a:pPr algn="just"/>
            <a:r>
              <a:rPr lang="fr-BE" b="0"/>
              <a:t>Dès lors, si, par exemple, vous vous positionner par rapport à cette situation de travail sur la seule base de ce que le travailleur vous dit, vous prenez alors position par rapport à la cause de la symptomatologie que vous observez. </a:t>
            </a:r>
          </a:p>
          <a:p>
            <a:pPr algn="just"/>
            <a:endParaRPr lang="fr-BE" b="0"/>
          </a:p>
          <a:p>
            <a:pPr marL="0" marR="0" lvl="0" indent="0" algn="just" defTabSz="914400" rtl="0" eaLnBrk="1" fontAlgn="auto" latinLnBrk="0" hangingPunct="1">
              <a:lnSpc>
                <a:spcPct val="100000"/>
              </a:lnSpc>
              <a:spcBef>
                <a:spcPts val="0"/>
              </a:spcBef>
              <a:spcAft>
                <a:spcPts val="0"/>
              </a:spcAft>
              <a:buClrTx/>
              <a:buSzTx/>
              <a:buFontTx/>
              <a:buNone/>
              <a:tabLst/>
              <a:defRPr/>
            </a:pPr>
            <a:r>
              <a:rPr lang="fr-FR" b="0" i="0">
                <a:solidFill>
                  <a:srgbClr val="000000"/>
                </a:solidFill>
                <a:effectLst/>
                <a:latin typeface="Martel Sans"/>
              </a:rPr>
              <a:t>Gardez à l’esprit que, si il y a une procédure interne, les conclusions du CPAP pourraient ne pas aller dans le même sens que les vôtres, entrainant l’incompréhension et la frustration (voire la colère) du travailleur.  </a:t>
            </a:r>
          </a:p>
          <a:p>
            <a:pPr algn="just"/>
            <a:endParaRPr lang="fr-BE" b="0"/>
          </a:p>
          <a:p>
            <a:pPr algn="just"/>
            <a:r>
              <a:rPr lang="fr-BE" b="0"/>
              <a:t>Gardez également à l’esprit que, même si vous croyez aider votre patient en rédigeant un certificat médical, cela peut avoir l’effet inverse sur l’employeur ! </a:t>
            </a:r>
          </a:p>
          <a:p>
            <a:pPr algn="just"/>
            <a:endParaRPr lang="fr-BE" b="0"/>
          </a:p>
          <a:p>
            <a:pPr algn="just"/>
            <a:r>
              <a:rPr lang="fr-BE" b="0"/>
              <a:t>D’expérience, je peux vous dire que peu de dossiers analysés par le CPAP (environ 10 %) concluent à la présence de harcèlement au travail.</a:t>
            </a:r>
          </a:p>
          <a:p>
            <a:pPr algn="just"/>
            <a:endParaRPr lang="fr-BE" b="0"/>
          </a:p>
          <a:p>
            <a:pPr algn="just"/>
            <a:endParaRPr lang="fr-BE" b="0"/>
          </a:p>
          <a:p>
            <a:pPr marL="171450" indent="-171450" algn="just">
              <a:buFont typeface="Arial" panose="020B0604020202020204" pitchFamily="34" charset="0"/>
              <a:buChar char="•"/>
            </a:pPr>
            <a:endParaRPr lang="fr-BE"/>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5681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r>
              <a:rPr lang="fr-FR" b="1" i="0">
                <a:solidFill>
                  <a:srgbClr val="000000"/>
                </a:solidFill>
                <a:effectLst/>
                <a:latin typeface="Martel Sans"/>
              </a:rPr>
              <a:t>Dans la Onzième Révision de la Classification internationale des maladies (CIM-11), le burn-out, ou épuisement professionnel, est considéré comme un phénomène lié au travail. Il n’est pas classé parmi les maladies.</a:t>
            </a:r>
            <a:endParaRPr lang="fr-FR" b="0" i="0">
              <a:solidFill>
                <a:srgbClr val="000000"/>
              </a:solidFill>
              <a:effectLst/>
              <a:latin typeface="Martel Sans"/>
            </a:endParaRPr>
          </a:p>
          <a:p>
            <a:pPr algn="just"/>
            <a:r>
              <a:rPr lang="fr-FR" b="0" i="0">
                <a:solidFill>
                  <a:srgbClr val="000000"/>
                </a:solidFill>
                <a:effectLst/>
                <a:latin typeface="Martel Sans"/>
              </a:rPr>
              <a:t>Il est décrit dans le chapitre </a:t>
            </a:r>
            <a:r>
              <a:rPr lang="fr-FR" b="0" i="1">
                <a:solidFill>
                  <a:srgbClr val="000000"/>
                </a:solidFill>
                <a:effectLst/>
                <a:latin typeface="Martel Sans"/>
              </a:rPr>
              <a:t>« Facteurs influant sur l’état de santé ou sur les motifs de recours aux services de santé »</a:t>
            </a:r>
            <a:r>
              <a:rPr lang="fr-FR" b="0" i="0">
                <a:solidFill>
                  <a:srgbClr val="000000"/>
                </a:solidFill>
                <a:effectLst/>
                <a:latin typeface="Martel Sans"/>
              </a:rPr>
              <a:t>, qui regroupe les motifs qui ne sont pas classés comme maladies mais pour lesquels les personnes s’adressent aux services de santé.</a:t>
            </a:r>
          </a:p>
          <a:p>
            <a:pPr algn="just"/>
            <a:endParaRPr lang="fr-FR" b="0" i="0">
              <a:solidFill>
                <a:srgbClr val="000000"/>
              </a:solidFill>
              <a:effectLst/>
              <a:latin typeface="Martel Sans"/>
            </a:endParaRPr>
          </a:p>
          <a:p>
            <a:endParaRPr lang="en-GB"/>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530410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https://socialsecurity.belgium.be/nl/sociaal-beleid-mee-vorm-geven/zelfstandigen/lijst-van-sociale-verzekeringsfondsen</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22382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FR"/>
              <a:t>Pendant l’IT (quelle que soit la durée) Demande de visite de pré-reprise du travail ou TRI par Trav. ou </a:t>
            </a:r>
            <a:r>
              <a:rPr lang="fr-FR" err="1"/>
              <a:t>Empl</a:t>
            </a:r>
            <a:r>
              <a:rPr lang="fr-FR"/>
              <a:t>. avec accord du Trav</a:t>
            </a:r>
            <a:endParaRPr lang="fr-BE" i="1">
              <a:solidFill>
                <a:srgbClr val="1E699D"/>
              </a:solidFill>
              <a:latin typeface="+mn-lt"/>
              <a:cs typeface="Calibri"/>
            </a:endParaRPr>
          </a:p>
          <a:p>
            <a:endParaRPr lang="fr-BE" i="1">
              <a:solidFill>
                <a:srgbClr val="1E699D"/>
              </a:solidFill>
              <a:latin typeface="+mn-lt"/>
              <a:cs typeface="Calibri"/>
            </a:endParaRPr>
          </a:p>
          <a:p>
            <a:r>
              <a:rPr lang="fr-BE" i="1">
                <a:solidFill>
                  <a:srgbClr val="1E699D"/>
                </a:solidFill>
                <a:latin typeface="+mn-lt"/>
                <a:cs typeface="Calibri"/>
              </a:rPr>
              <a:t>3.1.1. Examen de reprise</a:t>
            </a:r>
          </a:p>
          <a:p>
            <a:endParaRPr lang="fr-BE"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BE" sz="1200" b="1" u="sng">
                <a:solidFill>
                  <a:srgbClr val="E85B24"/>
                </a:solidFill>
                <a:latin typeface="+mn-lt"/>
                <a:cs typeface="Calibri"/>
              </a:rPr>
              <a:t>Seuls les travailleurs soumis à la surveillance de santé </a:t>
            </a:r>
            <a:r>
              <a:rPr lang="fr-BE" sz="1200">
                <a:solidFill>
                  <a:srgbClr val="1E699D"/>
                </a:solidFill>
                <a:latin typeface="+mn-lt"/>
                <a:cs typeface="Calibri"/>
              </a:rPr>
              <a:t>(= qui passent une visite médicale chez le </a:t>
            </a:r>
            <a:r>
              <a:rPr lang="fr-BE" sz="1200" err="1">
                <a:solidFill>
                  <a:srgbClr val="1E699D"/>
                </a:solidFill>
                <a:latin typeface="+mn-lt"/>
                <a:cs typeface="Calibri"/>
              </a:rPr>
              <a:t>MdT</a:t>
            </a:r>
            <a:r>
              <a:rPr lang="fr-BE" sz="1200">
                <a:solidFill>
                  <a:srgbClr val="1E699D"/>
                </a:solidFill>
                <a:latin typeface="+mn-lt"/>
                <a:cs typeface="Calibri"/>
              </a:rPr>
              <a:t>) doivent passer un examen de reprise chez le médecin du travail lorsqu’ils sont en incapacité de travail de 4 semaines ou plus.</a:t>
            </a:r>
          </a:p>
          <a:p>
            <a:pPr marL="285750" indent="-285750">
              <a:buFont typeface="Arial" panose="020B0604020202020204" pitchFamily="34" charset="0"/>
              <a:buChar char="•"/>
            </a:pPr>
            <a:endParaRPr lang="fr-BE"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BE" sz="1200" b="1" u="sng">
                <a:solidFill>
                  <a:srgbClr val="E85B24"/>
                </a:solidFill>
                <a:latin typeface="+mn-lt"/>
                <a:cs typeface="Calibri"/>
              </a:rPr>
              <a:t>L’employeur prend l’initiative </a:t>
            </a:r>
            <a:r>
              <a:rPr lang="fr-BE" sz="1200">
                <a:solidFill>
                  <a:srgbClr val="1E699D"/>
                </a:solidFill>
                <a:latin typeface="+mn-lt"/>
                <a:cs typeface="Calibri"/>
              </a:rPr>
              <a:t>en adressant une demande écrite au SEPP</a:t>
            </a:r>
          </a:p>
          <a:p>
            <a:pPr marL="285750" indent="-285750">
              <a:buFont typeface="Arial" panose="020B0604020202020204" pitchFamily="34" charset="0"/>
              <a:buChar char="•"/>
            </a:pPr>
            <a:endParaRPr lang="fr-BE"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BE" sz="1200">
                <a:solidFill>
                  <a:srgbClr val="1E699D"/>
                </a:solidFill>
                <a:latin typeface="+mn-lt"/>
                <a:cs typeface="Calibri"/>
              </a:rPr>
              <a:t>L’objectif est de </a:t>
            </a:r>
            <a:r>
              <a:rPr lang="fr-BE" sz="1200" b="1" u="sng">
                <a:solidFill>
                  <a:srgbClr val="E85B24"/>
                </a:solidFill>
                <a:latin typeface="+mn-lt"/>
                <a:cs typeface="Calibri"/>
              </a:rPr>
              <a:t>vérifier que le poste de travail et les conditions de travail sont compatibles avec l’état de santé </a:t>
            </a:r>
            <a:r>
              <a:rPr lang="fr-BE" sz="1200" b="1" u="sng">
                <a:solidFill>
                  <a:srgbClr val="1E699D"/>
                </a:solidFill>
                <a:latin typeface="+mn-lt"/>
                <a:cs typeface="Calibri"/>
              </a:rPr>
              <a:t>constaté</a:t>
            </a:r>
            <a:r>
              <a:rPr lang="fr-BE" sz="1200">
                <a:solidFill>
                  <a:srgbClr val="1E699D"/>
                </a:solidFill>
                <a:latin typeface="+mn-lt"/>
                <a:cs typeface="Calibri"/>
              </a:rPr>
              <a:t> lors de l’examen de reprise</a:t>
            </a:r>
          </a:p>
          <a:p>
            <a:r>
              <a:rPr lang="fr-BE" sz="1200">
                <a:solidFill>
                  <a:srgbClr val="1E699D"/>
                </a:solidFill>
                <a:latin typeface="+mn-lt"/>
                <a:cs typeface="Calibri"/>
              </a:rPr>
              <a:t> </a:t>
            </a:r>
            <a:endParaRPr lang="fr-BE">
              <a:solidFill>
                <a:srgbClr val="1E699D"/>
              </a:solidFill>
              <a:latin typeface="+mn-lt"/>
              <a:cs typeface="Calibri"/>
            </a:endParaRPr>
          </a:p>
          <a:p>
            <a:r>
              <a:rPr lang="fr-BE" i="1">
                <a:solidFill>
                  <a:srgbClr val="1E699D"/>
                </a:solidFill>
                <a:latin typeface="+mn-lt"/>
                <a:cs typeface="Calibri"/>
              </a:rPr>
              <a:t>3.1.2. Consultation spontanée</a:t>
            </a:r>
          </a:p>
          <a:p>
            <a:endParaRPr lang="fr-BE" sz="1200"/>
          </a:p>
          <a:p>
            <a:pPr marL="285750" indent="-285750">
              <a:buFont typeface="Arial" panose="020B0604020202020204" pitchFamily="34" charset="0"/>
              <a:buChar char="•"/>
            </a:pPr>
            <a:r>
              <a:rPr lang="fr-BE" sz="1200" b="1" u="sng">
                <a:solidFill>
                  <a:srgbClr val="E85B24"/>
                </a:solidFill>
                <a:latin typeface="+mn-lt"/>
                <a:cs typeface="Calibri"/>
              </a:rPr>
              <a:t>Tout travailleur </a:t>
            </a:r>
            <a:r>
              <a:rPr lang="fr-BE" sz="1200">
                <a:solidFill>
                  <a:srgbClr val="1E699D"/>
                </a:solidFill>
                <a:latin typeface="+mn-lt"/>
                <a:cs typeface="Calibri"/>
              </a:rPr>
              <a:t>(avec/sans l’avis de son MG) peut demander à voir le médecin du travail en tout temps.</a:t>
            </a:r>
          </a:p>
          <a:p>
            <a:endParaRPr lang="fr-BE"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BE" sz="1200">
                <a:solidFill>
                  <a:srgbClr val="1E699D"/>
                </a:solidFill>
                <a:latin typeface="+mn-lt"/>
                <a:cs typeface="Calibri"/>
              </a:rPr>
              <a:t>Tout travailleur peut le faire </a:t>
            </a:r>
            <a:r>
              <a:rPr lang="fr-BE" sz="1200" b="1" u="sng">
                <a:solidFill>
                  <a:srgbClr val="E85B24"/>
                </a:solidFill>
                <a:latin typeface="+mn-lt"/>
                <a:cs typeface="Calibri"/>
              </a:rPr>
              <a:t>de manière confidentielle </a:t>
            </a:r>
            <a:r>
              <a:rPr lang="fr-BE" sz="1200">
                <a:solidFill>
                  <a:srgbClr val="1E699D"/>
                </a:solidFill>
                <a:latin typeface="+mn-lt"/>
                <a:cs typeface="Calibri"/>
              </a:rPr>
              <a:t>(sans que l’employeur en soit informé) s’il le souhaite.</a:t>
            </a:r>
          </a:p>
          <a:p>
            <a:endParaRPr lang="fr-BE" sz="120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BE" sz="1200">
                <a:solidFill>
                  <a:srgbClr val="1E699D"/>
                </a:solidFill>
                <a:latin typeface="+mn-lt"/>
                <a:cs typeface="Calibri"/>
              </a:rPr>
              <a:t>Cet examen peut avoir lieu </a:t>
            </a:r>
            <a:r>
              <a:rPr lang="fr-BE" sz="1200" b="1" u="sng">
                <a:solidFill>
                  <a:srgbClr val="E85B24"/>
                </a:solidFill>
                <a:latin typeface="+mn-lt"/>
                <a:cs typeface="Calibri"/>
              </a:rPr>
              <a:t>également à l’initiative du médecin du travail </a:t>
            </a:r>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26812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FR"/>
              <a:t>&gt; 4 semaines d’IT CONTACT &amp; INFO TRAV. par MÉDECIN DU TRAVAIL • Info de contact, info sur la visite de pré-reprise ou le TRI, conversation,…</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96463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FR"/>
              <a:t>Objectif : faciliter la reprise du travail en cas d'incapacité de travail.</a:t>
            </a:r>
            <a:endParaRPr lang="nl-NL"/>
          </a:p>
        </p:txBody>
      </p:sp>
      <p:sp>
        <p:nvSpPr>
          <p:cNvPr id="4" name="Tijdelijke aanduiding voor dianummer 3"/>
          <p:cNvSpPr>
            <a:spLocks noGrp="1"/>
          </p:cNvSpPr>
          <p:nvPr>
            <p:ph type="sldNum" sz="quarter" idx="5"/>
          </p:nvPr>
        </p:nvSpPr>
        <p:spPr/>
        <p:txBody>
          <a:bodyPr/>
          <a:lstStyle/>
          <a:p>
            <a:fld id="{4DF8325C-734F-4BD6-9D5D-A0651F9622A6}" type="slidenum">
              <a:rPr lang="nl-NL" smtClean="0"/>
              <a:t>89</a:t>
            </a:fld>
            <a:endParaRPr lang="nl-NL"/>
          </a:p>
        </p:txBody>
      </p:sp>
    </p:spTree>
    <p:extLst>
      <p:ext uri="{BB962C8B-B14F-4D97-AF65-F5344CB8AC3E}">
        <p14:creationId xmlns:p14="http://schemas.microsoft.com/office/powerpoint/2010/main" val="47597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Il</a:t>
            </a:r>
            <a:r>
              <a:rPr lang="en-US"/>
              <a:t> est </a:t>
            </a:r>
            <a:r>
              <a:rPr lang="en-US" err="1"/>
              <a:t>également</a:t>
            </a:r>
            <a:r>
              <a:rPr lang="en-US"/>
              <a:t> important de </a:t>
            </a:r>
            <a:r>
              <a:rPr lang="en-US" err="1"/>
              <a:t>souligner</a:t>
            </a:r>
            <a:r>
              <a:rPr lang="en-US"/>
              <a:t> </a:t>
            </a:r>
            <a:r>
              <a:rPr lang="en-US" err="1"/>
              <a:t>que</a:t>
            </a:r>
            <a:r>
              <a:rPr lang="en-US"/>
              <a:t> les </a:t>
            </a:r>
            <a:r>
              <a:rPr lang="en-US" err="1"/>
              <a:t>personnes</a:t>
            </a:r>
            <a:r>
              <a:rPr lang="en-US"/>
              <a:t> </a:t>
            </a:r>
            <a:r>
              <a:rPr lang="en-US" err="1"/>
              <a:t>souffrant</a:t>
            </a:r>
            <a:r>
              <a:rPr lang="en-US"/>
              <a:t> de syndromes </a:t>
            </a:r>
            <a:r>
              <a:rPr lang="en-US" err="1"/>
              <a:t>d’épuisement</a:t>
            </a:r>
            <a:r>
              <a:rPr lang="en-US"/>
              <a:t>, </a:t>
            </a:r>
            <a:r>
              <a:rPr lang="en-US" err="1"/>
              <a:t>notamment</a:t>
            </a:r>
            <a:r>
              <a:rPr lang="en-US"/>
              <a:t> le burn-out, </a:t>
            </a:r>
            <a:r>
              <a:rPr lang="en-US" err="1"/>
              <a:t>ont</a:t>
            </a:r>
            <a:r>
              <a:rPr lang="en-US"/>
              <a:t> </a:t>
            </a:r>
            <a:r>
              <a:rPr lang="en-US" err="1"/>
              <a:t>souvent</a:t>
            </a:r>
            <a:r>
              <a:rPr lang="en-US"/>
              <a:t> </a:t>
            </a:r>
            <a:r>
              <a:rPr lang="en-US" err="1"/>
              <a:t>recours</a:t>
            </a:r>
            <a:r>
              <a:rPr lang="en-US"/>
              <a:t> à des substances pour « </a:t>
            </a:r>
            <a:r>
              <a:rPr lang="en-US" err="1"/>
              <a:t>anesthésier</a:t>
            </a:r>
            <a:r>
              <a:rPr lang="en-US"/>
              <a:t> » </a:t>
            </a:r>
            <a:r>
              <a:rPr lang="en-US" err="1"/>
              <a:t>leur</a:t>
            </a:r>
            <a:r>
              <a:rPr lang="en-US"/>
              <a:t> corps, qui </a:t>
            </a:r>
            <a:r>
              <a:rPr lang="en-US" err="1"/>
              <a:t>tente</a:t>
            </a:r>
            <a:r>
              <a:rPr lang="en-US"/>
              <a:t> </a:t>
            </a:r>
            <a:r>
              <a:rPr lang="en-US" err="1"/>
              <a:t>pourtant</a:t>
            </a:r>
            <a:r>
              <a:rPr lang="en-US"/>
              <a:t> de </a:t>
            </a:r>
            <a:r>
              <a:rPr lang="en-US" err="1"/>
              <a:t>leur</a:t>
            </a:r>
            <a:r>
              <a:rPr lang="en-US"/>
              <a:t> </a:t>
            </a:r>
            <a:r>
              <a:rPr lang="en-US" err="1"/>
              <a:t>envoyer</a:t>
            </a:r>
            <a:r>
              <a:rPr lang="en-US"/>
              <a:t> un signal </a:t>
            </a:r>
            <a:r>
              <a:rPr lang="en-US" err="1"/>
              <a:t>d’alerte</a:t>
            </a:r>
            <a:r>
              <a:rPr lang="en-US"/>
              <a:t>.</a:t>
            </a:r>
            <a:br>
              <a:rPr lang="en-US">
                <a:cs typeface="+mn-lt"/>
              </a:rPr>
            </a:br>
            <a:endParaRPr lang="en-US"/>
          </a:p>
          <a:p>
            <a:r>
              <a:rPr lang="en-US"/>
              <a:t>Cela </a:t>
            </a:r>
            <a:r>
              <a:rPr lang="en-US" err="1"/>
              <a:t>peut</a:t>
            </a:r>
            <a:r>
              <a:rPr lang="en-US"/>
              <a:t> </a:t>
            </a:r>
            <a:r>
              <a:rPr lang="en-US" err="1"/>
              <a:t>inclure</a:t>
            </a:r>
            <a:r>
              <a:rPr lang="en-US"/>
              <a:t> des </a:t>
            </a:r>
            <a:r>
              <a:rPr lang="en-US" err="1"/>
              <a:t>antalgiques</a:t>
            </a:r>
            <a:r>
              <a:rPr lang="en-US"/>
              <a:t>, </a:t>
            </a:r>
            <a:r>
              <a:rPr lang="en-US" err="1"/>
              <a:t>mais</a:t>
            </a:r>
            <a:r>
              <a:rPr lang="en-US"/>
              <a:t> </a:t>
            </a:r>
            <a:r>
              <a:rPr lang="en-US" err="1"/>
              <a:t>aussi</a:t>
            </a:r>
            <a:r>
              <a:rPr lang="en-US"/>
              <a:t> de </a:t>
            </a:r>
            <a:r>
              <a:rPr lang="en-US" err="1"/>
              <a:t>l’alcool</a:t>
            </a:r>
            <a:r>
              <a:rPr lang="en-US"/>
              <a:t> </a:t>
            </a:r>
            <a:r>
              <a:rPr lang="en-US" err="1"/>
              <a:t>ou</a:t>
            </a:r>
            <a:r>
              <a:rPr lang="en-US"/>
              <a:t> des </a:t>
            </a:r>
            <a:r>
              <a:rPr lang="en-US" err="1"/>
              <a:t>benzodiazépines</a:t>
            </a:r>
            <a:r>
              <a:rPr lang="en-US"/>
              <a:t> – il </a:t>
            </a:r>
            <a:r>
              <a:rPr lang="en-US" err="1"/>
              <a:t>s’agit</a:t>
            </a:r>
            <a:r>
              <a:rPr lang="en-US"/>
              <a:t> </a:t>
            </a:r>
            <a:r>
              <a:rPr lang="en-US" err="1"/>
              <a:t>alors</a:t>
            </a:r>
            <a:r>
              <a:rPr lang="en-US"/>
              <a:t> de </a:t>
            </a:r>
            <a:r>
              <a:rPr lang="en-US" err="1"/>
              <a:t>stratégies</a:t>
            </a:r>
            <a:r>
              <a:rPr lang="en-US"/>
              <a:t> </a:t>
            </a:r>
            <a:r>
              <a:rPr lang="en-US" err="1"/>
              <a:t>d’évitement</a:t>
            </a:r>
            <a:r>
              <a:rPr lang="en-US"/>
              <a:t> (coping </a:t>
            </a:r>
            <a:r>
              <a:rPr lang="en-US" err="1"/>
              <a:t>évitant</a:t>
            </a:r>
            <a:r>
              <a:rPr lang="en-US"/>
              <a:t>).</a:t>
            </a:r>
            <a:endParaRPr lang="en-US">
              <a:cs typeface="+mn-lt"/>
            </a:endParaRPr>
          </a:p>
          <a:p>
            <a:r>
              <a:rPr lang="en-US"/>
              <a:t>La santé </a:t>
            </a:r>
            <a:r>
              <a:rPr lang="en-US" err="1"/>
              <a:t>mentale</a:t>
            </a:r>
            <a:r>
              <a:rPr lang="en-US"/>
              <a:t> </a:t>
            </a:r>
            <a:r>
              <a:rPr lang="en-US" err="1"/>
              <a:t>peut</a:t>
            </a:r>
            <a:r>
              <a:rPr lang="en-US"/>
              <a:t> </a:t>
            </a:r>
            <a:r>
              <a:rPr lang="en-US" err="1"/>
              <a:t>être</a:t>
            </a:r>
            <a:r>
              <a:rPr lang="en-US"/>
              <a:t> </a:t>
            </a:r>
            <a:r>
              <a:rPr lang="en-US" err="1"/>
              <a:t>altérée</a:t>
            </a:r>
            <a:r>
              <a:rPr lang="en-US"/>
              <a:t> par des troubles </a:t>
            </a:r>
            <a:r>
              <a:rPr lang="en-US" err="1"/>
              <a:t>psychiques</a:t>
            </a:r>
            <a:r>
              <a:rPr lang="en-US"/>
              <a:t>, qui </a:t>
            </a:r>
            <a:r>
              <a:rPr lang="en-US" err="1"/>
              <a:t>influencent</a:t>
            </a:r>
            <a:r>
              <a:rPr lang="en-US"/>
              <a:t> </a:t>
            </a:r>
            <a:r>
              <a:rPr lang="en-US" err="1"/>
              <a:t>notamment</a:t>
            </a:r>
            <a:r>
              <a:rPr lang="en-US"/>
              <a:t> </a:t>
            </a:r>
            <a:r>
              <a:rPr lang="en-US" err="1"/>
              <a:t>l’humeur</a:t>
            </a:r>
            <a:r>
              <a:rPr lang="en-US"/>
              <a:t> et la perception de </a:t>
            </a:r>
            <a:r>
              <a:rPr lang="en-US" err="1"/>
              <a:t>l’anxiété</a:t>
            </a:r>
            <a:r>
              <a:rPr lang="en-US"/>
              <a:t> chez </a:t>
            </a:r>
            <a:r>
              <a:rPr lang="en-US" err="1"/>
              <a:t>l’individu</a:t>
            </a:r>
            <a:r>
              <a:rPr lang="en-US"/>
              <a:t>.</a:t>
            </a:r>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9</a:t>
            </a:fld>
            <a:endParaRPr lang="en-US"/>
          </a:p>
        </p:txBody>
      </p:sp>
    </p:spTree>
    <p:extLst>
      <p:ext uri="{BB962C8B-B14F-4D97-AF65-F5344CB8AC3E}">
        <p14:creationId xmlns:p14="http://schemas.microsoft.com/office/powerpoint/2010/main" val="26858249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Etape 1</a:t>
            </a:r>
            <a:r>
              <a:rPr lang="fr-FR" baseline="0"/>
              <a:t> : la demande émane du patient ou de son employeur</a:t>
            </a:r>
          </a:p>
          <a:p>
            <a:r>
              <a:rPr lang="fr-FR" baseline="0"/>
              <a:t>Etape 2 : la demande est traitée par le médecin du travail &gt; 3 décisions (A, B ou C)</a:t>
            </a:r>
          </a:p>
          <a:p>
            <a:r>
              <a:rPr lang="fr-FR" baseline="0"/>
              <a:t>Etape 3 : Mise en place d’un plan de réintégration via concertation entre médecin du travail, patient et employeur</a:t>
            </a:r>
          </a:p>
          <a:p>
            <a:endParaRPr lang="fr-FR" baseline="0"/>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a:solidFill>
                  <a:srgbClr val="1E699D"/>
                </a:solidFill>
                <a:latin typeface="Calibri" panose="020F0502020204030204" pitchFamily="34" charset="0"/>
                <a:cs typeface="Calibri" panose="020F0502020204030204" pitchFamily="34" charset="0"/>
              </a:rPr>
              <a:t>Depuis le 1/10/2022, </a:t>
            </a:r>
            <a:r>
              <a:rPr lang="fr-FR" sz="1200">
                <a:solidFill>
                  <a:srgbClr val="1E699D"/>
                </a:solidFill>
                <a:latin typeface="Calibri" panose="020F0502020204030204" pitchFamily="34" charset="0"/>
                <a:cs typeface="Calibri" panose="020F0502020204030204" pitchFamily="34" charset="0"/>
              </a:rPr>
              <a:t>la procédure de réintégration a été divisée en 2 procédures distinctes : le trajet de réintégration et la procédure de force majeure médicale.</a:t>
            </a:r>
          </a:p>
          <a:p>
            <a:r>
              <a:rPr lang="fr-BE" sz="1200" b="1">
                <a:solidFill>
                  <a:srgbClr val="1E699D"/>
                </a:solidFill>
                <a:latin typeface="+mn-lt"/>
                <a:cs typeface="Calibri"/>
              </a:rPr>
              <a:t>2 possibilités de la demande (voie informelle) :</a:t>
            </a:r>
          </a:p>
          <a:p>
            <a:pPr marL="285750" indent="-285750">
              <a:buFont typeface="Arial" panose="020B0604020202020204" pitchFamily="34" charset="0"/>
              <a:buChar char="•"/>
            </a:pPr>
            <a:r>
              <a:rPr lang="fr-BE" sz="1200">
                <a:solidFill>
                  <a:srgbClr val="1E699D"/>
                </a:solidFill>
                <a:latin typeface="+mn-lt"/>
                <a:cs typeface="Calibri"/>
              </a:rPr>
              <a:t>Travailleur (avec l’aide de son</a:t>
            </a:r>
            <a:r>
              <a:rPr lang="fr-BE" sz="1200">
                <a:solidFill>
                  <a:schemeClr val="accent1">
                    <a:lumMod val="49000"/>
                  </a:schemeClr>
                </a:solidFill>
                <a:latin typeface="+mn-lt"/>
                <a:cs typeface="Calibri"/>
              </a:rPr>
              <a:t> médecin traitant s’il y c</a:t>
            </a:r>
            <a:r>
              <a:rPr lang="fr-BE" sz="1200">
                <a:solidFill>
                  <a:srgbClr val="1E699D"/>
                </a:solidFill>
                <a:latin typeface="+mn-lt"/>
                <a:cs typeface="Calibri"/>
              </a:rPr>
              <a:t>onsent), à n’importe quel moment de son incapacité de travail.</a:t>
            </a:r>
          </a:p>
          <a:p>
            <a:pPr marL="285750" indent="-285750">
              <a:buFont typeface="Arial" panose="020B0604020202020204" pitchFamily="34" charset="0"/>
              <a:buChar char="•"/>
            </a:pPr>
            <a:r>
              <a:rPr lang="fr-BE" sz="1200">
                <a:solidFill>
                  <a:srgbClr val="1E699D"/>
                </a:solidFill>
                <a:latin typeface="+mn-lt"/>
                <a:cs typeface="Calibri"/>
              </a:rPr>
              <a:t>Employeur</a:t>
            </a:r>
          </a:p>
          <a:p>
            <a:pPr marL="742950" lvl="1" indent="-285750">
              <a:buFont typeface="Arial" panose="020B0604020202020204" pitchFamily="34" charset="0"/>
              <a:buChar char="•"/>
            </a:pPr>
            <a:r>
              <a:rPr lang="fr-FR" sz="1200">
                <a:solidFill>
                  <a:srgbClr val="1E699D"/>
                </a:solidFill>
                <a:latin typeface="+mn-lt"/>
                <a:cs typeface="Calibri"/>
              </a:rPr>
              <a:t>Dès le début de l'incapacité de travail, sous réserve de l'accord du travailleur.</a:t>
            </a:r>
          </a:p>
          <a:p>
            <a:pPr marL="742950" lvl="1" indent="-285750">
              <a:buFont typeface="Arial" panose="020B0604020202020204" pitchFamily="34" charset="0"/>
              <a:buChar char="•"/>
            </a:pPr>
            <a:r>
              <a:rPr lang="fr-FR"/>
              <a:t>Par l’</a:t>
            </a:r>
            <a:r>
              <a:rPr lang="fr-FR" err="1"/>
              <a:t>Empl</a:t>
            </a:r>
            <a:r>
              <a:rPr lang="fr-FR"/>
              <a:t>.: insister davantage sur l’action rapide  Suppression du délai d’attente de 3 mois MAIS il doit y avoir une chance de réussite du TRI (</a:t>
            </a:r>
            <a:r>
              <a:rPr lang="fr-FR" err="1"/>
              <a:t>cfr</a:t>
            </a:r>
            <a:r>
              <a:rPr lang="fr-FR"/>
              <a:t>. décision C)  Démarrage TRI = possible : • &gt; début de l’IT, avec l’accord du Trav. • quelle que soit la durée de l’IT: si le Trav. a un potentiel de travail MAIS incitation à « une action précoce »: </a:t>
            </a:r>
            <a:r>
              <a:rPr lang="fr-FR" err="1"/>
              <a:t>Empl</a:t>
            </a:r>
            <a:r>
              <a:rPr lang="fr-FR"/>
              <a:t>. doit demander une estimation du potentiel de travail des Trav. &gt; 8 semaines d’IT! </a:t>
            </a:r>
            <a:endParaRPr lang="fr-BE" sz="1200">
              <a:solidFill>
                <a:srgbClr val="1E699D"/>
              </a:solidFill>
              <a:latin typeface="+mn-lt"/>
              <a:cs typeface="Calibri"/>
            </a:endParaRPr>
          </a:p>
          <a:p>
            <a:pPr marL="285750" indent="-285750">
              <a:buFont typeface="Arial" panose="020B0604020202020204" pitchFamily="34" charset="0"/>
              <a:buChar char="•"/>
            </a:pPr>
            <a:endParaRPr lang="fr-BE" sz="1200">
              <a:solidFill>
                <a:srgbClr val="1E699D"/>
              </a:solidFill>
              <a:latin typeface="+mn-lt"/>
              <a:cs typeface="Calibri"/>
            </a:endParaRPr>
          </a:p>
          <a:p>
            <a:pPr marL="285750" indent="-285750">
              <a:buFont typeface="Arial" panose="020B0604020202020204" pitchFamily="34" charset="0"/>
              <a:buChar char="•"/>
            </a:pPr>
            <a:r>
              <a:rPr lang="fr-FR"/>
              <a:t>POTENTIEL DE TRAVAIL: QUOI? la capacité présumée d’un Trav. en IT à effectuer un travail adapté/autre , évaluée sur la base d’informations relatives à son état de santé et à ses possibilités, en vue du démarrage éventuel d’un TRI par l’</a:t>
            </a:r>
            <a:r>
              <a:rPr lang="fr-FR" err="1"/>
              <a:t>Empl</a:t>
            </a:r>
            <a:r>
              <a:rPr lang="fr-FR"/>
              <a:t>. </a:t>
            </a:r>
          </a:p>
          <a:p>
            <a:pPr marL="285750" indent="-285750">
              <a:buFont typeface="Arial" panose="020B0604020202020204" pitchFamily="34" charset="0"/>
              <a:buChar char="•"/>
            </a:pPr>
            <a:endParaRPr lang="fr-FR"/>
          </a:p>
          <a:p>
            <a:pPr marL="285750" indent="-285750">
              <a:buFont typeface="Arial" panose="020B0604020202020204" pitchFamily="34" charset="0"/>
              <a:buChar char="•"/>
            </a:pPr>
            <a:r>
              <a:rPr lang="fr-FR"/>
              <a:t>SI LE TRAV. A UN POTENTIEL DE TRAVAIL : 1. </a:t>
            </a:r>
            <a:r>
              <a:rPr lang="fr-FR" err="1"/>
              <a:t>Empl</a:t>
            </a:r>
            <a:r>
              <a:rPr lang="fr-FR"/>
              <a:t>. peut demander une visite de pré-reprise du travail ou un TRI 2. </a:t>
            </a:r>
            <a:r>
              <a:rPr lang="fr-FR" err="1"/>
              <a:t>Empl</a:t>
            </a:r>
            <a:r>
              <a:rPr lang="fr-FR"/>
              <a:t>. avec 20+ Trav. doit demander un TRI max. 6 mois après le début de l’IT (sanction) </a:t>
            </a:r>
          </a:p>
          <a:p>
            <a:pPr marL="285750" indent="-285750">
              <a:buFont typeface="Arial" panose="020B0604020202020204" pitchFamily="34" charset="0"/>
              <a:buChar char="•"/>
            </a:pPr>
            <a:endParaRPr lang="fr-FR"/>
          </a:p>
          <a:p>
            <a:pPr marL="285750" indent="-285750">
              <a:buFont typeface="Arial" panose="020B0604020202020204" pitchFamily="34" charset="0"/>
              <a:buChar char="•"/>
            </a:pPr>
            <a:r>
              <a:rPr lang="fr-FR"/>
              <a:t>&lt; 6 mois d’IT DÉMARRAGE OBLIGATOIRE D’UN TRI POUR LES TRAV. AYANT UN POTENTIEL DE TRAVAIL pour </a:t>
            </a:r>
            <a:r>
              <a:rPr lang="fr-FR" err="1"/>
              <a:t>Empl</a:t>
            </a:r>
            <a:r>
              <a:rPr lang="fr-FR"/>
              <a:t>. occupant 20 Trav. ou plus (sanction possible)</a:t>
            </a:r>
          </a:p>
          <a:p>
            <a:pPr marL="285750" indent="-285750">
              <a:buFont typeface="Arial" panose="020B0604020202020204" pitchFamily="34" charset="0"/>
              <a:buChar char="•"/>
            </a:pPr>
            <a:endParaRPr lang="fr-BE" sz="1200">
              <a:solidFill>
                <a:srgbClr val="1E699D"/>
              </a:solidFill>
              <a:latin typeface="+mn-lt"/>
              <a:cs typeface="Calibri"/>
            </a:endParaRPr>
          </a:p>
          <a:p>
            <a:pPr algn="ctr"/>
            <a:r>
              <a:rPr lang="fr-FR"/>
              <a:t>Médecin du travail oriente vers services régionaux pour l’emploi si décision B et pas de plan.</a:t>
            </a:r>
            <a:endParaRPr lang="fr-FR" sz="1200">
              <a:solidFill>
                <a:srgbClr val="1E699D"/>
              </a:solidFill>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b="1">
              <a:solidFill>
                <a:srgbClr val="1E699D"/>
              </a:solidFill>
              <a:latin typeface="Calibri" panose="020F0502020204030204" pitchFamily="34" charset="0"/>
              <a:cs typeface="Calibri" panose="020F0502020204030204" pitchFamily="34" charset="0"/>
            </a:endParaRPr>
          </a:p>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01797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FR"/>
              <a:t>Contrairement au TRI, la législation ne prévoit pas la possibilité pour le médecin traitant d'entamer une procédure spécifique à la demande du travailleur. C'est au travailleur lui-même de le faire.</a:t>
            </a:r>
          </a:p>
          <a:p>
            <a:endParaRPr lang="fr-FR"/>
          </a:p>
          <a:p>
            <a:r>
              <a:rPr lang="fr-FR"/>
              <a:t>Conditions 1. Trav. &gt; 6 mois d’incapacité de travail ininterrompue 2. Pas de trajet de réintégration en cours 3. Trav. = définitivement inapte au travail convenu Procédure spécifique dans le code du bien-être au travail= inchangée. </a:t>
            </a:r>
          </a:p>
          <a:p>
            <a:endParaRPr lang="fr-FR"/>
          </a:p>
          <a:p>
            <a:r>
              <a:rPr lang="fr-FR"/>
              <a:t>Démarrage procédure </a:t>
            </a:r>
            <a:r>
              <a:rPr lang="fr-FR" err="1"/>
              <a:t>Empl</a:t>
            </a:r>
            <a:r>
              <a:rPr lang="fr-FR"/>
              <a:t>./Trav. : intention de de constater l’inaptitude définitive au travail convenu </a:t>
            </a:r>
            <a:r>
              <a:rPr lang="fr-FR" err="1"/>
              <a:t>Empl</a:t>
            </a:r>
            <a:r>
              <a:rPr lang="fr-FR"/>
              <a:t>.: informe Trav. de la possibilité de demander un travail adapté + d’être assisté: si Trav. le demande, </a:t>
            </a:r>
            <a:r>
              <a:rPr lang="fr-FR" err="1"/>
              <a:t>Empl</a:t>
            </a:r>
            <a:r>
              <a:rPr lang="fr-FR"/>
              <a:t>. doit l’examiner </a:t>
            </a:r>
            <a:r>
              <a:rPr lang="fr-FR" err="1"/>
              <a:t>cfr</a:t>
            </a:r>
            <a:r>
              <a:rPr lang="fr-FR"/>
              <a:t>. TRI.</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286512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fr-BE"/>
              <a:t>Le médecin conseil a également d’autres missions . Celle du contrôle de l’incapacité de travail , avec ici les tentatives de réinsertion dans le monde du travail . </a:t>
            </a:r>
          </a:p>
          <a:p>
            <a:r>
              <a:rPr lang="fr-BE"/>
              <a:t>Et in fine , la mission de contrôle, suivant les directives du SECM , et dans le respect de la liberté thérapeutique des prestataires de soins. </a:t>
            </a:r>
          </a:p>
          <a:p>
            <a:endParaRPr lang="en-US">
              <a:solidFill>
                <a:srgbClr val="1E699D"/>
              </a:solidFill>
            </a:endParaRPr>
          </a:p>
          <a:p>
            <a:r>
              <a:rPr lang="en-US">
                <a:solidFill>
                  <a:srgbClr val="1E699D"/>
                </a:solidFill>
              </a:rPr>
              <a:t>Loi AMI du 14/07/1994 : </a:t>
            </a:r>
          </a:p>
          <a:p>
            <a:r>
              <a:rPr lang="en-US" u="sng">
                <a:solidFill>
                  <a:srgbClr val="1E699D"/>
                </a:solidFill>
              </a:rPr>
              <a:t>Art. 153.</a:t>
            </a:r>
            <a:r>
              <a:rPr lang="en-US">
                <a:solidFill>
                  <a:srgbClr val="1E699D"/>
                </a:solidFill>
              </a:rPr>
              <a:t> § 1. Les missions du </a:t>
            </a:r>
            <a:r>
              <a:rPr lang="en-US" err="1">
                <a:solidFill>
                  <a:srgbClr val="1E699D"/>
                </a:solidFill>
              </a:rPr>
              <a:t>médecin</a:t>
            </a:r>
            <a:r>
              <a:rPr lang="en-US">
                <a:solidFill>
                  <a:srgbClr val="1E699D"/>
                </a:solidFill>
              </a:rPr>
              <a:t>-conseil </a:t>
            </a:r>
            <a:r>
              <a:rPr lang="en-US" err="1">
                <a:solidFill>
                  <a:srgbClr val="1E699D"/>
                </a:solidFill>
              </a:rPr>
              <a:t>sont</a:t>
            </a:r>
            <a:r>
              <a:rPr lang="en-US">
                <a:solidFill>
                  <a:srgbClr val="1E699D"/>
                </a:solidFill>
              </a:rPr>
              <a:t> les </a:t>
            </a:r>
            <a:r>
              <a:rPr lang="en-US" err="1">
                <a:solidFill>
                  <a:srgbClr val="1E699D"/>
                </a:solidFill>
              </a:rPr>
              <a:t>suivantes</a:t>
            </a:r>
            <a:r>
              <a:rPr lang="en-US">
                <a:solidFill>
                  <a:srgbClr val="1E699D"/>
                </a:solidFill>
              </a:rPr>
              <a:t> : </a:t>
            </a:r>
          </a:p>
          <a:p>
            <a:endParaRPr lang="en-US">
              <a:solidFill>
                <a:srgbClr val="1E699D"/>
              </a:solidFill>
            </a:endParaRPr>
          </a:p>
          <a:p>
            <a:pPr marL="285750" indent="-285750">
              <a:buFont typeface="Wingdings"/>
              <a:buChar char="Ø"/>
            </a:pPr>
            <a:r>
              <a:rPr lang="en-US" err="1">
                <a:solidFill>
                  <a:srgbClr val="1E699D"/>
                </a:solidFill>
              </a:rPr>
              <a:t>conseiller</a:t>
            </a:r>
            <a:r>
              <a:rPr lang="en-US">
                <a:solidFill>
                  <a:srgbClr val="1E699D"/>
                </a:solidFill>
              </a:rPr>
              <a:t>,</a:t>
            </a:r>
            <a:r>
              <a:rPr lang="en-US" b="1">
                <a:solidFill>
                  <a:srgbClr val="1E699D"/>
                </a:solidFill>
              </a:rPr>
              <a:t> informer et </a:t>
            </a:r>
            <a:r>
              <a:rPr lang="en-US" b="1" err="1">
                <a:solidFill>
                  <a:srgbClr val="1E699D"/>
                </a:solidFill>
              </a:rPr>
              <a:t>accompagner</a:t>
            </a:r>
            <a:r>
              <a:rPr lang="en-US" b="1">
                <a:solidFill>
                  <a:srgbClr val="1E699D"/>
                </a:solidFill>
              </a:rPr>
              <a:t> les </a:t>
            </a:r>
            <a:r>
              <a:rPr lang="en-US" b="1" err="1">
                <a:solidFill>
                  <a:srgbClr val="1E699D"/>
                </a:solidFill>
              </a:rPr>
              <a:t>assurés</a:t>
            </a:r>
            <a:r>
              <a:rPr lang="en-US">
                <a:solidFill>
                  <a:srgbClr val="1E699D"/>
                </a:solidFill>
              </a:rPr>
              <a:t> </a:t>
            </a:r>
            <a:r>
              <a:rPr lang="en-US" err="1">
                <a:solidFill>
                  <a:srgbClr val="1E699D"/>
                </a:solidFill>
              </a:rPr>
              <a:t>afin</a:t>
            </a:r>
            <a:r>
              <a:rPr lang="en-US">
                <a:solidFill>
                  <a:srgbClr val="1E699D"/>
                </a:solidFill>
              </a:rPr>
              <a:t> de </a:t>
            </a:r>
            <a:r>
              <a:rPr lang="en-US" err="1">
                <a:solidFill>
                  <a:srgbClr val="1E699D"/>
                </a:solidFill>
              </a:rPr>
              <a:t>leur</a:t>
            </a:r>
            <a:r>
              <a:rPr lang="en-US">
                <a:solidFill>
                  <a:srgbClr val="1E699D"/>
                </a:solidFill>
              </a:rPr>
              <a:t> </a:t>
            </a:r>
            <a:r>
              <a:rPr lang="en-US" err="1">
                <a:solidFill>
                  <a:srgbClr val="1E699D"/>
                </a:solidFill>
              </a:rPr>
              <a:t>garantir</a:t>
            </a:r>
            <a:r>
              <a:rPr lang="en-US">
                <a:solidFill>
                  <a:srgbClr val="1E699D"/>
                </a:solidFill>
              </a:rPr>
              <a:t> les </a:t>
            </a:r>
            <a:r>
              <a:rPr lang="en-US" err="1">
                <a:solidFill>
                  <a:srgbClr val="1E699D"/>
                </a:solidFill>
              </a:rPr>
              <a:t>soins</a:t>
            </a:r>
            <a:r>
              <a:rPr lang="en-US">
                <a:solidFill>
                  <a:srgbClr val="1E699D"/>
                </a:solidFill>
              </a:rPr>
              <a:t> et </a:t>
            </a:r>
            <a:r>
              <a:rPr lang="en-US" err="1">
                <a:solidFill>
                  <a:srgbClr val="1E699D"/>
                </a:solidFill>
              </a:rPr>
              <a:t>traitements</a:t>
            </a:r>
            <a:r>
              <a:rPr lang="en-US">
                <a:solidFill>
                  <a:srgbClr val="1E699D"/>
                </a:solidFill>
              </a:rPr>
              <a:t> les plus </a:t>
            </a:r>
            <a:r>
              <a:rPr lang="en-US" err="1">
                <a:solidFill>
                  <a:srgbClr val="1E699D"/>
                </a:solidFill>
              </a:rPr>
              <a:t>appropriés</a:t>
            </a:r>
            <a:r>
              <a:rPr lang="en-US">
                <a:solidFill>
                  <a:srgbClr val="1E699D"/>
                </a:solidFill>
              </a:rPr>
              <a:t> au </a:t>
            </a:r>
            <a:r>
              <a:rPr lang="en-US" err="1">
                <a:solidFill>
                  <a:srgbClr val="1E699D"/>
                </a:solidFill>
              </a:rPr>
              <a:t>meilleur</a:t>
            </a:r>
            <a:r>
              <a:rPr lang="en-US">
                <a:solidFill>
                  <a:srgbClr val="1E699D"/>
                </a:solidFill>
              </a:rPr>
              <a:t> prix, en tenant </a:t>
            </a:r>
            <a:r>
              <a:rPr lang="en-US" err="1">
                <a:solidFill>
                  <a:srgbClr val="1E699D"/>
                </a:solidFill>
              </a:rPr>
              <a:t>compte</a:t>
            </a:r>
            <a:r>
              <a:rPr lang="en-US">
                <a:solidFill>
                  <a:srgbClr val="1E699D"/>
                </a:solidFill>
              </a:rPr>
              <a:t> de </a:t>
            </a:r>
            <a:r>
              <a:rPr lang="en-US" err="1">
                <a:solidFill>
                  <a:srgbClr val="1E699D"/>
                </a:solidFill>
              </a:rPr>
              <a:t>l'ensemble</a:t>
            </a:r>
            <a:r>
              <a:rPr lang="en-US">
                <a:solidFill>
                  <a:srgbClr val="1E699D"/>
                </a:solidFill>
              </a:rPr>
              <a:t> des moyens </a:t>
            </a:r>
            <a:r>
              <a:rPr lang="en-US" err="1">
                <a:solidFill>
                  <a:srgbClr val="1E699D"/>
                </a:solidFill>
              </a:rPr>
              <a:t>disponibles</a:t>
            </a:r>
            <a:r>
              <a:rPr lang="en-US">
                <a:solidFill>
                  <a:srgbClr val="1E699D"/>
                </a:solidFill>
              </a:rPr>
              <a:t> de </a:t>
            </a:r>
            <a:r>
              <a:rPr lang="en-US" err="1">
                <a:solidFill>
                  <a:srgbClr val="1E699D"/>
                </a:solidFill>
              </a:rPr>
              <a:t>l'assurance</a:t>
            </a:r>
            <a:r>
              <a:rPr lang="en-US">
                <a:solidFill>
                  <a:srgbClr val="1E699D"/>
                </a:solidFill>
              </a:rPr>
              <a:t> </a:t>
            </a:r>
            <a:r>
              <a:rPr lang="en-US" err="1">
                <a:solidFill>
                  <a:srgbClr val="1E699D"/>
                </a:solidFill>
              </a:rPr>
              <a:t>soins</a:t>
            </a:r>
            <a:r>
              <a:rPr lang="en-US">
                <a:solidFill>
                  <a:srgbClr val="1E699D"/>
                </a:solidFill>
              </a:rPr>
              <a:t> de santé et </a:t>
            </a:r>
            <a:r>
              <a:rPr lang="en-US" err="1">
                <a:solidFill>
                  <a:srgbClr val="1E699D"/>
                </a:solidFill>
              </a:rPr>
              <a:t>indemnités</a:t>
            </a:r>
            <a:r>
              <a:rPr lang="en-US">
                <a:solidFill>
                  <a:srgbClr val="1E699D"/>
                </a:solidFill>
              </a:rPr>
              <a:t> ; </a:t>
            </a:r>
          </a:p>
          <a:p>
            <a:endParaRPr lang="en-US">
              <a:solidFill>
                <a:srgbClr val="1E699D"/>
              </a:solidFill>
            </a:endParaRPr>
          </a:p>
          <a:p>
            <a:pPr marL="285750" indent="-285750">
              <a:buFont typeface="Wingdings"/>
              <a:buChar char="Ø"/>
            </a:pPr>
            <a:r>
              <a:rPr lang="en-US" b="1">
                <a:solidFill>
                  <a:srgbClr val="1E699D"/>
                </a:solidFill>
              </a:rPr>
              <a:t>informer les </a:t>
            </a:r>
            <a:r>
              <a:rPr lang="en-US" b="1" err="1">
                <a:solidFill>
                  <a:srgbClr val="1E699D"/>
                </a:solidFill>
              </a:rPr>
              <a:t>prestataires</a:t>
            </a:r>
            <a:r>
              <a:rPr lang="en-US" b="1">
                <a:solidFill>
                  <a:srgbClr val="1E699D"/>
                </a:solidFill>
              </a:rPr>
              <a:t> de </a:t>
            </a:r>
            <a:r>
              <a:rPr lang="en-US" b="1" err="1">
                <a:solidFill>
                  <a:srgbClr val="1E699D"/>
                </a:solidFill>
              </a:rPr>
              <a:t>soins</a:t>
            </a:r>
            <a:r>
              <a:rPr lang="en-US" b="1">
                <a:solidFill>
                  <a:srgbClr val="1E699D"/>
                </a:solidFill>
              </a:rPr>
              <a:t> sur </a:t>
            </a:r>
            <a:r>
              <a:rPr lang="en-US" b="1" err="1">
                <a:solidFill>
                  <a:srgbClr val="1E699D"/>
                </a:solidFill>
              </a:rPr>
              <a:t>l'application</a:t>
            </a:r>
            <a:r>
              <a:rPr lang="en-US" b="1">
                <a:solidFill>
                  <a:srgbClr val="1E699D"/>
                </a:solidFill>
              </a:rPr>
              <a:t> </a:t>
            </a:r>
            <a:r>
              <a:rPr lang="en-US" b="1" err="1">
                <a:solidFill>
                  <a:srgbClr val="1E699D"/>
                </a:solidFill>
              </a:rPr>
              <a:t>correcte</a:t>
            </a:r>
            <a:r>
              <a:rPr lang="en-US" b="1">
                <a:solidFill>
                  <a:srgbClr val="1E699D"/>
                </a:solidFill>
              </a:rPr>
              <a:t> de la </a:t>
            </a:r>
            <a:r>
              <a:rPr lang="en-US" b="1" err="1">
                <a:solidFill>
                  <a:srgbClr val="1E699D"/>
                </a:solidFill>
              </a:rPr>
              <a:t>réglementation</a:t>
            </a:r>
            <a:r>
              <a:rPr lang="en-US" b="1">
                <a:solidFill>
                  <a:srgbClr val="1E699D"/>
                </a:solidFill>
              </a:rPr>
              <a:t> en matière </a:t>
            </a:r>
            <a:r>
              <a:rPr lang="en-US" b="1" err="1">
                <a:solidFill>
                  <a:srgbClr val="1E699D"/>
                </a:solidFill>
              </a:rPr>
              <a:t>d'assurance</a:t>
            </a:r>
            <a:r>
              <a:rPr lang="en-US" b="1">
                <a:solidFill>
                  <a:srgbClr val="1E699D"/>
                </a:solidFill>
              </a:rPr>
              <a:t> </a:t>
            </a:r>
            <a:r>
              <a:rPr lang="en-US" b="1" err="1">
                <a:solidFill>
                  <a:srgbClr val="1E699D"/>
                </a:solidFill>
              </a:rPr>
              <a:t>soins</a:t>
            </a:r>
            <a:r>
              <a:rPr lang="en-US" b="1">
                <a:solidFill>
                  <a:srgbClr val="1E699D"/>
                </a:solidFill>
              </a:rPr>
              <a:t> de santé</a:t>
            </a:r>
            <a:r>
              <a:rPr lang="en-US">
                <a:solidFill>
                  <a:srgbClr val="1E699D"/>
                </a:solidFill>
              </a:rPr>
              <a:t>, en </a:t>
            </a:r>
            <a:r>
              <a:rPr lang="en-US" err="1">
                <a:solidFill>
                  <a:srgbClr val="1E699D"/>
                </a:solidFill>
              </a:rPr>
              <a:t>veillant</a:t>
            </a:r>
            <a:r>
              <a:rPr lang="en-US">
                <a:solidFill>
                  <a:srgbClr val="1E699D"/>
                </a:solidFill>
              </a:rPr>
              <a:t> à </a:t>
            </a:r>
            <a:r>
              <a:rPr lang="en-US" err="1">
                <a:solidFill>
                  <a:srgbClr val="1E699D"/>
                </a:solidFill>
              </a:rPr>
              <a:t>l'utilisation</a:t>
            </a:r>
            <a:r>
              <a:rPr lang="en-US">
                <a:solidFill>
                  <a:srgbClr val="1E699D"/>
                </a:solidFill>
              </a:rPr>
              <a:t> </a:t>
            </a:r>
            <a:r>
              <a:rPr lang="en-US" err="1">
                <a:solidFill>
                  <a:srgbClr val="1E699D"/>
                </a:solidFill>
              </a:rPr>
              <a:t>optimale</a:t>
            </a:r>
            <a:r>
              <a:rPr lang="en-US">
                <a:solidFill>
                  <a:srgbClr val="1E699D"/>
                </a:solidFill>
              </a:rPr>
              <a:t> des moyens de </a:t>
            </a:r>
            <a:r>
              <a:rPr lang="en-US" err="1">
                <a:solidFill>
                  <a:srgbClr val="1E699D"/>
                </a:solidFill>
              </a:rPr>
              <a:t>cette</a:t>
            </a:r>
            <a:r>
              <a:rPr lang="en-US">
                <a:solidFill>
                  <a:srgbClr val="1E699D"/>
                </a:solidFill>
              </a:rPr>
              <a:t> assurance ; </a:t>
            </a:r>
          </a:p>
          <a:p>
            <a:pPr algn="just" eaLnBrk="1" hangingPunct="1">
              <a:buClr>
                <a:srgbClr val="92B007"/>
              </a:buClr>
              <a:buFont typeface="Wingdings" panose="05000000000000000000" pitchFamily="2" charset="2"/>
              <a:buChar char="Ø"/>
              <a:defRPr/>
            </a:pPr>
            <a:endParaRPr lang="fr-BE" sz="1200">
              <a:solidFill>
                <a:srgbClr val="1E699D"/>
              </a:solidFill>
              <a:latin typeface="+mn-lt"/>
              <a:cs typeface="Calibri"/>
            </a:endParaRPr>
          </a:p>
          <a:p>
            <a:pPr algn="just" eaLnBrk="1" hangingPunct="1">
              <a:buClr>
                <a:srgbClr val="92B007"/>
              </a:buClr>
              <a:buFont typeface="Wingdings" panose="05000000000000000000" pitchFamily="2" charset="2"/>
              <a:buChar char="Ø"/>
              <a:defRPr/>
            </a:pPr>
            <a:r>
              <a:rPr lang="fr-BE" sz="1200">
                <a:solidFill>
                  <a:srgbClr val="1E699D"/>
                </a:solidFill>
                <a:latin typeface="+mn-lt"/>
                <a:cs typeface="Calibri"/>
              </a:rPr>
              <a:t>de </a:t>
            </a:r>
            <a:r>
              <a:rPr lang="fr-BE" sz="1200" b="1">
                <a:solidFill>
                  <a:srgbClr val="1E699D"/>
                </a:solidFill>
                <a:latin typeface="+mn-lt"/>
                <a:cs typeface="Calibri"/>
              </a:rPr>
              <a:t>contrôler l'incapacité de travail, </a:t>
            </a:r>
            <a:r>
              <a:rPr lang="fr-BE" sz="1200">
                <a:solidFill>
                  <a:srgbClr val="1E699D"/>
                </a:solidFill>
                <a:latin typeface="+mn-lt"/>
                <a:cs typeface="Calibri"/>
              </a:rPr>
              <a:t>conformément aux dispositions  du titre IV, chapitre III, sections I et II et aux règles prises en application de l'article 86, § 3 de la présente loi;</a:t>
            </a:r>
          </a:p>
          <a:p>
            <a:pPr algn="just" eaLnBrk="1" hangingPunct="1">
              <a:buClr>
                <a:srgbClr val="92B007"/>
              </a:buClr>
              <a:buFont typeface="Wingdings" panose="05000000000000000000" pitchFamily="2" charset="2"/>
              <a:buChar char="Ø"/>
              <a:defRPr/>
            </a:pPr>
            <a:endParaRPr lang="fr-BE" sz="1200">
              <a:solidFill>
                <a:srgbClr val="1E699D"/>
              </a:solidFill>
              <a:latin typeface="+mn-lt"/>
              <a:cs typeface="Calibri"/>
            </a:endParaRPr>
          </a:p>
          <a:p>
            <a:pPr>
              <a:lnSpc>
                <a:spcPct val="110000"/>
              </a:lnSpc>
              <a:buClr>
                <a:srgbClr val="92B007"/>
              </a:buClr>
              <a:buFont typeface="Wingdings" panose="05000000000000000000" pitchFamily="2" charset="2"/>
              <a:buChar char="Ø"/>
              <a:defRPr/>
            </a:pPr>
            <a:r>
              <a:rPr lang="fr-BE" sz="1200">
                <a:solidFill>
                  <a:srgbClr val="1E699D"/>
                </a:solidFill>
                <a:latin typeface="+mn-lt"/>
                <a:cs typeface="Calibri"/>
              </a:rPr>
              <a:t> de </a:t>
            </a:r>
            <a:r>
              <a:rPr lang="fr-BE" sz="1200" b="1">
                <a:solidFill>
                  <a:srgbClr val="1E699D"/>
                </a:solidFill>
                <a:latin typeface="+mn-lt"/>
                <a:cs typeface="Calibri"/>
              </a:rPr>
              <a:t>contrôler les prestations de santé</a:t>
            </a:r>
            <a:r>
              <a:rPr lang="fr-BE" sz="1200">
                <a:solidFill>
                  <a:srgbClr val="1E699D"/>
                </a:solidFill>
                <a:latin typeface="+mn-lt"/>
                <a:cs typeface="Calibri"/>
              </a:rPr>
              <a:t>, conformément aux dispositions de la présente loi et de ses arrêtés et règlements.  </a:t>
            </a:r>
          </a:p>
          <a:p>
            <a:pPr>
              <a:lnSpc>
                <a:spcPct val="110000"/>
              </a:lnSpc>
              <a:buClr>
                <a:srgbClr val="92B007"/>
              </a:buClr>
              <a:buFont typeface="Wingdings" panose="05000000000000000000" pitchFamily="2" charset="2"/>
              <a:buChar char="Ø"/>
              <a:defRPr/>
            </a:pPr>
            <a:endParaRPr lang="fr-BE" sz="1800" b="1"/>
          </a:p>
          <a:p>
            <a:pPr eaLnBrk="1" hangingPunct="1">
              <a:lnSpc>
                <a:spcPct val="110000"/>
              </a:lnSpc>
              <a:buClr>
                <a:srgbClr val="92B007"/>
              </a:buClr>
              <a:buFont typeface="Wingdings" panose="05000000000000000000" pitchFamily="2" charset="2"/>
              <a:buChar char="Ø"/>
              <a:defRPr/>
            </a:pPr>
            <a:r>
              <a:rPr lang="fr-BE">
                <a:solidFill>
                  <a:srgbClr val="1E699D"/>
                </a:solidFill>
                <a:latin typeface="+mn-lt"/>
                <a:cs typeface="Calibri"/>
              </a:rPr>
              <a:t>Art 153§2 : </a:t>
            </a:r>
            <a:r>
              <a:rPr lang="fr-BE" sz="1200">
                <a:solidFill>
                  <a:srgbClr val="1E699D"/>
                </a:solidFill>
                <a:ea typeface="+mn-lt"/>
                <a:cs typeface="+mn-lt"/>
              </a:rPr>
              <a:t>Les médecins-conseils veillent également à </a:t>
            </a:r>
            <a:r>
              <a:rPr lang="fr-BE" sz="1200" b="1">
                <a:solidFill>
                  <a:srgbClr val="1E699D"/>
                </a:solidFill>
                <a:ea typeface="+mn-lt"/>
                <a:cs typeface="+mn-lt"/>
              </a:rPr>
              <a:t>la réinsertion socioprofessionnelle</a:t>
            </a:r>
            <a:r>
              <a:rPr lang="fr-BE" sz="1200">
                <a:solidFill>
                  <a:srgbClr val="1E699D"/>
                </a:solidFill>
                <a:ea typeface="+mn-lt"/>
                <a:cs typeface="+mn-lt"/>
              </a:rPr>
              <a:t> des bénéficiaires en incapacité de travail et évaluent dans ce cadre leurs capacités résiduelles. Le cas échéant, ils orientent les bénéficiaires vers le « coordinateur de retour au travail » en vue du lancement d'un « parcours de retour au travail » ou vérifient la compatibilité de la mise en œuvre d'un tel parcours avec l'état de santé général des bénéficiaires en incapacité de travail si ces derniers ont eux-mêmes contacté le coordinateur de retour au travail en vue du lancement de ce parcours. Avec l'accord de ces ayants droit, ils peuvent contacter toute personne physique ou morale susceptible de contribuer à leur réintégration socioprofessionnelle. Les médecins-conseils participent également au parcours de reconversion professionnelle visé à l'article 109bis, dans les conditions fixées par le Roi. </a:t>
            </a:r>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180733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a:solidFill>
                  <a:schemeClr val="tx1"/>
                </a:solidFill>
                <a:effectLst/>
                <a:latin typeface="+mn-lt"/>
                <a:ea typeface="+mn-ea"/>
                <a:cs typeface="+mn-cs"/>
              </a:rPr>
              <a:t>Le « collaborateur de l'équipe pluridisciplinaire » est chargé des tâches suivantes :</a:t>
            </a:r>
          </a:p>
          <a:p>
            <a:r>
              <a:rPr lang="fr-FR" sz="1200" kern="1200">
                <a:solidFill>
                  <a:schemeClr val="tx1"/>
                </a:solidFill>
                <a:effectLst/>
                <a:latin typeface="+mn-lt"/>
                <a:ea typeface="+mn-ea"/>
                <a:cs typeface="+mn-cs"/>
              </a:rPr>
              <a:t>- L'évaluation de l'état d'incapacité de travail, ainsi que l'estimation des capacités résiduelles et la catégorisation des personnes en incapacité de travail qui en découle.</a:t>
            </a:r>
          </a:p>
          <a:p>
            <a:r>
              <a:rPr lang="fr-FR" sz="1200" kern="1200">
                <a:solidFill>
                  <a:schemeClr val="tx1"/>
                </a:solidFill>
                <a:effectLst/>
                <a:latin typeface="+mn-lt"/>
                <a:ea typeface="+mn-ea"/>
                <a:cs typeface="+mn-cs"/>
              </a:rPr>
              <a:t>l'estimation des capacités résiduelles et la catégorisation correspondante de l'incapable</a:t>
            </a:r>
          </a:p>
          <a:p>
            <a:r>
              <a:rPr lang="fr-FR" sz="1200" kern="1200">
                <a:solidFill>
                  <a:schemeClr val="tx1"/>
                </a:solidFill>
                <a:effectLst/>
                <a:latin typeface="+mn-lt"/>
                <a:ea typeface="+mn-ea"/>
                <a:cs typeface="+mn-cs"/>
              </a:rPr>
              <a:t>l'évaluation de l'état d'incapacité de travail, ainsi que l'estimation des capacités résiduelles et la catégorisation de la personne reconnue comme ayant droit avec, le cas échéant, une explication sur les possibilités de réintégration</a:t>
            </a:r>
          </a:p>
          <a:p>
            <a:r>
              <a:rPr lang="fr-FR" sz="1200" kern="1200">
                <a:solidFill>
                  <a:schemeClr val="tx1"/>
                </a:solidFill>
                <a:effectLst/>
                <a:latin typeface="+mn-lt"/>
                <a:ea typeface="+mn-ea"/>
                <a:cs typeface="+mn-cs"/>
              </a:rPr>
              <a:t>sur les possibilités de réintégration ;</a:t>
            </a:r>
          </a:p>
          <a:p>
            <a:r>
              <a:rPr lang="fr-FR" sz="1200" kern="1200">
                <a:solidFill>
                  <a:schemeClr val="tx1"/>
                </a:solidFill>
                <a:effectLst/>
                <a:latin typeface="+mn-lt"/>
                <a:ea typeface="+mn-ea"/>
                <a:cs typeface="+mn-cs"/>
              </a:rPr>
              <a:t>- l'octroi d'une prolongation de l'autorisation de travailler pendant la période d'incapacité de reprendre le travail</a:t>
            </a:r>
          </a:p>
          <a:p>
            <a:r>
              <a:rPr lang="fr-FR" sz="1200" kern="1200">
                <a:solidFill>
                  <a:schemeClr val="tx1"/>
                </a:solidFill>
                <a:effectLst/>
                <a:latin typeface="+mn-lt"/>
                <a:ea typeface="+mn-ea"/>
                <a:cs typeface="+mn-cs"/>
              </a:rPr>
              <a:t>d'incapacité pour reprendre le travail ;</a:t>
            </a:r>
          </a:p>
          <a:p>
            <a:r>
              <a:rPr lang="fr-FR" sz="1200" kern="1200">
                <a:solidFill>
                  <a:schemeClr val="tx1"/>
                </a:solidFill>
                <a:effectLst/>
                <a:latin typeface="+mn-lt"/>
                <a:ea typeface="+mn-ea"/>
                <a:cs typeface="+mn-cs"/>
              </a:rPr>
              <a:t>- Évaluer le caractère indispensable du besoin d'aide d'autrui en vue de l'octroi du forfait.</a:t>
            </a:r>
          </a:p>
          <a:p>
            <a:r>
              <a:rPr lang="fr-FR" sz="1200" kern="1200">
                <a:solidFill>
                  <a:schemeClr val="tx1"/>
                </a:solidFill>
                <a:effectLst/>
                <a:latin typeface="+mn-lt"/>
                <a:ea typeface="+mn-ea"/>
                <a:cs typeface="+mn-cs"/>
              </a:rPr>
              <a:t>l'évaluation du caractère indispensable du besoin d'aide d'autrui en vue de l'octroi de l'allocation forfaitaire pour l'aide d'une tierce personne.</a:t>
            </a:r>
          </a:p>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11909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2888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83276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Etapes qui concernent les OA/ médecin-conseil</a:t>
            </a:r>
          </a:p>
          <a:p>
            <a:r>
              <a:rPr lang="fr-FR"/>
              <a:t>MC = médecin-conseil</a:t>
            </a:r>
          </a:p>
          <a:p>
            <a:r>
              <a:rPr lang="fr-FR"/>
              <a:t>ITT =</a:t>
            </a:r>
            <a:r>
              <a:rPr lang="fr-FR" baseline="0"/>
              <a:t> incapacité temporaire de travail</a:t>
            </a:r>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19659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109</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372580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115</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08326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118</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0971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DSM-5-TR :</a:t>
            </a:r>
            <a:endParaRPr lang="en-US">
              <a:cs typeface="+mn-lt"/>
            </a:endParaRPr>
          </a:p>
          <a:p>
            <a:r>
              <a:rPr lang="en-US"/>
              <a:t>🔹 Troubles </a:t>
            </a:r>
            <a:r>
              <a:rPr lang="en-US" err="1"/>
              <a:t>neurodéveloppementaux</a:t>
            </a:r>
            <a:r>
              <a:rPr lang="en-US"/>
              <a:t> : Par </a:t>
            </a:r>
            <a:r>
              <a:rPr lang="en-US" err="1"/>
              <a:t>exemple</a:t>
            </a:r>
            <a:r>
              <a:rPr lang="en-US"/>
              <a:t>, trouble du </a:t>
            </a:r>
            <a:r>
              <a:rPr lang="en-US" err="1"/>
              <a:t>spectre</a:t>
            </a:r>
            <a:r>
              <a:rPr lang="en-US"/>
              <a:t> de </a:t>
            </a:r>
            <a:r>
              <a:rPr lang="en-US" err="1"/>
              <a:t>l’autisme</a:t>
            </a:r>
            <a:r>
              <a:rPr lang="en-US"/>
              <a:t> et TDAH.</a:t>
            </a:r>
            <a:br>
              <a:rPr lang="en-US">
                <a:cs typeface="+mn-lt"/>
              </a:rPr>
            </a:br>
            <a:r>
              <a:rPr lang="en-US"/>
              <a:t> 🔹 Troubles du </a:t>
            </a:r>
            <a:r>
              <a:rPr lang="en-US" err="1"/>
              <a:t>spectre</a:t>
            </a:r>
            <a:r>
              <a:rPr lang="en-US"/>
              <a:t> de la </a:t>
            </a:r>
            <a:r>
              <a:rPr lang="en-US" err="1"/>
              <a:t>schizophrénie</a:t>
            </a:r>
            <a:r>
              <a:rPr lang="en-US"/>
              <a:t> et </a:t>
            </a:r>
            <a:r>
              <a:rPr lang="en-US" err="1"/>
              <a:t>autres</a:t>
            </a:r>
            <a:r>
              <a:rPr lang="en-US"/>
              <a:t> troubles </a:t>
            </a:r>
            <a:r>
              <a:rPr lang="en-US" err="1"/>
              <a:t>psychotiques</a:t>
            </a:r>
            <a:r>
              <a:rPr lang="en-US"/>
              <a:t> : Par </a:t>
            </a:r>
            <a:r>
              <a:rPr lang="en-US" err="1"/>
              <a:t>exemple</a:t>
            </a:r>
            <a:r>
              <a:rPr lang="en-US"/>
              <a:t>, </a:t>
            </a:r>
            <a:r>
              <a:rPr lang="en-US" err="1"/>
              <a:t>schizophrénie</a:t>
            </a:r>
            <a:r>
              <a:rPr lang="en-US"/>
              <a:t> et trouble </a:t>
            </a:r>
            <a:r>
              <a:rPr lang="en-US" err="1"/>
              <a:t>schizoaffectif</a:t>
            </a:r>
            <a:r>
              <a:rPr lang="en-US"/>
              <a:t>.</a:t>
            </a:r>
            <a:br>
              <a:rPr lang="en-US">
                <a:cs typeface="+mn-lt"/>
              </a:rPr>
            </a:br>
            <a:r>
              <a:rPr lang="en-US"/>
              <a:t> 🔹 Troubles </a:t>
            </a:r>
            <a:r>
              <a:rPr lang="en-US" err="1"/>
              <a:t>bipolaires</a:t>
            </a:r>
            <a:r>
              <a:rPr lang="en-US"/>
              <a:t> et </a:t>
            </a:r>
            <a:r>
              <a:rPr lang="en-US" err="1"/>
              <a:t>apparentés</a:t>
            </a:r>
            <a:r>
              <a:rPr lang="en-US"/>
              <a:t> : Par </a:t>
            </a:r>
            <a:r>
              <a:rPr lang="en-US" err="1"/>
              <a:t>exemple</a:t>
            </a:r>
            <a:r>
              <a:rPr lang="en-US"/>
              <a:t>, trouble </a:t>
            </a:r>
            <a:r>
              <a:rPr lang="en-US" err="1"/>
              <a:t>bipolaire</a:t>
            </a:r>
            <a:r>
              <a:rPr lang="en-US"/>
              <a:t> de type I et trouble </a:t>
            </a:r>
            <a:r>
              <a:rPr lang="en-US" err="1"/>
              <a:t>cyclothymique</a:t>
            </a:r>
            <a:r>
              <a:rPr lang="en-US"/>
              <a:t>.</a:t>
            </a:r>
            <a:br>
              <a:rPr lang="en-US">
                <a:cs typeface="+mn-lt"/>
              </a:rPr>
            </a:br>
            <a:r>
              <a:rPr lang="en-US"/>
              <a:t> 🔹 Troubles </a:t>
            </a:r>
            <a:r>
              <a:rPr lang="en-US" err="1"/>
              <a:t>dépressifs</a:t>
            </a:r>
            <a:r>
              <a:rPr lang="en-US"/>
              <a:t> : Par </a:t>
            </a:r>
            <a:r>
              <a:rPr lang="en-US" err="1"/>
              <a:t>exemple</a:t>
            </a:r>
            <a:r>
              <a:rPr lang="en-US"/>
              <a:t>, trouble </a:t>
            </a:r>
            <a:r>
              <a:rPr lang="en-US" err="1"/>
              <a:t>dépressif</a:t>
            </a:r>
            <a:r>
              <a:rPr lang="en-US"/>
              <a:t> </a:t>
            </a:r>
            <a:r>
              <a:rPr lang="en-US" err="1"/>
              <a:t>majeur</a:t>
            </a:r>
            <a:r>
              <a:rPr lang="en-US"/>
              <a:t> et </a:t>
            </a:r>
            <a:r>
              <a:rPr lang="en-US" err="1"/>
              <a:t>dysthymie</a:t>
            </a:r>
            <a:r>
              <a:rPr lang="en-US"/>
              <a:t>.</a:t>
            </a:r>
            <a:br>
              <a:rPr lang="en-US">
                <a:cs typeface="+mn-lt"/>
              </a:rPr>
            </a:br>
            <a:r>
              <a:rPr lang="en-US"/>
              <a:t> 🔹 Troubles </a:t>
            </a:r>
            <a:r>
              <a:rPr lang="en-US" err="1"/>
              <a:t>anxieux</a:t>
            </a:r>
            <a:r>
              <a:rPr lang="en-US"/>
              <a:t> : Par </a:t>
            </a:r>
            <a:r>
              <a:rPr lang="en-US" err="1"/>
              <a:t>exemple</a:t>
            </a:r>
            <a:r>
              <a:rPr lang="en-US"/>
              <a:t>, trouble </a:t>
            </a:r>
            <a:r>
              <a:rPr lang="en-US" err="1"/>
              <a:t>d’anxiété</a:t>
            </a:r>
            <a:r>
              <a:rPr lang="en-US"/>
              <a:t> </a:t>
            </a:r>
            <a:r>
              <a:rPr lang="en-US" err="1"/>
              <a:t>généralisée</a:t>
            </a:r>
            <a:r>
              <a:rPr lang="en-US"/>
              <a:t> et trouble </a:t>
            </a:r>
            <a:r>
              <a:rPr lang="en-US" err="1"/>
              <a:t>panique</a:t>
            </a:r>
            <a:r>
              <a:rPr lang="en-US"/>
              <a:t>.</a:t>
            </a:r>
            <a:br>
              <a:rPr lang="en-US">
                <a:cs typeface="+mn-lt"/>
              </a:rPr>
            </a:br>
            <a:r>
              <a:rPr lang="en-US"/>
              <a:t> 🔹 Troubles </a:t>
            </a:r>
            <a:r>
              <a:rPr lang="en-US" err="1"/>
              <a:t>obsessionnels-compulsifs</a:t>
            </a:r>
            <a:r>
              <a:rPr lang="en-US"/>
              <a:t> et </a:t>
            </a:r>
            <a:r>
              <a:rPr lang="en-US" err="1"/>
              <a:t>apparentés</a:t>
            </a:r>
            <a:r>
              <a:rPr lang="en-US"/>
              <a:t> : Par </a:t>
            </a:r>
            <a:r>
              <a:rPr lang="en-US" err="1"/>
              <a:t>exemple</a:t>
            </a:r>
            <a:r>
              <a:rPr lang="en-US"/>
              <a:t>, trouble </a:t>
            </a:r>
            <a:r>
              <a:rPr lang="en-US" err="1"/>
              <a:t>obsessionnel-compulsif</a:t>
            </a:r>
            <a:r>
              <a:rPr lang="en-US"/>
              <a:t> (TOC) et </a:t>
            </a:r>
            <a:r>
              <a:rPr lang="en-US" err="1"/>
              <a:t>syllogomanie</a:t>
            </a:r>
            <a:r>
              <a:rPr lang="en-US"/>
              <a:t> (trouble </a:t>
            </a:r>
            <a:r>
              <a:rPr lang="en-US" err="1"/>
              <a:t>d’accumulation</a:t>
            </a:r>
            <a:r>
              <a:rPr lang="en-US"/>
              <a:t>).</a:t>
            </a:r>
            <a:br>
              <a:rPr lang="en-US">
                <a:cs typeface="+mn-lt"/>
              </a:rPr>
            </a:br>
            <a:r>
              <a:rPr lang="en-US"/>
              <a:t> 🔹 Troubles </a:t>
            </a:r>
            <a:r>
              <a:rPr lang="en-US" err="1"/>
              <a:t>liés</a:t>
            </a:r>
            <a:r>
              <a:rPr lang="en-US"/>
              <a:t> à un </a:t>
            </a:r>
            <a:r>
              <a:rPr lang="en-US" err="1"/>
              <a:t>traumatisme</a:t>
            </a:r>
            <a:r>
              <a:rPr lang="en-US"/>
              <a:t> </a:t>
            </a:r>
            <a:r>
              <a:rPr lang="en-US" err="1"/>
              <a:t>ou</a:t>
            </a:r>
            <a:r>
              <a:rPr lang="en-US"/>
              <a:t> à un </a:t>
            </a:r>
            <a:r>
              <a:rPr lang="en-US" err="1"/>
              <a:t>facteur</a:t>
            </a:r>
            <a:r>
              <a:rPr lang="en-US"/>
              <a:t> de stress : Par </a:t>
            </a:r>
            <a:r>
              <a:rPr lang="en-US" err="1"/>
              <a:t>exemple</a:t>
            </a:r>
            <a:r>
              <a:rPr lang="en-US"/>
              <a:t>, trouble de stress post-</a:t>
            </a:r>
            <a:r>
              <a:rPr lang="en-US" err="1"/>
              <a:t>traumatique</a:t>
            </a:r>
            <a:r>
              <a:rPr lang="en-US"/>
              <a:t> (TSPT) et trouble de stress </a:t>
            </a:r>
            <a:r>
              <a:rPr lang="en-US" err="1"/>
              <a:t>aigu</a:t>
            </a:r>
            <a:r>
              <a:rPr lang="en-US"/>
              <a:t>.</a:t>
            </a:r>
            <a:br>
              <a:rPr lang="en-US">
                <a:cs typeface="+mn-lt"/>
              </a:rPr>
            </a:br>
            <a:r>
              <a:rPr lang="en-US"/>
              <a:t> 🔹 Troubles </a:t>
            </a:r>
            <a:r>
              <a:rPr lang="en-US" err="1"/>
              <a:t>dissociatifs</a:t>
            </a:r>
            <a:r>
              <a:rPr lang="en-US"/>
              <a:t> : Par </a:t>
            </a:r>
            <a:r>
              <a:rPr lang="en-US" err="1"/>
              <a:t>exemple</a:t>
            </a:r>
            <a:r>
              <a:rPr lang="en-US"/>
              <a:t>, trouble </a:t>
            </a:r>
            <a:r>
              <a:rPr lang="en-US" err="1"/>
              <a:t>dissociatif</a:t>
            </a:r>
            <a:r>
              <a:rPr lang="en-US"/>
              <a:t> de </a:t>
            </a:r>
            <a:r>
              <a:rPr lang="en-US" err="1"/>
              <a:t>l’identité</a:t>
            </a:r>
            <a:r>
              <a:rPr lang="en-US"/>
              <a:t> et trouble de </a:t>
            </a:r>
            <a:r>
              <a:rPr lang="en-US" err="1"/>
              <a:t>dépersonnalisation</a:t>
            </a:r>
            <a:r>
              <a:rPr lang="en-US"/>
              <a:t>/</a:t>
            </a:r>
            <a:r>
              <a:rPr lang="en-US" err="1"/>
              <a:t>déréalisation</a:t>
            </a:r>
            <a:r>
              <a:rPr lang="en-US"/>
              <a:t>.</a:t>
            </a:r>
            <a:br>
              <a:rPr lang="en-US">
                <a:cs typeface="+mn-lt"/>
              </a:rPr>
            </a:br>
            <a:r>
              <a:rPr lang="en-US"/>
              <a:t> 🔹 Troubles à </a:t>
            </a:r>
            <a:r>
              <a:rPr lang="en-US" err="1"/>
              <a:t>symptomatologie</a:t>
            </a:r>
            <a:r>
              <a:rPr lang="en-US"/>
              <a:t> </a:t>
            </a:r>
            <a:r>
              <a:rPr lang="en-US" err="1"/>
              <a:t>somatique</a:t>
            </a:r>
            <a:r>
              <a:rPr lang="en-US"/>
              <a:t> et </a:t>
            </a:r>
            <a:r>
              <a:rPr lang="en-US" err="1"/>
              <a:t>apparentés</a:t>
            </a:r>
            <a:r>
              <a:rPr lang="en-US"/>
              <a:t> : Par </a:t>
            </a:r>
            <a:r>
              <a:rPr lang="en-US" err="1"/>
              <a:t>exemple</a:t>
            </a:r>
            <a:r>
              <a:rPr lang="en-US"/>
              <a:t>, trouble à </a:t>
            </a:r>
            <a:r>
              <a:rPr lang="en-US" err="1"/>
              <a:t>symptomatologie</a:t>
            </a:r>
            <a:r>
              <a:rPr lang="en-US"/>
              <a:t> </a:t>
            </a:r>
            <a:r>
              <a:rPr lang="en-US" err="1"/>
              <a:t>somatique</a:t>
            </a:r>
            <a:r>
              <a:rPr lang="en-US"/>
              <a:t> et </a:t>
            </a:r>
            <a:r>
              <a:rPr lang="en-US" err="1"/>
              <a:t>anxiété</a:t>
            </a:r>
            <a:r>
              <a:rPr lang="en-US"/>
              <a:t> </a:t>
            </a:r>
            <a:r>
              <a:rPr lang="en-US" err="1"/>
              <a:t>liée</a:t>
            </a:r>
            <a:r>
              <a:rPr lang="en-US"/>
              <a:t> à la </a:t>
            </a:r>
            <a:r>
              <a:rPr lang="en-US" err="1"/>
              <a:t>maladie</a:t>
            </a:r>
            <a:r>
              <a:rPr lang="en-US"/>
              <a:t>.</a:t>
            </a:r>
            <a:br>
              <a:rPr lang="en-US">
                <a:cs typeface="+mn-lt"/>
              </a:rPr>
            </a:br>
            <a:r>
              <a:rPr lang="en-US"/>
              <a:t> 🔹 Troubles de </a:t>
            </a:r>
            <a:r>
              <a:rPr lang="en-US" err="1"/>
              <a:t>l’alimentation</a:t>
            </a:r>
            <a:r>
              <a:rPr lang="en-US"/>
              <a:t> et de la </a:t>
            </a:r>
            <a:r>
              <a:rPr lang="en-US" err="1"/>
              <a:t>prise</a:t>
            </a:r>
            <a:r>
              <a:rPr lang="en-US"/>
              <a:t> </a:t>
            </a:r>
            <a:r>
              <a:rPr lang="en-US" err="1"/>
              <a:t>alimentaire</a:t>
            </a:r>
            <a:r>
              <a:rPr lang="en-US"/>
              <a:t> : Par </a:t>
            </a:r>
            <a:r>
              <a:rPr lang="en-US" err="1"/>
              <a:t>exemple</a:t>
            </a:r>
            <a:r>
              <a:rPr lang="en-US"/>
              <a:t>, </a:t>
            </a:r>
            <a:r>
              <a:rPr lang="en-US" err="1"/>
              <a:t>anorexie</a:t>
            </a:r>
            <a:r>
              <a:rPr lang="en-US"/>
              <a:t> </a:t>
            </a:r>
            <a:r>
              <a:rPr lang="en-US" err="1"/>
              <a:t>mentale</a:t>
            </a:r>
            <a:r>
              <a:rPr lang="en-US"/>
              <a:t> et </a:t>
            </a:r>
            <a:r>
              <a:rPr lang="en-US" err="1"/>
              <a:t>boulimie</a:t>
            </a:r>
            <a:r>
              <a:rPr lang="en-US"/>
              <a:t>.</a:t>
            </a:r>
            <a:br>
              <a:rPr lang="en-US">
                <a:cs typeface="+mn-lt"/>
              </a:rPr>
            </a:br>
            <a:r>
              <a:rPr lang="en-US"/>
              <a:t> 🔹 Troubles de </a:t>
            </a:r>
            <a:r>
              <a:rPr lang="en-US" err="1"/>
              <a:t>l’élimination</a:t>
            </a:r>
            <a:r>
              <a:rPr lang="en-US"/>
              <a:t> : Par </a:t>
            </a:r>
            <a:r>
              <a:rPr lang="en-US" err="1"/>
              <a:t>exemple</a:t>
            </a:r>
            <a:r>
              <a:rPr lang="en-US"/>
              <a:t>, </a:t>
            </a:r>
            <a:r>
              <a:rPr lang="en-US" err="1"/>
              <a:t>énurésie</a:t>
            </a:r>
            <a:r>
              <a:rPr lang="en-US"/>
              <a:t> et </a:t>
            </a:r>
            <a:r>
              <a:rPr lang="en-US" err="1"/>
              <a:t>encoprésie</a:t>
            </a:r>
            <a:r>
              <a:rPr lang="en-US"/>
              <a:t>.</a:t>
            </a:r>
            <a:br>
              <a:rPr lang="en-US">
                <a:cs typeface="+mn-lt"/>
              </a:rPr>
            </a:br>
            <a:r>
              <a:rPr lang="en-US"/>
              <a:t> 🔹 Troubles du </a:t>
            </a:r>
            <a:r>
              <a:rPr lang="en-US" err="1"/>
              <a:t>sommeil</a:t>
            </a:r>
            <a:r>
              <a:rPr lang="en-US"/>
              <a:t> et de </a:t>
            </a:r>
            <a:r>
              <a:rPr lang="en-US" err="1"/>
              <a:t>l’éveil</a:t>
            </a:r>
            <a:r>
              <a:rPr lang="en-US"/>
              <a:t> : Par </a:t>
            </a:r>
            <a:r>
              <a:rPr lang="en-US" err="1"/>
              <a:t>exemple</a:t>
            </a:r>
            <a:r>
              <a:rPr lang="en-US"/>
              <a:t>, </a:t>
            </a:r>
            <a:r>
              <a:rPr lang="en-US" err="1"/>
              <a:t>insomnie</a:t>
            </a:r>
            <a:r>
              <a:rPr lang="en-US"/>
              <a:t> et </a:t>
            </a:r>
            <a:r>
              <a:rPr lang="en-US" err="1"/>
              <a:t>narcolepsie</a:t>
            </a:r>
            <a:r>
              <a:rPr lang="en-US"/>
              <a:t>.</a:t>
            </a:r>
            <a:br>
              <a:rPr lang="en-US">
                <a:cs typeface="+mn-lt"/>
              </a:rPr>
            </a:br>
            <a:r>
              <a:rPr lang="en-US"/>
              <a:t> 🔹 </a:t>
            </a:r>
            <a:r>
              <a:rPr lang="en-US" err="1"/>
              <a:t>Dysfonctions</a:t>
            </a:r>
            <a:r>
              <a:rPr lang="en-US"/>
              <a:t> </a:t>
            </a:r>
            <a:r>
              <a:rPr lang="en-US" err="1"/>
              <a:t>sexuelles</a:t>
            </a:r>
            <a:r>
              <a:rPr lang="en-US"/>
              <a:t> : Par </a:t>
            </a:r>
            <a:r>
              <a:rPr lang="en-US" err="1"/>
              <a:t>exemple</a:t>
            </a:r>
            <a:r>
              <a:rPr lang="en-US"/>
              <a:t>, </a:t>
            </a:r>
            <a:r>
              <a:rPr lang="en-US" err="1"/>
              <a:t>dysfonction</a:t>
            </a:r>
            <a:r>
              <a:rPr lang="en-US"/>
              <a:t> </a:t>
            </a:r>
            <a:r>
              <a:rPr lang="en-US" err="1"/>
              <a:t>érectile</a:t>
            </a:r>
            <a:r>
              <a:rPr lang="en-US"/>
              <a:t> et </a:t>
            </a:r>
            <a:r>
              <a:rPr lang="en-US" err="1"/>
              <a:t>vaginisme</a:t>
            </a:r>
            <a:r>
              <a:rPr lang="en-US"/>
              <a:t>.</a:t>
            </a:r>
            <a:br>
              <a:rPr lang="en-US">
                <a:cs typeface="+mn-lt"/>
              </a:rPr>
            </a:br>
            <a:r>
              <a:rPr lang="en-US"/>
              <a:t> 🔹 </a:t>
            </a:r>
            <a:r>
              <a:rPr lang="en-US" err="1"/>
              <a:t>Dysphorie</a:t>
            </a:r>
            <a:r>
              <a:rPr lang="en-US"/>
              <a:t> de genre : Par </a:t>
            </a:r>
            <a:r>
              <a:rPr lang="en-US" err="1"/>
              <a:t>exemple</a:t>
            </a:r>
            <a:r>
              <a:rPr lang="en-US"/>
              <a:t>, </a:t>
            </a:r>
            <a:r>
              <a:rPr lang="en-US" err="1"/>
              <a:t>dysphorie</a:t>
            </a:r>
            <a:r>
              <a:rPr lang="en-US"/>
              <a:t> de genre chez les adolescents et les </a:t>
            </a:r>
            <a:r>
              <a:rPr lang="en-US" err="1"/>
              <a:t>adultes</a:t>
            </a:r>
            <a:r>
              <a:rPr lang="en-US"/>
              <a:t>.</a:t>
            </a:r>
            <a:br>
              <a:rPr lang="en-US">
                <a:cs typeface="+mn-lt"/>
              </a:rPr>
            </a:br>
            <a:r>
              <a:rPr lang="en-US"/>
              <a:t> 🔹 Troubles </a:t>
            </a:r>
            <a:r>
              <a:rPr lang="en-US" err="1"/>
              <a:t>perturbateurs</a:t>
            </a:r>
            <a:r>
              <a:rPr lang="en-US"/>
              <a:t>, du </a:t>
            </a:r>
            <a:r>
              <a:rPr lang="en-US" err="1"/>
              <a:t>contrôle</a:t>
            </a:r>
            <a:r>
              <a:rPr lang="en-US"/>
              <a:t> des impulsions et du </a:t>
            </a:r>
            <a:r>
              <a:rPr lang="en-US" err="1"/>
              <a:t>comportement</a:t>
            </a:r>
            <a:r>
              <a:rPr lang="en-US"/>
              <a:t> : Par </a:t>
            </a:r>
            <a:r>
              <a:rPr lang="en-US" err="1"/>
              <a:t>exemple</a:t>
            </a:r>
            <a:r>
              <a:rPr lang="en-US"/>
              <a:t>, trouble </a:t>
            </a:r>
            <a:r>
              <a:rPr lang="en-US" err="1"/>
              <a:t>oppositionnel</a:t>
            </a:r>
            <a:r>
              <a:rPr lang="en-US"/>
              <a:t> avec provocation et trouble des </a:t>
            </a:r>
            <a:r>
              <a:rPr lang="en-US" err="1"/>
              <a:t>conduites</a:t>
            </a:r>
            <a:r>
              <a:rPr lang="en-US"/>
              <a:t>.</a:t>
            </a:r>
            <a:br>
              <a:rPr lang="en-US">
                <a:cs typeface="+mn-lt"/>
              </a:rPr>
            </a:br>
            <a:r>
              <a:rPr lang="en-US"/>
              <a:t> 🔹 Troubles </a:t>
            </a:r>
            <a:r>
              <a:rPr lang="en-US" err="1"/>
              <a:t>liés</a:t>
            </a:r>
            <a:r>
              <a:rPr lang="en-US"/>
              <a:t> à </a:t>
            </a:r>
            <a:r>
              <a:rPr lang="en-US" err="1"/>
              <a:t>l’usage</a:t>
            </a:r>
            <a:r>
              <a:rPr lang="en-US"/>
              <a:t> de substances et troubles </a:t>
            </a:r>
            <a:r>
              <a:rPr lang="en-US" err="1"/>
              <a:t>addictifs</a:t>
            </a:r>
            <a:r>
              <a:rPr lang="en-US"/>
              <a:t> : Par </a:t>
            </a:r>
            <a:r>
              <a:rPr lang="en-US" err="1"/>
              <a:t>exemple</a:t>
            </a:r>
            <a:r>
              <a:rPr lang="en-US"/>
              <a:t>, trouble </a:t>
            </a:r>
            <a:r>
              <a:rPr lang="en-US" err="1"/>
              <a:t>lié</a:t>
            </a:r>
            <a:r>
              <a:rPr lang="en-US"/>
              <a:t> à la </a:t>
            </a:r>
            <a:r>
              <a:rPr lang="en-US" err="1"/>
              <a:t>consommation</a:t>
            </a:r>
            <a:r>
              <a:rPr lang="en-US"/>
              <a:t> </a:t>
            </a:r>
            <a:r>
              <a:rPr lang="en-US" err="1"/>
              <a:t>d’alcool</a:t>
            </a:r>
            <a:r>
              <a:rPr lang="en-US"/>
              <a:t> et trouble du jeu </a:t>
            </a:r>
            <a:r>
              <a:rPr lang="en-US" err="1"/>
              <a:t>d’argent</a:t>
            </a:r>
            <a:r>
              <a:rPr lang="en-US"/>
              <a:t>.</a:t>
            </a:r>
            <a:br>
              <a:rPr lang="en-US">
                <a:cs typeface="+mn-lt"/>
              </a:rPr>
            </a:br>
            <a:r>
              <a:rPr lang="en-US"/>
              <a:t> 🔹 Troubles </a:t>
            </a:r>
            <a:r>
              <a:rPr lang="en-US" err="1"/>
              <a:t>neurocognitifs</a:t>
            </a:r>
            <a:r>
              <a:rPr lang="en-US"/>
              <a:t> : Par </a:t>
            </a:r>
            <a:r>
              <a:rPr lang="en-US" err="1"/>
              <a:t>exemple</a:t>
            </a:r>
            <a:r>
              <a:rPr lang="en-US"/>
              <a:t>, </a:t>
            </a:r>
            <a:r>
              <a:rPr lang="en-US" err="1"/>
              <a:t>délirium</a:t>
            </a:r>
            <a:r>
              <a:rPr lang="en-US"/>
              <a:t> et </a:t>
            </a:r>
            <a:r>
              <a:rPr lang="en-US" err="1"/>
              <a:t>maladie</a:t>
            </a:r>
            <a:r>
              <a:rPr lang="en-US"/>
              <a:t> </a:t>
            </a:r>
            <a:r>
              <a:rPr lang="en-US" err="1"/>
              <a:t>d’Alzheimer</a:t>
            </a:r>
            <a:r>
              <a:rPr lang="en-US"/>
              <a:t>.</a:t>
            </a:r>
            <a:br>
              <a:rPr lang="en-US">
                <a:cs typeface="+mn-lt"/>
              </a:rPr>
            </a:br>
            <a:r>
              <a:rPr lang="en-US"/>
              <a:t> 🔹 Troubles de la </a:t>
            </a:r>
            <a:r>
              <a:rPr lang="en-US" err="1"/>
              <a:t>personnalité</a:t>
            </a:r>
            <a:r>
              <a:rPr lang="en-US"/>
              <a:t> : Par </a:t>
            </a:r>
            <a:r>
              <a:rPr lang="en-US" err="1"/>
              <a:t>exemple</a:t>
            </a:r>
            <a:r>
              <a:rPr lang="en-US"/>
              <a:t>, trouble de la </a:t>
            </a:r>
            <a:r>
              <a:rPr lang="en-US" err="1"/>
              <a:t>personnalité</a:t>
            </a:r>
            <a:r>
              <a:rPr lang="en-US"/>
              <a:t> borderline et trouble de la </a:t>
            </a:r>
            <a:r>
              <a:rPr lang="en-US" err="1"/>
              <a:t>personnalité</a:t>
            </a:r>
            <a:r>
              <a:rPr lang="en-US"/>
              <a:t> </a:t>
            </a:r>
            <a:r>
              <a:rPr lang="en-US" err="1"/>
              <a:t>antisociale</a:t>
            </a:r>
            <a:r>
              <a:rPr lang="en-US"/>
              <a:t>.</a:t>
            </a:r>
            <a:br>
              <a:rPr lang="en-US">
                <a:cs typeface="+mn-lt"/>
              </a:rPr>
            </a:br>
            <a:r>
              <a:rPr lang="en-US"/>
              <a:t> 🔹 Troubles </a:t>
            </a:r>
            <a:r>
              <a:rPr lang="en-US" err="1"/>
              <a:t>paraphiliques</a:t>
            </a:r>
            <a:r>
              <a:rPr lang="en-US"/>
              <a:t> : Par </a:t>
            </a:r>
            <a:r>
              <a:rPr lang="en-US" err="1"/>
              <a:t>exemple</a:t>
            </a:r>
            <a:r>
              <a:rPr lang="en-US"/>
              <a:t>, trouble </a:t>
            </a:r>
            <a:r>
              <a:rPr lang="en-US" err="1"/>
              <a:t>voyeuriste</a:t>
            </a:r>
            <a:r>
              <a:rPr lang="en-US"/>
              <a:t> et trouble </a:t>
            </a:r>
            <a:r>
              <a:rPr lang="en-US" err="1"/>
              <a:t>pédophilique</a:t>
            </a:r>
            <a:r>
              <a:rPr lang="en-US"/>
              <a:t>.</a:t>
            </a:r>
            <a:br>
              <a:rPr lang="en-US">
                <a:cs typeface="+mn-lt"/>
              </a:rPr>
            </a:br>
            <a:r>
              <a:rPr lang="en-US"/>
              <a:t> 🔹 </a:t>
            </a:r>
            <a:r>
              <a:rPr lang="en-US" err="1"/>
              <a:t>Autres</a:t>
            </a:r>
            <a:r>
              <a:rPr lang="en-US"/>
              <a:t> troubles </a:t>
            </a:r>
            <a:r>
              <a:rPr lang="en-US" err="1"/>
              <a:t>mentaux</a:t>
            </a:r>
            <a:r>
              <a:rPr lang="en-US"/>
              <a:t> : Par </a:t>
            </a:r>
            <a:r>
              <a:rPr lang="en-US" err="1"/>
              <a:t>exemple</a:t>
            </a:r>
            <a:r>
              <a:rPr lang="en-US"/>
              <a:t>, troubles </a:t>
            </a:r>
            <a:r>
              <a:rPr lang="en-US" err="1"/>
              <a:t>mentaux</a:t>
            </a:r>
            <a:r>
              <a:rPr lang="en-US"/>
              <a:t> </a:t>
            </a:r>
            <a:r>
              <a:rPr lang="en-US" err="1"/>
              <a:t>spécifiés</a:t>
            </a:r>
            <a:r>
              <a:rPr lang="en-US"/>
              <a:t> </a:t>
            </a:r>
            <a:r>
              <a:rPr lang="en-US" err="1"/>
              <a:t>ou</a:t>
            </a:r>
            <a:r>
              <a:rPr lang="en-US"/>
              <a:t> non </a:t>
            </a:r>
            <a:r>
              <a:rPr lang="en-US" err="1"/>
              <a:t>spécifiés</a:t>
            </a:r>
            <a:r>
              <a:rPr lang="en-US"/>
              <a:t>.</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4DF8325C-734F-4BD6-9D5D-A0651F9622A6}" type="slidenum">
              <a:rPr lang="en-US"/>
              <a:t>10</a:t>
            </a:fld>
            <a:endParaRPr lang="en-US"/>
          </a:p>
        </p:txBody>
      </p:sp>
    </p:spTree>
    <p:extLst>
      <p:ext uri="{BB962C8B-B14F-4D97-AF65-F5344CB8AC3E}">
        <p14:creationId xmlns:p14="http://schemas.microsoft.com/office/powerpoint/2010/main" val="39718447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285750" indent="-285750">
              <a:buFont typeface="Arial"/>
              <a:buChar char="•"/>
            </a:pPr>
            <a:r>
              <a:rPr lang="en-US" sz="1200" err="1">
                <a:solidFill>
                  <a:srgbClr val="1E699D"/>
                </a:solidFill>
              </a:rPr>
              <a:t>Depuis</a:t>
            </a:r>
            <a:r>
              <a:rPr lang="en-US" sz="1200">
                <a:solidFill>
                  <a:srgbClr val="1E699D"/>
                </a:solidFill>
              </a:rPr>
              <a:t> le 12 </a:t>
            </a:r>
            <a:r>
              <a:rPr lang="en-US" sz="1200" err="1">
                <a:solidFill>
                  <a:srgbClr val="1E699D"/>
                </a:solidFill>
              </a:rPr>
              <a:t>avril</a:t>
            </a:r>
            <a:r>
              <a:rPr lang="en-US" sz="1200">
                <a:solidFill>
                  <a:srgbClr val="1E699D"/>
                </a:solidFill>
              </a:rPr>
              <a:t> 2013, </a:t>
            </a:r>
            <a:r>
              <a:rPr lang="en-US" sz="1200" err="1">
                <a:solidFill>
                  <a:srgbClr val="1E699D"/>
                </a:solidFill>
              </a:rPr>
              <a:t>l'autorisation</a:t>
            </a:r>
            <a:r>
              <a:rPr lang="en-US" sz="1200">
                <a:solidFill>
                  <a:srgbClr val="1E699D"/>
                </a:solidFill>
              </a:rPr>
              <a:t> du </a:t>
            </a:r>
            <a:r>
              <a:rPr lang="en-US" sz="1200" err="1">
                <a:solidFill>
                  <a:srgbClr val="1E699D"/>
                </a:solidFill>
              </a:rPr>
              <a:t>médecin</a:t>
            </a:r>
            <a:r>
              <a:rPr lang="en-US" sz="1200">
                <a:solidFill>
                  <a:srgbClr val="1E699D"/>
                </a:solidFill>
              </a:rPr>
              <a:t> conseil ne doit </a:t>
            </a:r>
            <a:r>
              <a:rPr lang="en-US" sz="1200" b="1">
                <a:solidFill>
                  <a:srgbClr val="1E699D"/>
                </a:solidFill>
              </a:rPr>
              <a:t>plus </a:t>
            </a:r>
            <a:r>
              <a:rPr lang="en-US" sz="1200" b="1" err="1">
                <a:solidFill>
                  <a:srgbClr val="1E699D"/>
                </a:solidFill>
              </a:rPr>
              <a:t>être</a:t>
            </a:r>
            <a:r>
              <a:rPr lang="en-US" sz="1200" b="1">
                <a:solidFill>
                  <a:srgbClr val="1E699D"/>
                </a:solidFill>
              </a:rPr>
              <a:t> donnée à </a:t>
            </a:r>
            <a:r>
              <a:rPr lang="en-US" sz="1200" b="1" err="1">
                <a:solidFill>
                  <a:srgbClr val="1E699D"/>
                </a:solidFill>
              </a:rPr>
              <a:t>l'avance</a:t>
            </a:r>
            <a:r>
              <a:rPr lang="en-US" sz="1200">
                <a:solidFill>
                  <a:srgbClr val="1E699D"/>
                </a:solidFill>
              </a:rPr>
              <a:t>. Elle </a:t>
            </a:r>
            <a:r>
              <a:rPr lang="en-US" sz="1200" err="1">
                <a:solidFill>
                  <a:srgbClr val="1E699D"/>
                </a:solidFill>
              </a:rPr>
              <a:t>peut</a:t>
            </a:r>
            <a:r>
              <a:rPr lang="en-US" sz="1200">
                <a:solidFill>
                  <a:srgbClr val="1E699D"/>
                </a:solidFill>
              </a:rPr>
              <a:t> </a:t>
            </a:r>
            <a:r>
              <a:rPr lang="en-US" sz="1200" err="1">
                <a:solidFill>
                  <a:srgbClr val="1E699D"/>
                </a:solidFill>
              </a:rPr>
              <a:t>être</a:t>
            </a:r>
            <a:r>
              <a:rPr lang="en-US" sz="1200">
                <a:solidFill>
                  <a:srgbClr val="1E699D"/>
                </a:solidFill>
              </a:rPr>
              <a:t> donnée </a:t>
            </a:r>
            <a:r>
              <a:rPr lang="en-US" sz="1200" err="1">
                <a:solidFill>
                  <a:srgbClr val="1E699D"/>
                </a:solidFill>
              </a:rPr>
              <a:t>alors</a:t>
            </a:r>
            <a:r>
              <a:rPr lang="en-US" sz="1200">
                <a:solidFill>
                  <a:srgbClr val="1E699D"/>
                </a:solidFill>
              </a:rPr>
              <a:t> </a:t>
            </a:r>
            <a:r>
              <a:rPr lang="en-US" sz="1200" err="1">
                <a:solidFill>
                  <a:srgbClr val="1E699D"/>
                </a:solidFill>
              </a:rPr>
              <a:t>que</a:t>
            </a:r>
            <a:r>
              <a:rPr lang="en-US" sz="1200">
                <a:solidFill>
                  <a:srgbClr val="1E699D"/>
                </a:solidFill>
              </a:rPr>
              <a:t> la reprise a déjà </a:t>
            </a:r>
            <a:r>
              <a:rPr lang="en-US" sz="1200" err="1">
                <a:solidFill>
                  <a:srgbClr val="1E699D"/>
                </a:solidFill>
              </a:rPr>
              <a:t>eu</a:t>
            </a:r>
            <a:r>
              <a:rPr lang="en-US" sz="1200">
                <a:solidFill>
                  <a:srgbClr val="1E699D"/>
                </a:solidFill>
              </a:rPr>
              <a:t> lieu. Le </a:t>
            </a:r>
            <a:r>
              <a:rPr lang="en-US" sz="1200" err="1">
                <a:solidFill>
                  <a:srgbClr val="1E699D"/>
                </a:solidFill>
              </a:rPr>
              <a:t>gouvernement</a:t>
            </a:r>
            <a:r>
              <a:rPr lang="en-US" sz="1200">
                <a:solidFill>
                  <a:srgbClr val="1E699D"/>
                </a:solidFill>
              </a:rPr>
              <a:t> a pris </a:t>
            </a:r>
            <a:r>
              <a:rPr lang="en-US" sz="1200" err="1">
                <a:solidFill>
                  <a:srgbClr val="1E699D"/>
                </a:solidFill>
              </a:rPr>
              <a:t>cette</a:t>
            </a:r>
            <a:r>
              <a:rPr lang="en-US" sz="1200">
                <a:solidFill>
                  <a:srgbClr val="1E699D"/>
                </a:solidFill>
              </a:rPr>
              <a:t> </a:t>
            </a:r>
            <a:r>
              <a:rPr lang="en-US" sz="1200" err="1">
                <a:solidFill>
                  <a:srgbClr val="1E699D"/>
                </a:solidFill>
              </a:rPr>
              <a:t>mesure</a:t>
            </a:r>
            <a:r>
              <a:rPr lang="en-US" sz="1200">
                <a:solidFill>
                  <a:srgbClr val="1E699D"/>
                </a:solidFill>
              </a:rPr>
              <a:t> pour </a:t>
            </a:r>
            <a:r>
              <a:rPr lang="en-US" sz="1200" err="1">
                <a:solidFill>
                  <a:srgbClr val="1E699D"/>
                </a:solidFill>
              </a:rPr>
              <a:t>faciliter</a:t>
            </a:r>
            <a:r>
              <a:rPr lang="en-US" sz="1200">
                <a:solidFill>
                  <a:srgbClr val="1E699D"/>
                </a:solidFill>
              </a:rPr>
              <a:t> la remise au travail des </a:t>
            </a:r>
            <a:r>
              <a:rPr lang="en-US" sz="1200" err="1">
                <a:solidFill>
                  <a:srgbClr val="1E699D"/>
                </a:solidFill>
              </a:rPr>
              <a:t>travailleurs</a:t>
            </a:r>
            <a:r>
              <a:rPr lang="en-US" sz="1200">
                <a:solidFill>
                  <a:srgbClr val="1E699D"/>
                </a:solidFill>
              </a:rPr>
              <a:t> en </a:t>
            </a:r>
            <a:r>
              <a:rPr lang="en-US" sz="1200" err="1">
                <a:solidFill>
                  <a:srgbClr val="1E699D"/>
                </a:solidFill>
              </a:rPr>
              <a:t>incapacité</a:t>
            </a:r>
            <a:r>
              <a:rPr lang="en-US" sz="1200">
                <a:solidFill>
                  <a:srgbClr val="1E699D"/>
                </a:solidFill>
              </a:rPr>
              <a:t> de travail.</a:t>
            </a:r>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4926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Plateforme TRIO :</a:t>
            </a:r>
            <a:endParaRPr lang="fr-BE"/>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133</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505761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fr-BE" b="1">
                <a:solidFill>
                  <a:srgbClr val="1E699D"/>
                </a:solidFill>
              </a:rPr>
              <a:t>Réseau fédéral Santé mentale et Travail - 25 avril 2025</a:t>
            </a:r>
            <a:endParaRPr lang="en-US">
              <a:solidFill>
                <a:srgbClr val="1E699D"/>
              </a:solidFill>
              <a:ea typeface="Calibri"/>
              <a:cs typeface="Calibri"/>
            </a:endParaRPr>
          </a:p>
          <a:p>
            <a:pPr algn="ctr"/>
            <a:endParaRPr lang="fr-BE" b="1">
              <a:solidFill>
                <a:srgbClr val="FFFFFF"/>
              </a:solidFill>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140</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005184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base"/>
            <a:endParaRPr lang="nl-NL">
              <a:ea typeface="Calibri"/>
              <a:cs typeface="Calibri"/>
            </a:endParaRPr>
          </a:p>
          <a:p>
            <a:r>
              <a:rPr lang="nl-NL">
                <a:hlinkClick r:id="rId3" tooltip="https://www.iriscare.brussels/nl/burgers/personen-met-een-handicap/revalidatiecentra/"/>
              </a:rPr>
              <a:t>Revalidatiecentra in het Brussels Gewest | </a:t>
            </a:r>
            <a:r>
              <a:rPr lang="nl-NL" err="1">
                <a:hlinkClick r:id="rId3" tooltip="https://www.iriscare.brussels/nl/burgers/personen-met-een-handicap/revalidatiecentra/"/>
              </a:rPr>
              <a:t>Iriscare</a:t>
            </a:r>
            <a:r>
              <a:rPr lang="nl-NL"/>
              <a:t> </a:t>
            </a:r>
          </a:p>
          <a:p>
            <a:r>
              <a:rPr lang="fr-FR" sz="1200">
                <a:hlinkClick r:id="rId4" tooltip="https://wops-asbl.be/nl/services/centre-psychotherapeutique-de-jour/"/>
              </a:rPr>
              <a:t>Centre psychothérapeutique de jour - </a:t>
            </a:r>
            <a:r>
              <a:rPr lang="fr-FR" sz="1200" err="1">
                <a:hlinkClick r:id="rId4" tooltip="https://wops-asbl.be/nl/services/centre-psychotherapeutique-de-jour/"/>
              </a:rPr>
              <a:t>Wops</a:t>
            </a:r>
            <a:endParaRPr lang="fr-FR" sz="1200"/>
          </a:p>
          <a:p>
            <a:r>
              <a:rPr lang="fr-FR" sz="1200">
                <a:hlinkClick r:id="rId5" tooltip="https://www.lewolvendael.org/"/>
              </a:rPr>
              <a:t>Une communauté thérapeutique - Site </a:t>
            </a:r>
            <a:r>
              <a:rPr lang="fr-FR" sz="1200" err="1">
                <a:hlinkClick r:id="rId5" tooltip="https://www.lewolvendael.org/"/>
              </a:rPr>
              <a:t>Jimdo</a:t>
            </a:r>
            <a:r>
              <a:rPr lang="fr-FR" sz="1200">
                <a:hlinkClick r:id="rId5" tooltip="https://www.lewolvendael.org/"/>
              </a:rPr>
              <a:t> de anniversaire20!</a:t>
            </a:r>
            <a:endParaRPr lang="fr-FR" sz="1200"/>
          </a:p>
          <a:p>
            <a:r>
              <a:rPr lang="fr-FR" sz="1200">
                <a:hlinkClick r:id="rId6" tooltip="https://www.guidesocial.be/le.gue/?page=1"/>
              </a:rPr>
              <a:t>Le Gué ASBL</a:t>
            </a:r>
            <a:endParaRPr lang="fr-FR" sz="1200"/>
          </a:p>
          <a:p>
            <a:endParaRPr lang="nl-NL"/>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2486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145</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73909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146</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49827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a:t>L’axe vertical du graphique représente la probabilité de reprise dans le dernier poste occupé par le travailleur.</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4E3C22-7C64-4B61-A85C-F3284DE1466A}" type="slidenum">
              <a:rPr kumimoji="0" lang="fr-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147</a:t>
            </a:fld>
            <a:endParaRPr kumimoji="0" lang="fr-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64195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DF8325C-734F-4BD6-9D5D-A0651F9622A6}" type="slidenum">
              <a:rPr lang="nl-NL" smtClean="0"/>
              <a:t>150</a:t>
            </a:fld>
            <a:endParaRPr lang="nl-NL"/>
          </a:p>
        </p:txBody>
      </p:sp>
    </p:spTree>
    <p:extLst>
      <p:ext uri="{BB962C8B-B14F-4D97-AF65-F5344CB8AC3E}">
        <p14:creationId xmlns:p14="http://schemas.microsoft.com/office/powerpoint/2010/main" val="113303513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F75934-242D-736B-77AF-15A8F7D3054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C399D2D-BA60-7E50-053D-DA9BF9436A6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86B8B59-A4C5-6B14-20D7-974418E6C1F0}"/>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CEF10368-7DCC-08DF-CC98-9C34133C5054}"/>
              </a:ext>
            </a:extLst>
          </p:cNvPr>
          <p:cNvSpPr>
            <a:spLocks noGrp="1"/>
          </p:cNvSpPr>
          <p:nvPr>
            <p:ph type="sldNum" sz="quarter" idx="5"/>
          </p:nvPr>
        </p:nvSpPr>
        <p:spPr/>
        <p:txBody>
          <a:bodyPr/>
          <a:lstStyle/>
          <a:p>
            <a:fld id="{4DF8325C-734F-4BD6-9D5D-A0651F9622A6}" type="slidenum">
              <a:rPr lang="nl-NL" smtClean="0"/>
              <a:t>151</a:t>
            </a:fld>
            <a:endParaRPr lang="nl-NL"/>
          </a:p>
        </p:txBody>
      </p:sp>
    </p:spTree>
    <p:extLst>
      <p:ext uri="{BB962C8B-B14F-4D97-AF65-F5344CB8AC3E}">
        <p14:creationId xmlns:p14="http://schemas.microsoft.com/office/powerpoint/2010/main" val="1227218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6A282-33AE-C7FD-B3BE-243CA81017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BA753D-D6DE-733F-4608-E48D2D6490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1885A-01A9-1A54-7022-55E4AA19A07E}"/>
              </a:ext>
            </a:extLst>
          </p:cNvPr>
          <p:cNvSpPr>
            <a:spLocks noGrp="1"/>
          </p:cNvSpPr>
          <p:nvPr>
            <p:ph type="body" idx="1"/>
          </p:nvPr>
        </p:nvSpPr>
        <p:spPr/>
        <p:txBody>
          <a:bodyPr/>
          <a:lstStyle/>
          <a:p>
            <a:r>
              <a:rPr lang="en-US" b="1" err="1">
                <a:solidFill>
                  <a:srgbClr val="373A3C"/>
                </a:solidFill>
                <a:ea typeface="Calibri"/>
                <a:cs typeface="Calibri"/>
              </a:rPr>
              <a:t>Précisions</a:t>
            </a:r>
            <a:r>
              <a:rPr lang="en-US" b="1">
                <a:solidFill>
                  <a:srgbClr val="373A3C"/>
                </a:solidFill>
                <a:ea typeface="Calibri"/>
                <a:cs typeface="Calibri"/>
              </a:rPr>
              <a:t> qui </a:t>
            </a:r>
            <a:r>
              <a:rPr lang="en-US" b="1" err="1">
                <a:solidFill>
                  <a:srgbClr val="373A3C"/>
                </a:solidFill>
                <a:ea typeface="Calibri"/>
                <a:cs typeface="Calibri"/>
              </a:rPr>
              <a:t>peuvent</a:t>
            </a:r>
            <a:r>
              <a:rPr lang="en-US" b="1">
                <a:solidFill>
                  <a:srgbClr val="373A3C"/>
                </a:solidFill>
                <a:ea typeface="Calibri"/>
                <a:cs typeface="Calibri"/>
              </a:rPr>
              <a:t> </a:t>
            </a:r>
            <a:r>
              <a:rPr lang="en-US" b="1" err="1">
                <a:solidFill>
                  <a:srgbClr val="373A3C"/>
                </a:solidFill>
                <a:ea typeface="Calibri"/>
                <a:cs typeface="Calibri"/>
              </a:rPr>
              <a:t>être</a:t>
            </a:r>
            <a:r>
              <a:rPr lang="en-US" b="1">
                <a:solidFill>
                  <a:srgbClr val="373A3C"/>
                </a:solidFill>
                <a:ea typeface="Calibri"/>
                <a:cs typeface="Calibri"/>
              </a:rPr>
              <a:t> </a:t>
            </a:r>
            <a:r>
              <a:rPr lang="en-US" b="1" err="1">
                <a:solidFill>
                  <a:srgbClr val="373A3C"/>
                </a:solidFill>
                <a:ea typeface="Calibri"/>
                <a:cs typeface="Calibri"/>
              </a:rPr>
              <a:t>apportées</a:t>
            </a:r>
            <a:r>
              <a:rPr lang="en-US" b="1">
                <a:solidFill>
                  <a:srgbClr val="373A3C"/>
                </a:solidFill>
                <a:ea typeface="Calibri"/>
                <a:cs typeface="Calibri"/>
              </a:rPr>
              <a:t> </a:t>
            </a:r>
            <a:r>
              <a:rPr lang="en-US" b="1" err="1">
                <a:solidFill>
                  <a:srgbClr val="373A3C"/>
                </a:solidFill>
                <a:ea typeface="Calibri"/>
                <a:cs typeface="Calibri"/>
              </a:rPr>
              <a:t>oralement</a:t>
            </a:r>
            <a:r>
              <a:rPr lang="en-US" b="1">
                <a:solidFill>
                  <a:srgbClr val="373A3C"/>
                </a:solidFill>
                <a:ea typeface="Calibri"/>
                <a:cs typeface="Calibri"/>
              </a:rPr>
              <a:t>  </a:t>
            </a:r>
            <a:r>
              <a:rPr lang="en-US">
                <a:solidFill>
                  <a:srgbClr val="373A3C"/>
                </a:solidFill>
                <a:ea typeface="Calibri"/>
                <a:cs typeface="Calibri"/>
              </a:rPr>
              <a:t>:</a:t>
            </a:r>
          </a:p>
          <a:p>
            <a:endParaRPr lang="en-US">
              <a:solidFill>
                <a:srgbClr val="373A3C"/>
              </a:solidFill>
            </a:endParaRPr>
          </a:p>
          <a:p>
            <a:r>
              <a:rPr lang="en-US">
                <a:solidFill>
                  <a:srgbClr val="373D3F"/>
                </a:solidFill>
              </a:rPr>
              <a:t>Le continuum de la santé </a:t>
            </a:r>
            <a:r>
              <a:rPr lang="en-US" err="1">
                <a:solidFill>
                  <a:srgbClr val="373D3F"/>
                </a:solidFill>
              </a:rPr>
              <a:t>mentale</a:t>
            </a:r>
            <a:r>
              <a:rPr lang="en-US">
                <a:solidFill>
                  <a:srgbClr val="373D3F"/>
                </a:solidFill>
              </a:rPr>
              <a:t> </a:t>
            </a:r>
            <a:r>
              <a:rPr lang="en-US" err="1">
                <a:solidFill>
                  <a:srgbClr val="373D3F"/>
                </a:solidFill>
              </a:rPr>
              <a:t>est</a:t>
            </a:r>
            <a:r>
              <a:rPr lang="en-US">
                <a:solidFill>
                  <a:srgbClr val="373D3F"/>
                </a:solidFill>
              </a:rPr>
              <a:t> </a:t>
            </a:r>
            <a:r>
              <a:rPr lang="en-US" err="1">
                <a:solidFill>
                  <a:srgbClr val="373D3F"/>
                </a:solidFill>
              </a:rPr>
              <a:t>une</a:t>
            </a:r>
            <a:r>
              <a:rPr lang="en-US">
                <a:solidFill>
                  <a:srgbClr val="373D3F"/>
                </a:solidFill>
              </a:rPr>
              <a:t> </a:t>
            </a:r>
            <a:r>
              <a:rPr lang="en-US" err="1">
                <a:solidFill>
                  <a:srgbClr val="373D3F"/>
                </a:solidFill>
              </a:rPr>
              <a:t>autre</a:t>
            </a:r>
            <a:r>
              <a:rPr lang="en-US">
                <a:solidFill>
                  <a:srgbClr val="373D3F"/>
                </a:solidFill>
              </a:rPr>
              <a:t> façon </a:t>
            </a:r>
            <a:r>
              <a:rPr lang="en-US" err="1">
                <a:solidFill>
                  <a:srgbClr val="373D3F"/>
                </a:solidFill>
              </a:rPr>
              <a:t>d’envisager</a:t>
            </a:r>
            <a:r>
              <a:rPr lang="en-US">
                <a:solidFill>
                  <a:srgbClr val="373D3F"/>
                </a:solidFill>
              </a:rPr>
              <a:t> la santé </a:t>
            </a:r>
            <a:r>
              <a:rPr lang="en-US" err="1">
                <a:solidFill>
                  <a:srgbClr val="373D3F"/>
                </a:solidFill>
              </a:rPr>
              <a:t>mentale</a:t>
            </a:r>
            <a:r>
              <a:rPr lang="en-US">
                <a:solidFill>
                  <a:srgbClr val="373D3F"/>
                </a:solidFill>
              </a:rPr>
              <a:t>. Nous </a:t>
            </a:r>
            <a:r>
              <a:rPr lang="en-US" err="1">
                <a:solidFill>
                  <a:srgbClr val="373D3F"/>
                </a:solidFill>
              </a:rPr>
              <a:t>avons</a:t>
            </a:r>
            <a:r>
              <a:rPr lang="en-US">
                <a:solidFill>
                  <a:srgbClr val="373D3F"/>
                </a:solidFill>
              </a:rPr>
              <a:t> </a:t>
            </a:r>
            <a:r>
              <a:rPr lang="en-US" err="1">
                <a:solidFill>
                  <a:srgbClr val="373D3F"/>
                </a:solidFill>
              </a:rPr>
              <a:t>tous.tes</a:t>
            </a:r>
            <a:r>
              <a:rPr lang="en-US">
                <a:solidFill>
                  <a:srgbClr val="373D3F"/>
                </a:solidFill>
              </a:rPr>
              <a:t> </a:t>
            </a:r>
            <a:r>
              <a:rPr lang="en-US" err="1">
                <a:solidFill>
                  <a:srgbClr val="373D3F"/>
                </a:solidFill>
              </a:rPr>
              <a:t>une</a:t>
            </a:r>
            <a:r>
              <a:rPr lang="en-US">
                <a:solidFill>
                  <a:srgbClr val="373D3F"/>
                </a:solidFill>
              </a:rPr>
              <a:t> santé </a:t>
            </a:r>
            <a:r>
              <a:rPr lang="en-US" err="1">
                <a:solidFill>
                  <a:srgbClr val="373D3F"/>
                </a:solidFill>
              </a:rPr>
              <a:t>mentale</a:t>
            </a:r>
            <a:r>
              <a:rPr lang="en-US">
                <a:solidFill>
                  <a:srgbClr val="373D3F"/>
                </a:solidFill>
              </a:rPr>
              <a:t> </a:t>
            </a:r>
            <a:r>
              <a:rPr lang="en-US" err="1">
                <a:solidFill>
                  <a:srgbClr val="373D3F"/>
                </a:solidFill>
              </a:rPr>
              <a:t>évolutive</a:t>
            </a:r>
            <a:r>
              <a:rPr lang="en-US">
                <a:solidFill>
                  <a:srgbClr val="373D3F"/>
                </a:solidFill>
              </a:rPr>
              <a:t>. Nous </a:t>
            </a:r>
            <a:r>
              <a:rPr lang="en-US" err="1">
                <a:solidFill>
                  <a:srgbClr val="373D3F"/>
                </a:solidFill>
              </a:rPr>
              <a:t>vivons</a:t>
            </a:r>
            <a:r>
              <a:rPr lang="en-US">
                <a:solidFill>
                  <a:srgbClr val="373D3F"/>
                </a:solidFill>
              </a:rPr>
              <a:t> des </a:t>
            </a:r>
            <a:r>
              <a:rPr lang="en-US" err="1">
                <a:solidFill>
                  <a:srgbClr val="373D3F"/>
                </a:solidFill>
              </a:rPr>
              <a:t>changements</a:t>
            </a:r>
            <a:r>
              <a:rPr lang="en-US">
                <a:solidFill>
                  <a:srgbClr val="373D3F"/>
                </a:solidFill>
              </a:rPr>
              <a:t> </a:t>
            </a:r>
            <a:r>
              <a:rPr lang="en-US" err="1">
                <a:solidFill>
                  <a:srgbClr val="373D3F"/>
                </a:solidFill>
              </a:rPr>
              <a:t>d’humeur</a:t>
            </a:r>
            <a:r>
              <a:rPr lang="en-US">
                <a:solidFill>
                  <a:srgbClr val="373D3F"/>
                </a:solidFill>
              </a:rPr>
              <a:t>, des </a:t>
            </a:r>
            <a:r>
              <a:rPr lang="en-US" err="1">
                <a:solidFill>
                  <a:srgbClr val="373D3F"/>
                </a:solidFill>
              </a:rPr>
              <a:t>changements</a:t>
            </a:r>
            <a:r>
              <a:rPr lang="en-US">
                <a:solidFill>
                  <a:srgbClr val="373D3F"/>
                </a:solidFill>
              </a:rPr>
              <a:t> de </a:t>
            </a:r>
            <a:r>
              <a:rPr lang="en-US" err="1">
                <a:solidFill>
                  <a:srgbClr val="373D3F"/>
                </a:solidFill>
              </a:rPr>
              <a:t>notre</a:t>
            </a:r>
            <a:r>
              <a:rPr lang="en-US">
                <a:solidFill>
                  <a:srgbClr val="373D3F"/>
                </a:solidFill>
              </a:rPr>
              <a:t> </a:t>
            </a:r>
            <a:r>
              <a:rPr lang="en-US" err="1">
                <a:solidFill>
                  <a:srgbClr val="373D3F"/>
                </a:solidFill>
              </a:rPr>
              <a:t>niveau</a:t>
            </a:r>
            <a:r>
              <a:rPr lang="en-US">
                <a:solidFill>
                  <a:srgbClr val="373D3F"/>
                </a:solidFill>
              </a:rPr>
              <a:t> </a:t>
            </a:r>
            <a:r>
              <a:rPr lang="en-US" err="1">
                <a:solidFill>
                  <a:srgbClr val="373D3F"/>
                </a:solidFill>
              </a:rPr>
              <a:t>d’anxiété</a:t>
            </a:r>
            <a:r>
              <a:rPr lang="en-US">
                <a:solidFill>
                  <a:srgbClr val="373D3F"/>
                </a:solidFill>
              </a:rPr>
              <a:t> – </a:t>
            </a:r>
            <a:r>
              <a:rPr lang="en-US" err="1">
                <a:solidFill>
                  <a:srgbClr val="373D3F"/>
                </a:solidFill>
              </a:rPr>
              <a:t>attribuables</a:t>
            </a:r>
            <a:r>
              <a:rPr lang="en-US">
                <a:solidFill>
                  <a:srgbClr val="373D3F"/>
                </a:solidFill>
              </a:rPr>
              <a:t> à des </a:t>
            </a:r>
            <a:r>
              <a:rPr lang="en-US" err="1">
                <a:solidFill>
                  <a:srgbClr val="373D3F"/>
                </a:solidFill>
              </a:rPr>
              <a:t>facteurs</a:t>
            </a:r>
            <a:r>
              <a:rPr lang="en-US">
                <a:solidFill>
                  <a:srgbClr val="373D3F"/>
                </a:solidFill>
              </a:rPr>
              <a:t> de stress de la vie </a:t>
            </a:r>
            <a:r>
              <a:rPr lang="en-US" err="1">
                <a:solidFill>
                  <a:srgbClr val="373D3F"/>
                </a:solidFill>
              </a:rPr>
              <a:t>quotidienne</a:t>
            </a:r>
            <a:r>
              <a:rPr lang="en-US">
                <a:solidFill>
                  <a:srgbClr val="373D3F"/>
                </a:solidFill>
              </a:rPr>
              <a:t> </a:t>
            </a:r>
            <a:r>
              <a:rPr lang="en-US" err="1">
                <a:solidFill>
                  <a:srgbClr val="373D3F"/>
                </a:solidFill>
              </a:rPr>
              <a:t>ou</a:t>
            </a:r>
            <a:r>
              <a:rPr lang="en-US">
                <a:solidFill>
                  <a:srgbClr val="373D3F"/>
                </a:solidFill>
              </a:rPr>
              <a:t> à des crises – et </a:t>
            </a:r>
            <a:r>
              <a:rPr lang="en-US" err="1">
                <a:solidFill>
                  <a:srgbClr val="373D3F"/>
                </a:solidFill>
              </a:rPr>
              <a:t>ces</a:t>
            </a:r>
            <a:r>
              <a:rPr lang="en-US">
                <a:solidFill>
                  <a:srgbClr val="373D3F"/>
                </a:solidFill>
              </a:rPr>
              <a:t> </a:t>
            </a:r>
            <a:r>
              <a:rPr lang="en-US" err="1">
                <a:solidFill>
                  <a:srgbClr val="373D3F"/>
                </a:solidFill>
              </a:rPr>
              <a:t>changements</a:t>
            </a:r>
            <a:r>
              <a:rPr lang="en-US">
                <a:solidFill>
                  <a:srgbClr val="373D3F"/>
                </a:solidFill>
              </a:rPr>
              <a:t> </a:t>
            </a:r>
            <a:r>
              <a:rPr lang="en-US" err="1">
                <a:solidFill>
                  <a:srgbClr val="373D3F"/>
                </a:solidFill>
              </a:rPr>
              <a:t>peuvent</a:t>
            </a:r>
            <a:r>
              <a:rPr lang="en-US">
                <a:solidFill>
                  <a:srgbClr val="373D3F"/>
                </a:solidFill>
              </a:rPr>
              <a:t> </a:t>
            </a:r>
            <a:r>
              <a:rPr lang="en-US" err="1">
                <a:solidFill>
                  <a:srgbClr val="373D3F"/>
                </a:solidFill>
              </a:rPr>
              <a:t>être</a:t>
            </a:r>
            <a:r>
              <a:rPr lang="en-US">
                <a:solidFill>
                  <a:srgbClr val="373D3F"/>
                </a:solidFill>
              </a:rPr>
              <a:t> </a:t>
            </a:r>
            <a:r>
              <a:rPr lang="en-US" err="1">
                <a:solidFill>
                  <a:srgbClr val="373D3F"/>
                </a:solidFill>
              </a:rPr>
              <a:t>considérés</a:t>
            </a:r>
            <a:r>
              <a:rPr lang="en-US">
                <a:solidFill>
                  <a:srgbClr val="373D3F"/>
                </a:solidFill>
              </a:rPr>
              <a:t> </a:t>
            </a:r>
            <a:r>
              <a:rPr lang="en-US" err="1">
                <a:solidFill>
                  <a:srgbClr val="373D3F"/>
                </a:solidFill>
              </a:rPr>
              <a:t>comme</a:t>
            </a:r>
            <a:r>
              <a:rPr lang="en-US">
                <a:solidFill>
                  <a:srgbClr val="373D3F"/>
                </a:solidFill>
              </a:rPr>
              <a:t> </a:t>
            </a:r>
            <a:r>
              <a:rPr lang="en-US" err="1">
                <a:solidFill>
                  <a:srgbClr val="373D3F"/>
                </a:solidFill>
              </a:rPr>
              <a:t>faisant</a:t>
            </a:r>
            <a:r>
              <a:rPr lang="en-US">
                <a:solidFill>
                  <a:srgbClr val="373D3F"/>
                </a:solidFill>
              </a:rPr>
              <a:t> </a:t>
            </a:r>
            <a:r>
              <a:rPr lang="en-US" err="1">
                <a:solidFill>
                  <a:srgbClr val="373D3F"/>
                </a:solidFill>
              </a:rPr>
              <a:t>partie</a:t>
            </a:r>
            <a:r>
              <a:rPr lang="en-US">
                <a:solidFill>
                  <a:srgbClr val="373D3F"/>
                </a:solidFill>
              </a:rPr>
              <a:t> d’un </a:t>
            </a:r>
            <a:r>
              <a:rPr lang="en-US" err="1">
                <a:solidFill>
                  <a:srgbClr val="373D3F"/>
                </a:solidFill>
              </a:rPr>
              <a:t>spectre</a:t>
            </a:r>
            <a:r>
              <a:rPr lang="en-US">
                <a:solidFill>
                  <a:srgbClr val="373D3F"/>
                </a:solidFill>
              </a:rPr>
              <a:t> </a:t>
            </a:r>
            <a:r>
              <a:rPr lang="en-US" err="1">
                <a:solidFill>
                  <a:srgbClr val="373D3F"/>
                </a:solidFill>
              </a:rPr>
              <a:t>ou</a:t>
            </a:r>
            <a:r>
              <a:rPr lang="en-US">
                <a:solidFill>
                  <a:srgbClr val="373D3F"/>
                </a:solidFill>
              </a:rPr>
              <a:t> d’un continuum. Sur </a:t>
            </a:r>
            <a:r>
              <a:rPr lang="en-US" err="1">
                <a:solidFill>
                  <a:srgbClr val="373D3F"/>
                </a:solidFill>
              </a:rPr>
              <a:t>ce</a:t>
            </a:r>
            <a:r>
              <a:rPr lang="en-US">
                <a:solidFill>
                  <a:srgbClr val="373D3F"/>
                </a:solidFill>
              </a:rPr>
              <a:t> continuum, nous </a:t>
            </a:r>
            <a:r>
              <a:rPr lang="en-US" err="1">
                <a:solidFill>
                  <a:srgbClr val="373D3F"/>
                </a:solidFill>
              </a:rPr>
              <a:t>pouvons</a:t>
            </a:r>
            <a:r>
              <a:rPr lang="en-US">
                <a:solidFill>
                  <a:srgbClr val="373D3F"/>
                </a:solidFill>
              </a:rPr>
              <a:t> passer de </a:t>
            </a:r>
            <a:r>
              <a:rPr lang="en-US" err="1">
                <a:solidFill>
                  <a:srgbClr val="373D3F"/>
                </a:solidFill>
              </a:rPr>
              <a:t>niveaux</a:t>
            </a:r>
            <a:r>
              <a:rPr lang="en-US">
                <a:solidFill>
                  <a:srgbClr val="373D3F"/>
                </a:solidFill>
              </a:rPr>
              <a:t> de </a:t>
            </a:r>
            <a:r>
              <a:rPr lang="en-US" err="1">
                <a:solidFill>
                  <a:srgbClr val="373D3F"/>
                </a:solidFill>
              </a:rPr>
              <a:t>fonctionnement</a:t>
            </a:r>
            <a:r>
              <a:rPr lang="en-US">
                <a:solidFill>
                  <a:srgbClr val="373D3F"/>
                </a:solidFill>
              </a:rPr>
              <a:t> plus </a:t>
            </a:r>
            <a:r>
              <a:rPr lang="en-US" err="1">
                <a:solidFill>
                  <a:srgbClr val="373D3F"/>
                </a:solidFill>
              </a:rPr>
              <a:t>sains</a:t>
            </a:r>
            <a:r>
              <a:rPr lang="en-US">
                <a:solidFill>
                  <a:srgbClr val="373D3F"/>
                </a:solidFill>
              </a:rPr>
              <a:t> à des </a:t>
            </a:r>
            <a:r>
              <a:rPr lang="en-US" err="1">
                <a:solidFill>
                  <a:srgbClr val="373D3F"/>
                </a:solidFill>
              </a:rPr>
              <a:t>niveaux</a:t>
            </a:r>
            <a:r>
              <a:rPr lang="en-US">
                <a:solidFill>
                  <a:srgbClr val="373D3F"/>
                </a:solidFill>
              </a:rPr>
              <a:t> plus </a:t>
            </a:r>
            <a:r>
              <a:rPr lang="en-US" err="1">
                <a:solidFill>
                  <a:srgbClr val="373D3F"/>
                </a:solidFill>
              </a:rPr>
              <a:t>perturbés</a:t>
            </a:r>
            <a:r>
              <a:rPr lang="en-US">
                <a:solidFill>
                  <a:srgbClr val="373D3F"/>
                </a:solidFill>
              </a:rPr>
              <a:t> et vice-versa.</a:t>
            </a:r>
          </a:p>
          <a:p>
            <a:endParaRPr lang="en-US">
              <a:solidFill>
                <a:srgbClr val="373D3F"/>
              </a:solidFill>
              <a:ea typeface="Calibri"/>
              <a:cs typeface="Calibri"/>
            </a:endParaRPr>
          </a:p>
          <a:p>
            <a:r>
              <a:rPr lang="en-US">
                <a:solidFill>
                  <a:srgbClr val="373D3F"/>
                </a:solidFill>
              </a:rPr>
              <a:t>Le </a:t>
            </a:r>
            <a:r>
              <a:rPr lang="en-US" b="1" err="1">
                <a:solidFill>
                  <a:srgbClr val="373D3F"/>
                </a:solidFill>
              </a:rPr>
              <a:t>modèle</a:t>
            </a:r>
            <a:r>
              <a:rPr lang="en-US" b="1">
                <a:solidFill>
                  <a:srgbClr val="373D3F"/>
                </a:solidFill>
              </a:rPr>
              <a:t> du double continuum</a:t>
            </a:r>
            <a:r>
              <a:rPr lang="en-US">
                <a:solidFill>
                  <a:srgbClr val="373D3F"/>
                </a:solidFill>
              </a:rPr>
              <a:t> </a:t>
            </a:r>
            <a:r>
              <a:rPr lang="en-US" err="1">
                <a:solidFill>
                  <a:srgbClr val="373D3F"/>
                </a:solidFill>
              </a:rPr>
              <a:t>illustre</a:t>
            </a:r>
            <a:r>
              <a:rPr lang="en-US">
                <a:solidFill>
                  <a:srgbClr val="373D3F"/>
                </a:solidFill>
              </a:rPr>
              <a:t> </a:t>
            </a:r>
            <a:r>
              <a:rPr lang="en-US" err="1">
                <a:solidFill>
                  <a:srgbClr val="373D3F"/>
                </a:solidFill>
              </a:rPr>
              <a:t>avant</a:t>
            </a:r>
            <a:r>
              <a:rPr lang="en-US">
                <a:solidFill>
                  <a:srgbClr val="373D3F"/>
                </a:solidFill>
              </a:rPr>
              <a:t> tout que la relation entre </a:t>
            </a:r>
            <a:r>
              <a:rPr lang="en-US" b="1">
                <a:solidFill>
                  <a:srgbClr val="373D3F"/>
                </a:solidFill>
              </a:rPr>
              <a:t>santé </a:t>
            </a:r>
            <a:r>
              <a:rPr lang="en-US" b="1" err="1">
                <a:solidFill>
                  <a:srgbClr val="373D3F"/>
                </a:solidFill>
              </a:rPr>
              <a:t>mentale</a:t>
            </a:r>
            <a:r>
              <a:rPr lang="en-US" b="1">
                <a:solidFill>
                  <a:srgbClr val="373D3F"/>
                </a:solidFill>
              </a:rPr>
              <a:t> positive</a:t>
            </a:r>
            <a:r>
              <a:rPr lang="en-US">
                <a:solidFill>
                  <a:srgbClr val="373D3F"/>
                </a:solidFill>
              </a:rPr>
              <a:t> et </a:t>
            </a:r>
            <a:r>
              <a:rPr lang="en-US" b="1" err="1">
                <a:solidFill>
                  <a:srgbClr val="373D3F"/>
                </a:solidFill>
              </a:rPr>
              <a:t>psychopathologie</a:t>
            </a:r>
            <a:r>
              <a:rPr lang="en-US">
                <a:solidFill>
                  <a:srgbClr val="373D3F"/>
                </a:solidFill>
              </a:rPr>
              <a:t> </a:t>
            </a:r>
            <a:r>
              <a:rPr lang="en-US" err="1">
                <a:solidFill>
                  <a:srgbClr val="373D3F"/>
                </a:solidFill>
              </a:rPr>
              <a:t>n’est</a:t>
            </a:r>
            <a:r>
              <a:rPr lang="en-US">
                <a:solidFill>
                  <a:srgbClr val="373D3F"/>
                </a:solidFill>
              </a:rPr>
              <a:t> </a:t>
            </a:r>
            <a:r>
              <a:rPr lang="en-US" b="1">
                <a:solidFill>
                  <a:srgbClr val="373D3F"/>
                </a:solidFill>
              </a:rPr>
              <a:t>pas </a:t>
            </a:r>
            <a:r>
              <a:rPr lang="en-US" b="1" err="1">
                <a:solidFill>
                  <a:srgbClr val="373D3F"/>
                </a:solidFill>
              </a:rPr>
              <a:t>linéaire</a:t>
            </a:r>
            <a:r>
              <a:rPr lang="en-US" b="1">
                <a:solidFill>
                  <a:srgbClr val="373D3F"/>
                </a:solidFill>
              </a:rPr>
              <a:t> </a:t>
            </a:r>
            <a:r>
              <a:rPr lang="en-US" b="1" err="1">
                <a:solidFill>
                  <a:srgbClr val="373D3F"/>
                </a:solidFill>
              </a:rPr>
              <a:t>ni</a:t>
            </a:r>
            <a:r>
              <a:rPr lang="en-US" b="1">
                <a:solidFill>
                  <a:srgbClr val="373D3F"/>
                </a:solidFill>
              </a:rPr>
              <a:t> </a:t>
            </a:r>
            <a:r>
              <a:rPr lang="en-US" b="1" err="1">
                <a:solidFill>
                  <a:srgbClr val="373D3F"/>
                </a:solidFill>
              </a:rPr>
              <a:t>parfaite</a:t>
            </a:r>
            <a:r>
              <a:rPr lang="en-US">
                <a:solidFill>
                  <a:srgbClr val="373D3F"/>
                </a:solidFill>
              </a:rPr>
              <a:t> :</a:t>
            </a:r>
            <a:br>
              <a:rPr lang="en-US">
                <a:cs typeface="+mn-lt"/>
              </a:rPr>
            </a:br>
            <a:r>
              <a:rPr lang="en-US">
                <a:solidFill>
                  <a:srgbClr val="373D3F"/>
                </a:solidFill>
              </a:rPr>
              <a:t>-    Un score </a:t>
            </a:r>
            <a:r>
              <a:rPr lang="en-US" err="1">
                <a:solidFill>
                  <a:srgbClr val="373D3F"/>
                </a:solidFill>
              </a:rPr>
              <a:t>élevé</a:t>
            </a:r>
            <a:r>
              <a:rPr lang="en-US">
                <a:solidFill>
                  <a:srgbClr val="373D3F"/>
                </a:solidFill>
              </a:rPr>
              <a:t> en bien-</a:t>
            </a:r>
            <a:r>
              <a:rPr lang="en-US" err="1">
                <a:solidFill>
                  <a:srgbClr val="373D3F"/>
                </a:solidFill>
              </a:rPr>
              <a:t>être</a:t>
            </a:r>
            <a:r>
              <a:rPr lang="en-US">
                <a:solidFill>
                  <a:srgbClr val="373D3F"/>
                </a:solidFill>
              </a:rPr>
              <a:t> mental </a:t>
            </a:r>
            <a:r>
              <a:rPr lang="en-US" b="1" err="1">
                <a:solidFill>
                  <a:srgbClr val="373D3F"/>
                </a:solidFill>
              </a:rPr>
              <a:t>n’exclut</a:t>
            </a:r>
            <a:r>
              <a:rPr lang="en-US" b="1">
                <a:solidFill>
                  <a:srgbClr val="373D3F"/>
                </a:solidFill>
              </a:rPr>
              <a:t> pas </a:t>
            </a:r>
            <a:r>
              <a:rPr lang="en-US" b="1" err="1">
                <a:solidFill>
                  <a:srgbClr val="373D3F"/>
                </a:solidFill>
              </a:rPr>
              <a:t>nécessairement</a:t>
            </a:r>
            <a:r>
              <a:rPr lang="en-US">
                <a:solidFill>
                  <a:srgbClr val="373D3F"/>
                </a:solidFill>
              </a:rPr>
              <a:t> la </a:t>
            </a:r>
            <a:r>
              <a:rPr lang="en-US" err="1">
                <a:solidFill>
                  <a:srgbClr val="373D3F"/>
                </a:solidFill>
              </a:rPr>
              <a:t>présence</a:t>
            </a:r>
            <a:r>
              <a:rPr lang="en-US">
                <a:solidFill>
                  <a:srgbClr val="373D3F"/>
                </a:solidFill>
              </a:rPr>
              <a:t> de </a:t>
            </a:r>
            <a:r>
              <a:rPr lang="en-US" b="1" err="1">
                <a:solidFill>
                  <a:srgbClr val="373D3F"/>
                </a:solidFill>
              </a:rPr>
              <a:t>symptômes</a:t>
            </a:r>
            <a:r>
              <a:rPr lang="en-US" b="1">
                <a:solidFill>
                  <a:srgbClr val="373D3F"/>
                </a:solidFill>
              </a:rPr>
              <a:t> </a:t>
            </a:r>
            <a:r>
              <a:rPr lang="en-US" b="1" err="1">
                <a:solidFill>
                  <a:srgbClr val="373D3F"/>
                </a:solidFill>
              </a:rPr>
              <a:t>psychiques</a:t>
            </a:r>
            <a:r>
              <a:rPr lang="en-US">
                <a:solidFill>
                  <a:srgbClr val="373D3F"/>
                </a:solidFill>
              </a:rPr>
              <a:t>.</a:t>
            </a:r>
            <a:endParaRPr lang="en-US">
              <a:solidFill>
                <a:srgbClr val="000000"/>
              </a:solidFill>
            </a:endParaRPr>
          </a:p>
          <a:p>
            <a:r>
              <a:rPr lang="en-US">
                <a:solidFill>
                  <a:srgbClr val="373D3F"/>
                </a:solidFill>
              </a:rPr>
              <a:t>-    </a:t>
            </a:r>
            <a:r>
              <a:rPr lang="en-US" err="1">
                <a:solidFill>
                  <a:srgbClr val="373D3F"/>
                </a:solidFill>
              </a:rPr>
              <a:t>Inversement</a:t>
            </a:r>
            <a:r>
              <a:rPr lang="en-US">
                <a:solidFill>
                  <a:srgbClr val="373D3F"/>
                </a:solidFill>
              </a:rPr>
              <a:t>, </a:t>
            </a:r>
            <a:r>
              <a:rPr lang="en-US" err="1">
                <a:solidFill>
                  <a:srgbClr val="373D3F"/>
                </a:solidFill>
              </a:rPr>
              <a:t>l’absence</a:t>
            </a:r>
            <a:r>
              <a:rPr lang="en-US">
                <a:solidFill>
                  <a:srgbClr val="373D3F"/>
                </a:solidFill>
              </a:rPr>
              <a:t> de </a:t>
            </a:r>
            <a:r>
              <a:rPr lang="en-US" err="1">
                <a:solidFill>
                  <a:srgbClr val="373D3F"/>
                </a:solidFill>
              </a:rPr>
              <a:t>symptômes</a:t>
            </a:r>
            <a:r>
              <a:rPr lang="en-US">
                <a:solidFill>
                  <a:srgbClr val="373D3F"/>
                </a:solidFill>
              </a:rPr>
              <a:t> </a:t>
            </a:r>
            <a:r>
              <a:rPr lang="en-US" b="1" err="1">
                <a:solidFill>
                  <a:srgbClr val="373D3F"/>
                </a:solidFill>
              </a:rPr>
              <a:t>n’implique</a:t>
            </a:r>
            <a:r>
              <a:rPr lang="en-US" b="1">
                <a:solidFill>
                  <a:srgbClr val="373D3F"/>
                </a:solidFill>
              </a:rPr>
              <a:t> pas </a:t>
            </a:r>
            <a:r>
              <a:rPr lang="en-US" b="1" err="1">
                <a:solidFill>
                  <a:srgbClr val="373D3F"/>
                </a:solidFill>
              </a:rPr>
              <a:t>automatiquement</a:t>
            </a:r>
            <a:r>
              <a:rPr lang="en-US">
                <a:solidFill>
                  <a:srgbClr val="373D3F"/>
                </a:solidFill>
              </a:rPr>
              <a:t> un haut </a:t>
            </a:r>
            <a:r>
              <a:rPr lang="en-US" err="1">
                <a:solidFill>
                  <a:srgbClr val="373D3F"/>
                </a:solidFill>
              </a:rPr>
              <a:t>niveau</a:t>
            </a:r>
            <a:r>
              <a:rPr lang="en-US">
                <a:solidFill>
                  <a:srgbClr val="373D3F"/>
                </a:solidFill>
              </a:rPr>
              <a:t> de bien-</a:t>
            </a:r>
            <a:r>
              <a:rPr lang="en-US" err="1">
                <a:solidFill>
                  <a:srgbClr val="373D3F"/>
                </a:solidFill>
              </a:rPr>
              <a:t>être</a:t>
            </a:r>
            <a:r>
              <a:rPr lang="en-US">
                <a:solidFill>
                  <a:srgbClr val="373D3F"/>
                </a:solidFill>
              </a:rPr>
              <a:t> mental </a:t>
            </a:r>
            <a:r>
              <a:rPr lang="en-US" err="1">
                <a:solidFill>
                  <a:srgbClr val="373D3F"/>
                </a:solidFill>
              </a:rPr>
              <a:t>ou</a:t>
            </a:r>
            <a:r>
              <a:rPr lang="en-US">
                <a:solidFill>
                  <a:srgbClr val="373D3F"/>
                </a:solidFill>
              </a:rPr>
              <a:t> de bonheur.</a:t>
            </a:r>
            <a:endParaRPr lang="en-US">
              <a:ea typeface="Calibri"/>
              <a:cs typeface="Calibri"/>
            </a:endParaRPr>
          </a:p>
          <a:p>
            <a:endParaRPr lang="en-US">
              <a:solidFill>
                <a:srgbClr val="373D3F"/>
              </a:solidFill>
            </a:endParaRPr>
          </a:p>
          <a:p>
            <a:r>
              <a:rPr lang="en-US">
                <a:solidFill>
                  <a:srgbClr val="373D3F"/>
                </a:solidFill>
              </a:rPr>
              <a:t>Une </a:t>
            </a:r>
            <a:r>
              <a:rPr lang="en-US" b="1">
                <a:solidFill>
                  <a:srgbClr val="373D3F"/>
                </a:solidFill>
              </a:rPr>
              <a:t>bonne santé </a:t>
            </a:r>
            <a:r>
              <a:rPr lang="en-US" b="1" err="1">
                <a:solidFill>
                  <a:srgbClr val="373D3F"/>
                </a:solidFill>
              </a:rPr>
              <a:t>mentale</a:t>
            </a:r>
            <a:r>
              <a:rPr lang="en-US" b="1">
                <a:solidFill>
                  <a:srgbClr val="373D3F"/>
                </a:solidFill>
              </a:rPr>
              <a:t> positive </a:t>
            </a:r>
            <a:r>
              <a:rPr lang="en-US" b="1" err="1">
                <a:solidFill>
                  <a:srgbClr val="373D3F"/>
                </a:solidFill>
              </a:rPr>
              <a:t>est</a:t>
            </a:r>
            <a:r>
              <a:rPr lang="en-US" b="1">
                <a:solidFill>
                  <a:srgbClr val="373D3F"/>
                </a:solidFill>
              </a:rPr>
              <a:t> </a:t>
            </a:r>
            <a:r>
              <a:rPr lang="en-US" b="1" err="1">
                <a:solidFill>
                  <a:srgbClr val="373D3F"/>
                </a:solidFill>
              </a:rPr>
              <a:t>donc</a:t>
            </a:r>
            <a:r>
              <a:rPr lang="en-US" b="1">
                <a:solidFill>
                  <a:srgbClr val="373D3F"/>
                </a:solidFill>
              </a:rPr>
              <a:t> possible </a:t>
            </a:r>
            <a:r>
              <a:rPr lang="en-US" b="1" err="1">
                <a:solidFill>
                  <a:srgbClr val="373D3F"/>
                </a:solidFill>
              </a:rPr>
              <a:t>même</a:t>
            </a:r>
            <a:r>
              <a:rPr lang="en-US" b="1">
                <a:solidFill>
                  <a:srgbClr val="373D3F"/>
                </a:solidFill>
              </a:rPr>
              <a:t> en </a:t>
            </a:r>
            <a:r>
              <a:rPr lang="en-US" b="1" err="1">
                <a:solidFill>
                  <a:srgbClr val="373D3F"/>
                </a:solidFill>
              </a:rPr>
              <a:t>présence</a:t>
            </a:r>
            <a:r>
              <a:rPr lang="en-US" b="1">
                <a:solidFill>
                  <a:srgbClr val="373D3F"/>
                </a:solidFill>
              </a:rPr>
              <a:t> de </a:t>
            </a:r>
            <a:r>
              <a:rPr lang="en-US" b="1" err="1">
                <a:solidFill>
                  <a:srgbClr val="373D3F"/>
                </a:solidFill>
              </a:rPr>
              <a:t>symptômes</a:t>
            </a:r>
            <a:r>
              <a:rPr lang="en-US" b="1">
                <a:solidFill>
                  <a:srgbClr val="373D3F"/>
                </a:solidFill>
              </a:rPr>
              <a:t> </a:t>
            </a:r>
            <a:r>
              <a:rPr lang="en-US" b="1" err="1">
                <a:solidFill>
                  <a:srgbClr val="373D3F"/>
                </a:solidFill>
              </a:rPr>
              <a:t>ou</a:t>
            </a:r>
            <a:r>
              <a:rPr lang="en-US" b="1">
                <a:solidFill>
                  <a:srgbClr val="373D3F"/>
                </a:solidFill>
              </a:rPr>
              <a:t> de troubles </a:t>
            </a:r>
            <a:r>
              <a:rPr lang="en-US" b="1" err="1">
                <a:solidFill>
                  <a:srgbClr val="373D3F"/>
                </a:solidFill>
              </a:rPr>
              <a:t>psychiques</a:t>
            </a:r>
            <a:r>
              <a:rPr lang="en-US">
                <a:solidFill>
                  <a:srgbClr val="373D3F"/>
                </a:solidFill>
              </a:rPr>
              <a:t>.</a:t>
            </a:r>
            <a:endParaRPr lang="en-US">
              <a:ea typeface="Calibri"/>
              <a:cs typeface="Calibri"/>
            </a:endParaRPr>
          </a:p>
          <a:p>
            <a:endParaRPr lang="en-US">
              <a:cs typeface="+mn-lt"/>
            </a:endParaRPr>
          </a:p>
          <a:p>
            <a:r>
              <a:rPr lang="en-US" err="1">
                <a:solidFill>
                  <a:srgbClr val="373D3F"/>
                </a:solidFill>
              </a:rPr>
              <a:t>L’interaction</a:t>
            </a:r>
            <a:r>
              <a:rPr lang="en-US">
                <a:solidFill>
                  <a:srgbClr val="373D3F"/>
                </a:solidFill>
              </a:rPr>
              <a:t> entre les deux continuums </a:t>
            </a:r>
            <a:r>
              <a:rPr lang="en-US" err="1">
                <a:solidFill>
                  <a:srgbClr val="373D3F"/>
                </a:solidFill>
              </a:rPr>
              <a:t>permet</a:t>
            </a:r>
            <a:r>
              <a:rPr lang="en-US">
                <a:solidFill>
                  <a:srgbClr val="373D3F"/>
                </a:solidFill>
              </a:rPr>
              <a:t> de </a:t>
            </a:r>
            <a:r>
              <a:rPr lang="en-US" err="1">
                <a:solidFill>
                  <a:srgbClr val="373D3F"/>
                </a:solidFill>
              </a:rPr>
              <a:t>définir</a:t>
            </a:r>
            <a:r>
              <a:rPr lang="en-US">
                <a:solidFill>
                  <a:srgbClr val="373D3F"/>
                </a:solidFill>
              </a:rPr>
              <a:t> </a:t>
            </a:r>
            <a:r>
              <a:rPr lang="en-US" b="1">
                <a:solidFill>
                  <a:srgbClr val="373D3F"/>
                </a:solidFill>
              </a:rPr>
              <a:t>quatre </a:t>
            </a:r>
            <a:r>
              <a:rPr lang="en-US" b="1" err="1">
                <a:solidFill>
                  <a:srgbClr val="373D3F"/>
                </a:solidFill>
              </a:rPr>
              <a:t>profils</a:t>
            </a:r>
            <a:r>
              <a:rPr lang="en-US" b="1">
                <a:solidFill>
                  <a:srgbClr val="373D3F"/>
                </a:solidFill>
              </a:rPr>
              <a:t> de </a:t>
            </a:r>
            <a:r>
              <a:rPr lang="en-US" b="1" err="1">
                <a:solidFill>
                  <a:srgbClr val="373D3F"/>
                </a:solidFill>
              </a:rPr>
              <a:t>fonctionnement</a:t>
            </a:r>
            <a:r>
              <a:rPr lang="en-US" b="1">
                <a:solidFill>
                  <a:srgbClr val="373D3F"/>
                </a:solidFill>
              </a:rPr>
              <a:t> mental</a:t>
            </a:r>
            <a:r>
              <a:rPr lang="en-US">
                <a:solidFill>
                  <a:srgbClr val="373D3F"/>
                </a:solidFill>
              </a:rPr>
              <a:t> :</a:t>
            </a:r>
            <a:endParaRPr lang="en-US"/>
          </a:p>
          <a:p>
            <a:pPr marL="228600" indent="-228600">
              <a:buAutoNum type="arabicPeriod"/>
            </a:pPr>
            <a:r>
              <a:rPr lang="en-US" b="1" err="1">
                <a:solidFill>
                  <a:srgbClr val="373D3F"/>
                </a:solidFill>
              </a:rPr>
              <a:t>Épanouissement</a:t>
            </a:r>
            <a:r>
              <a:rPr lang="en-US" b="1">
                <a:solidFill>
                  <a:srgbClr val="373D3F"/>
                </a:solidFill>
              </a:rPr>
              <a:t> </a:t>
            </a:r>
            <a:r>
              <a:rPr lang="en-US" b="1" i="1">
                <a:solidFill>
                  <a:srgbClr val="373D3F"/>
                </a:solidFill>
              </a:rPr>
              <a:t>(Flourishing)</a:t>
            </a:r>
            <a:br>
              <a:rPr lang="en-US" b="1">
                <a:cs typeface="+mn-lt"/>
              </a:rPr>
            </a:br>
            <a:r>
              <a:rPr lang="en-US" b="1">
                <a:solidFill>
                  <a:srgbClr val="373D3F"/>
                </a:solidFill>
              </a:rPr>
              <a:t>Cette première </a:t>
            </a:r>
            <a:r>
              <a:rPr lang="en-US" b="1" err="1">
                <a:solidFill>
                  <a:srgbClr val="373D3F"/>
                </a:solidFill>
              </a:rPr>
              <a:t>catégorie</a:t>
            </a:r>
            <a:r>
              <a:rPr lang="en-US" b="1">
                <a:solidFill>
                  <a:srgbClr val="373D3F"/>
                </a:solidFill>
              </a:rPr>
              <a:t> combine un haut </a:t>
            </a:r>
            <a:r>
              <a:rPr lang="en-US" b="1" err="1">
                <a:solidFill>
                  <a:srgbClr val="373D3F"/>
                </a:solidFill>
              </a:rPr>
              <a:t>niveau</a:t>
            </a:r>
            <a:r>
              <a:rPr lang="en-US" b="1">
                <a:solidFill>
                  <a:srgbClr val="373D3F"/>
                </a:solidFill>
              </a:rPr>
              <a:t> de bien-</a:t>
            </a:r>
            <a:r>
              <a:rPr lang="en-US" b="1" err="1">
                <a:solidFill>
                  <a:srgbClr val="373D3F"/>
                </a:solidFill>
              </a:rPr>
              <a:t>être</a:t>
            </a:r>
            <a:r>
              <a:rPr lang="en-US">
                <a:solidFill>
                  <a:srgbClr val="373D3F"/>
                </a:solidFill>
              </a:rPr>
              <a:t> et </a:t>
            </a:r>
            <a:r>
              <a:rPr lang="en-US" b="1" err="1">
                <a:solidFill>
                  <a:srgbClr val="373D3F"/>
                </a:solidFill>
              </a:rPr>
              <a:t>l’absence</a:t>
            </a:r>
            <a:r>
              <a:rPr lang="en-US" b="1">
                <a:solidFill>
                  <a:srgbClr val="373D3F"/>
                </a:solidFill>
              </a:rPr>
              <a:t> de troubles </a:t>
            </a:r>
            <a:r>
              <a:rPr lang="en-US" b="1" err="1">
                <a:solidFill>
                  <a:srgbClr val="373D3F"/>
                </a:solidFill>
              </a:rPr>
              <a:t>psychiques</a:t>
            </a:r>
            <a:r>
              <a:rPr lang="en-US">
                <a:solidFill>
                  <a:srgbClr val="373D3F"/>
                </a:solidFill>
              </a:rPr>
              <a:t>.</a:t>
            </a:r>
            <a:br>
              <a:rPr lang="en-US">
                <a:cs typeface="+mn-lt"/>
              </a:rPr>
            </a:br>
            <a:r>
              <a:rPr lang="en-US">
                <a:solidFill>
                  <a:srgbClr val="373D3F"/>
                </a:solidFill>
              </a:rPr>
              <a:t> → </a:t>
            </a:r>
            <a:r>
              <a:rPr lang="en-US" err="1">
                <a:solidFill>
                  <a:srgbClr val="373D3F"/>
                </a:solidFill>
              </a:rPr>
              <a:t>C’est</a:t>
            </a:r>
            <a:r>
              <a:rPr lang="en-US">
                <a:solidFill>
                  <a:srgbClr val="373D3F"/>
                </a:solidFill>
              </a:rPr>
              <a:t> </a:t>
            </a:r>
            <a:r>
              <a:rPr lang="en-US" err="1">
                <a:solidFill>
                  <a:srgbClr val="373D3F"/>
                </a:solidFill>
              </a:rPr>
              <a:t>ce</a:t>
            </a:r>
            <a:r>
              <a:rPr lang="en-US">
                <a:solidFill>
                  <a:srgbClr val="373D3F"/>
                </a:solidFill>
              </a:rPr>
              <a:t> que </a:t>
            </a:r>
            <a:r>
              <a:rPr lang="en-US" err="1">
                <a:solidFill>
                  <a:srgbClr val="373D3F"/>
                </a:solidFill>
              </a:rPr>
              <a:t>l’on</a:t>
            </a:r>
            <a:r>
              <a:rPr lang="en-US">
                <a:solidFill>
                  <a:srgbClr val="373D3F"/>
                </a:solidFill>
              </a:rPr>
              <a:t> </a:t>
            </a:r>
            <a:r>
              <a:rPr lang="en-US" err="1">
                <a:solidFill>
                  <a:srgbClr val="373D3F"/>
                </a:solidFill>
              </a:rPr>
              <a:t>pourrait</a:t>
            </a:r>
            <a:r>
              <a:rPr lang="en-US">
                <a:solidFill>
                  <a:srgbClr val="373D3F"/>
                </a:solidFill>
              </a:rPr>
              <a:t> </a:t>
            </a:r>
            <a:r>
              <a:rPr lang="en-US" err="1">
                <a:solidFill>
                  <a:srgbClr val="373D3F"/>
                </a:solidFill>
              </a:rPr>
              <a:t>appeler</a:t>
            </a:r>
            <a:r>
              <a:rPr lang="en-US">
                <a:solidFill>
                  <a:srgbClr val="373D3F"/>
                </a:solidFill>
              </a:rPr>
              <a:t> </a:t>
            </a:r>
            <a:r>
              <a:rPr lang="en-US" err="1">
                <a:solidFill>
                  <a:srgbClr val="373D3F"/>
                </a:solidFill>
              </a:rPr>
              <a:t>une</a:t>
            </a:r>
            <a:r>
              <a:rPr lang="en-US">
                <a:solidFill>
                  <a:srgbClr val="373D3F"/>
                </a:solidFill>
              </a:rPr>
              <a:t> </a:t>
            </a:r>
            <a:r>
              <a:rPr lang="en-US" b="1">
                <a:solidFill>
                  <a:srgbClr val="373D3F"/>
                </a:solidFill>
              </a:rPr>
              <a:t>santé </a:t>
            </a:r>
            <a:r>
              <a:rPr lang="en-US" b="1" err="1">
                <a:solidFill>
                  <a:srgbClr val="373D3F"/>
                </a:solidFill>
              </a:rPr>
              <a:t>mentale</a:t>
            </a:r>
            <a:r>
              <a:rPr lang="en-US" b="1">
                <a:solidFill>
                  <a:srgbClr val="373D3F"/>
                </a:solidFill>
              </a:rPr>
              <a:t> </a:t>
            </a:r>
            <a:r>
              <a:rPr lang="en-US" b="1" err="1">
                <a:solidFill>
                  <a:srgbClr val="373D3F"/>
                </a:solidFill>
              </a:rPr>
              <a:t>optimale</a:t>
            </a:r>
            <a:r>
              <a:rPr lang="en-US">
                <a:solidFill>
                  <a:srgbClr val="373D3F"/>
                </a:solidFill>
              </a:rPr>
              <a:t>.</a:t>
            </a:r>
            <a:endParaRPr lang="en-US">
              <a:ea typeface="Calibri" panose="020F0502020204030204"/>
              <a:cs typeface="Calibri" panose="020F0502020204030204"/>
            </a:endParaRPr>
          </a:p>
          <a:p>
            <a:endParaRPr lang="en-US">
              <a:solidFill>
                <a:srgbClr val="373D3F"/>
              </a:solidFill>
              <a:ea typeface="Calibri" panose="020F0502020204030204"/>
              <a:cs typeface="Calibri" panose="020F0502020204030204"/>
            </a:endParaRPr>
          </a:p>
          <a:p>
            <a:r>
              <a:rPr lang="en-US" b="1">
                <a:solidFill>
                  <a:srgbClr val="373D3F"/>
                </a:solidFill>
              </a:rPr>
              <a:t>2. </a:t>
            </a:r>
            <a:r>
              <a:rPr lang="en-US" b="1" err="1">
                <a:solidFill>
                  <a:srgbClr val="373D3F"/>
                </a:solidFill>
              </a:rPr>
              <a:t>Effritement</a:t>
            </a:r>
            <a:r>
              <a:rPr lang="en-US" b="1">
                <a:solidFill>
                  <a:srgbClr val="373D3F"/>
                </a:solidFill>
              </a:rPr>
              <a:t> du bien-</a:t>
            </a:r>
            <a:r>
              <a:rPr lang="en-US" b="1" err="1">
                <a:solidFill>
                  <a:srgbClr val="373D3F"/>
                </a:solidFill>
              </a:rPr>
              <a:t>être</a:t>
            </a:r>
            <a:r>
              <a:rPr lang="en-US" b="1">
                <a:solidFill>
                  <a:srgbClr val="373D3F"/>
                </a:solidFill>
              </a:rPr>
              <a:t> (</a:t>
            </a:r>
            <a:r>
              <a:rPr lang="en-US" b="1" i="1">
                <a:solidFill>
                  <a:srgbClr val="373D3F"/>
                </a:solidFill>
              </a:rPr>
              <a:t>Languishing</a:t>
            </a:r>
            <a:r>
              <a:rPr lang="en-US" b="1">
                <a:solidFill>
                  <a:srgbClr val="373D3F"/>
                </a:solidFill>
              </a:rPr>
              <a:t>)</a:t>
            </a:r>
            <a:br>
              <a:rPr lang="en-US" b="1">
                <a:cs typeface="+mn-lt"/>
              </a:rPr>
            </a:br>
            <a:r>
              <a:rPr lang="en-US" b="1">
                <a:solidFill>
                  <a:srgbClr val="373D3F"/>
                </a:solidFill>
              </a:rPr>
              <a:t>    Ce </a:t>
            </a:r>
            <a:r>
              <a:rPr lang="en-US" b="1" err="1">
                <a:solidFill>
                  <a:srgbClr val="373D3F"/>
                </a:solidFill>
              </a:rPr>
              <a:t>groupe</a:t>
            </a:r>
            <a:r>
              <a:rPr lang="en-US" b="1">
                <a:solidFill>
                  <a:srgbClr val="373D3F"/>
                </a:solidFill>
              </a:rPr>
              <a:t> </a:t>
            </a:r>
            <a:r>
              <a:rPr lang="en-US" b="1" err="1">
                <a:solidFill>
                  <a:srgbClr val="373D3F"/>
                </a:solidFill>
              </a:rPr>
              <a:t>présente</a:t>
            </a:r>
            <a:r>
              <a:rPr lang="en-US" b="1">
                <a:solidFill>
                  <a:srgbClr val="373D3F"/>
                </a:solidFill>
              </a:rPr>
              <a:t> un </a:t>
            </a:r>
            <a:r>
              <a:rPr lang="en-US" b="1" err="1">
                <a:solidFill>
                  <a:srgbClr val="373D3F"/>
                </a:solidFill>
              </a:rPr>
              <a:t>faible</a:t>
            </a:r>
            <a:r>
              <a:rPr lang="en-US" b="1">
                <a:solidFill>
                  <a:srgbClr val="373D3F"/>
                </a:solidFill>
              </a:rPr>
              <a:t> bien-</a:t>
            </a:r>
            <a:r>
              <a:rPr lang="en-US" b="1" err="1">
                <a:solidFill>
                  <a:srgbClr val="373D3F"/>
                </a:solidFill>
              </a:rPr>
              <a:t>être</a:t>
            </a:r>
            <a:r>
              <a:rPr lang="en-US">
                <a:solidFill>
                  <a:srgbClr val="373D3F"/>
                </a:solidFill>
              </a:rPr>
              <a:t>, </a:t>
            </a:r>
            <a:r>
              <a:rPr lang="en-US" b="1">
                <a:solidFill>
                  <a:srgbClr val="373D3F"/>
                </a:solidFill>
              </a:rPr>
              <a:t>sans </a:t>
            </a:r>
            <a:r>
              <a:rPr lang="en-US" b="1" err="1">
                <a:solidFill>
                  <a:srgbClr val="373D3F"/>
                </a:solidFill>
              </a:rPr>
              <a:t>symptômes</a:t>
            </a:r>
            <a:r>
              <a:rPr lang="en-US" b="1">
                <a:solidFill>
                  <a:srgbClr val="373D3F"/>
                </a:solidFill>
              </a:rPr>
              <a:t> </a:t>
            </a:r>
            <a:r>
              <a:rPr lang="en-US" b="1" err="1">
                <a:solidFill>
                  <a:srgbClr val="373D3F"/>
                </a:solidFill>
              </a:rPr>
              <a:t>psychopathologiques</a:t>
            </a:r>
            <a:r>
              <a:rPr lang="en-US" b="1">
                <a:solidFill>
                  <a:srgbClr val="373D3F"/>
                </a:solidFill>
              </a:rPr>
              <a:t> marqués</a:t>
            </a:r>
            <a:r>
              <a:rPr lang="en-US">
                <a:solidFill>
                  <a:srgbClr val="373D3F"/>
                </a:solidFill>
              </a:rPr>
              <a:t>.</a:t>
            </a:r>
            <a:br>
              <a:rPr lang="en-US">
                <a:cs typeface="+mn-lt"/>
              </a:rPr>
            </a:br>
            <a:r>
              <a:rPr lang="en-US">
                <a:solidFill>
                  <a:srgbClr val="373D3F"/>
                </a:solidFill>
              </a:rPr>
              <a:t>     → Il </a:t>
            </a:r>
            <a:r>
              <a:rPr lang="en-US" err="1">
                <a:solidFill>
                  <a:srgbClr val="373D3F"/>
                </a:solidFill>
              </a:rPr>
              <a:t>s’agit</a:t>
            </a:r>
            <a:r>
              <a:rPr lang="en-US">
                <a:solidFill>
                  <a:srgbClr val="373D3F"/>
                </a:solidFill>
              </a:rPr>
              <a:t> d’un état de </a:t>
            </a:r>
            <a:r>
              <a:rPr lang="en-US" b="1" err="1">
                <a:solidFill>
                  <a:srgbClr val="373D3F"/>
                </a:solidFill>
              </a:rPr>
              <a:t>fragilité</a:t>
            </a:r>
            <a:r>
              <a:rPr lang="en-US" b="1">
                <a:solidFill>
                  <a:srgbClr val="373D3F"/>
                </a:solidFill>
              </a:rPr>
              <a:t> </a:t>
            </a:r>
            <a:r>
              <a:rPr lang="en-US" b="1" err="1">
                <a:solidFill>
                  <a:srgbClr val="373D3F"/>
                </a:solidFill>
              </a:rPr>
              <a:t>ou</a:t>
            </a:r>
            <a:r>
              <a:rPr lang="en-US" b="1">
                <a:solidFill>
                  <a:srgbClr val="373D3F"/>
                </a:solidFill>
              </a:rPr>
              <a:t> </a:t>
            </a:r>
            <a:r>
              <a:rPr lang="en-US" b="1" err="1">
                <a:solidFill>
                  <a:srgbClr val="373D3F"/>
                </a:solidFill>
              </a:rPr>
              <a:t>d’érosion</a:t>
            </a:r>
            <a:r>
              <a:rPr lang="en-US" b="1">
                <a:solidFill>
                  <a:srgbClr val="373D3F"/>
                </a:solidFill>
              </a:rPr>
              <a:t> du bien-</a:t>
            </a:r>
            <a:r>
              <a:rPr lang="en-US" b="1" err="1">
                <a:solidFill>
                  <a:srgbClr val="373D3F"/>
                </a:solidFill>
              </a:rPr>
              <a:t>être</a:t>
            </a:r>
            <a:r>
              <a:rPr lang="en-US">
                <a:solidFill>
                  <a:srgbClr val="373D3F"/>
                </a:solidFill>
              </a:rPr>
              <a:t>, </a:t>
            </a:r>
            <a:r>
              <a:rPr lang="en-US" err="1">
                <a:solidFill>
                  <a:srgbClr val="373D3F"/>
                </a:solidFill>
              </a:rPr>
              <a:t>indiquant</a:t>
            </a:r>
            <a:r>
              <a:rPr lang="en-US">
                <a:solidFill>
                  <a:srgbClr val="373D3F"/>
                </a:solidFill>
              </a:rPr>
              <a:t> </a:t>
            </a:r>
            <a:r>
              <a:rPr lang="en-US" err="1">
                <a:solidFill>
                  <a:srgbClr val="373D3F"/>
                </a:solidFill>
              </a:rPr>
              <a:t>une</a:t>
            </a:r>
            <a:r>
              <a:rPr lang="en-US">
                <a:solidFill>
                  <a:srgbClr val="373D3F"/>
                </a:solidFill>
              </a:rPr>
              <a:t> santé </a:t>
            </a:r>
            <a:r>
              <a:rPr lang="en-US" err="1">
                <a:solidFill>
                  <a:srgbClr val="373D3F"/>
                </a:solidFill>
              </a:rPr>
              <a:t>mentale</a:t>
            </a:r>
            <a:r>
              <a:rPr lang="en-US">
                <a:solidFill>
                  <a:srgbClr val="373D3F"/>
                </a:solidFill>
              </a:rPr>
              <a:t> </a:t>
            </a:r>
            <a:r>
              <a:rPr lang="en-US" b="1" err="1">
                <a:solidFill>
                  <a:srgbClr val="373D3F"/>
                </a:solidFill>
              </a:rPr>
              <a:t>moins</a:t>
            </a:r>
            <a:r>
              <a:rPr lang="en-US" b="1">
                <a:solidFill>
                  <a:srgbClr val="373D3F"/>
                </a:solidFill>
              </a:rPr>
              <a:t> </a:t>
            </a:r>
            <a:r>
              <a:rPr lang="en-US" b="1" err="1">
                <a:solidFill>
                  <a:srgbClr val="373D3F"/>
                </a:solidFill>
              </a:rPr>
              <a:t>optimale</a:t>
            </a:r>
            <a:r>
              <a:rPr lang="en-US">
                <a:solidFill>
                  <a:srgbClr val="373D3F"/>
                </a:solidFill>
              </a:rPr>
              <a:t>.</a:t>
            </a:r>
            <a:endParaRPr lang="en-US">
              <a:ea typeface="Calibri" panose="020F0502020204030204"/>
              <a:cs typeface="Calibri" panose="020F0502020204030204"/>
            </a:endParaRPr>
          </a:p>
          <a:p>
            <a:endParaRPr lang="en-US">
              <a:solidFill>
                <a:srgbClr val="373D3F"/>
              </a:solidFill>
            </a:endParaRPr>
          </a:p>
          <a:p>
            <a:r>
              <a:rPr lang="en-US" b="1">
                <a:solidFill>
                  <a:srgbClr val="373D3F"/>
                </a:solidFill>
              </a:rPr>
              <a:t>3. Lutte (</a:t>
            </a:r>
            <a:r>
              <a:rPr lang="en-US" b="1" i="1">
                <a:solidFill>
                  <a:srgbClr val="373D3F"/>
                </a:solidFill>
              </a:rPr>
              <a:t>Struggling)</a:t>
            </a:r>
            <a:br>
              <a:rPr lang="en-US" b="1">
                <a:cs typeface="+mn-lt"/>
              </a:rPr>
            </a:br>
            <a:r>
              <a:rPr lang="en-US" b="1">
                <a:solidFill>
                  <a:srgbClr val="373D3F"/>
                </a:solidFill>
              </a:rPr>
              <a:t>    </a:t>
            </a:r>
            <a:r>
              <a:rPr lang="en-US" b="1" err="1">
                <a:solidFill>
                  <a:srgbClr val="373D3F"/>
                </a:solidFill>
              </a:rPr>
              <a:t>Ces</a:t>
            </a:r>
            <a:r>
              <a:rPr lang="en-US" b="1">
                <a:solidFill>
                  <a:srgbClr val="373D3F"/>
                </a:solidFill>
              </a:rPr>
              <a:t> </a:t>
            </a:r>
            <a:r>
              <a:rPr lang="en-US" b="1" err="1">
                <a:solidFill>
                  <a:srgbClr val="373D3F"/>
                </a:solidFill>
              </a:rPr>
              <a:t>personnes</a:t>
            </a:r>
            <a:r>
              <a:rPr lang="en-US" b="1">
                <a:solidFill>
                  <a:srgbClr val="373D3F"/>
                </a:solidFill>
              </a:rPr>
              <a:t> </a:t>
            </a:r>
            <a:r>
              <a:rPr lang="en-US" b="1" err="1">
                <a:solidFill>
                  <a:srgbClr val="373D3F"/>
                </a:solidFill>
              </a:rPr>
              <a:t>présentent</a:t>
            </a:r>
            <a:r>
              <a:rPr lang="en-US" b="1">
                <a:solidFill>
                  <a:srgbClr val="373D3F"/>
                </a:solidFill>
              </a:rPr>
              <a:t> des troubles </a:t>
            </a:r>
            <a:r>
              <a:rPr lang="en-US" b="1" err="1">
                <a:solidFill>
                  <a:srgbClr val="373D3F"/>
                </a:solidFill>
              </a:rPr>
              <a:t>psychiques</a:t>
            </a:r>
            <a:r>
              <a:rPr lang="en-US">
                <a:solidFill>
                  <a:srgbClr val="373D3F"/>
                </a:solidFill>
              </a:rPr>
              <a:t>, </a:t>
            </a:r>
            <a:r>
              <a:rPr lang="en-US" b="1">
                <a:solidFill>
                  <a:srgbClr val="373D3F"/>
                </a:solidFill>
              </a:rPr>
              <a:t>tout en </a:t>
            </a:r>
            <a:r>
              <a:rPr lang="en-US" b="1" err="1">
                <a:solidFill>
                  <a:srgbClr val="373D3F"/>
                </a:solidFill>
              </a:rPr>
              <a:t>maintenant</a:t>
            </a:r>
            <a:r>
              <a:rPr lang="en-US" b="1">
                <a:solidFill>
                  <a:srgbClr val="373D3F"/>
                </a:solidFill>
              </a:rPr>
              <a:t> un </a:t>
            </a:r>
            <a:r>
              <a:rPr lang="en-US" b="1" err="1">
                <a:solidFill>
                  <a:srgbClr val="373D3F"/>
                </a:solidFill>
              </a:rPr>
              <a:t>niveau</a:t>
            </a:r>
            <a:r>
              <a:rPr lang="en-US" b="1">
                <a:solidFill>
                  <a:srgbClr val="373D3F"/>
                </a:solidFill>
              </a:rPr>
              <a:t> </a:t>
            </a:r>
            <a:r>
              <a:rPr lang="en-US" b="1" err="1">
                <a:solidFill>
                  <a:srgbClr val="373D3F"/>
                </a:solidFill>
              </a:rPr>
              <a:t>élevé</a:t>
            </a:r>
            <a:r>
              <a:rPr lang="en-US" b="1">
                <a:solidFill>
                  <a:srgbClr val="373D3F"/>
                </a:solidFill>
              </a:rPr>
              <a:t> de bien-</a:t>
            </a:r>
            <a:r>
              <a:rPr lang="en-US" b="1" err="1">
                <a:solidFill>
                  <a:srgbClr val="373D3F"/>
                </a:solidFill>
              </a:rPr>
              <a:t>être</a:t>
            </a:r>
            <a:r>
              <a:rPr lang="en-US">
                <a:solidFill>
                  <a:srgbClr val="373D3F"/>
                </a:solidFill>
              </a:rPr>
              <a:t>.</a:t>
            </a:r>
            <a:br>
              <a:rPr lang="en-US">
                <a:cs typeface="+mn-lt"/>
              </a:rPr>
            </a:br>
            <a:r>
              <a:rPr lang="en-US">
                <a:solidFill>
                  <a:srgbClr val="373D3F"/>
                </a:solidFill>
              </a:rPr>
              <a:t>    → Elles </a:t>
            </a:r>
            <a:r>
              <a:rPr lang="en-US" b="1" err="1">
                <a:solidFill>
                  <a:srgbClr val="373D3F"/>
                </a:solidFill>
              </a:rPr>
              <a:t>luttent</a:t>
            </a:r>
            <a:r>
              <a:rPr lang="en-US">
                <a:solidFill>
                  <a:srgbClr val="373D3F"/>
                </a:solidFill>
              </a:rPr>
              <a:t> avec </a:t>
            </a:r>
            <a:r>
              <a:rPr lang="en-US" err="1">
                <a:solidFill>
                  <a:srgbClr val="373D3F"/>
                </a:solidFill>
              </a:rPr>
              <a:t>certaines</a:t>
            </a:r>
            <a:r>
              <a:rPr lang="en-US">
                <a:solidFill>
                  <a:srgbClr val="373D3F"/>
                </a:solidFill>
              </a:rPr>
              <a:t> </a:t>
            </a:r>
            <a:r>
              <a:rPr lang="en-US" err="1">
                <a:solidFill>
                  <a:srgbClr val="373D3F"/>
                </a:solidFill>
              </a:rPr>
              <a:t>difficultés</a:t>
            </a:r>
            <a:r>
              <a:rPr lang="en-US">
                <a:solidFill>
                  <a:srgbClr val="373D3F"/>
                </a:solidFill>
              </a:rPr>
              <a:t> </a:t>
            </a:r>
            <a:r>
              <a:rPr lang="en-US" err="1">
                <a:solidFill>
                  <a:srgbClr val="373D3F"/>
                </a:solidFill>
              </a:rPr>
              <a:t>mentales</a:t>
            </a:r>
            <a:r>
              <a:rPr lang="en-US">
                <a:solidFill>
                  <a:srgbClr val="373D3F"/>
                </a:solidFill>
              </a:rPr>
              <a:t>, </a:t>
            </a:r>
            <a:r>
              <a:rPr lang="en-US" err="1">
                <a:solidFill>
                  <a:srgbClr val="373D3F"/>
                </a:solidFill>
              </a:rPr>
              <a:t>mais</a:t>
            </a:r>
            <a:r>
              <a:rPr lang="en-US">
                <a:solidFill>
                  <a:srgbClr val="373D3F"/>
                </a:solidFill>
              </a:rPr>
              <a:t> </a:t>
            </a:r>
            <a:r>
              <a:rPr lang="en-US" err="1">
                <a:solidFill>
                  <a:srgbClr val="373D3F"/>
                </a:solidFill>
              </a:rPr>
              <a:t>conservent</a:t>
            </a:r>
            <a:r>
              <a:rPr lang="en-US">
                <a:solidFill>
                  <a:srgbClr val="373D3F"/>
                </a:solidFill>
              </a:rPr>
              <a:t> </a:t>
            </a:r>
            <a:r>
              <a:rPr lang="en-US" err="1">
                <a:solidFill>
                  <a:srgbClr val="373D3F"/>
                </a:solidFill>
              </a:rPr>
              <a:t>une</a:t>
            </a:r>
            <a:r>
              <a:rPr lang="en-US">
                <a:solidFill>
                  <a:srgbClr val="373D3F"/>
                </a:solidFill>
              </a:rPr>
              <a:t> </a:t>
            </a:r>
            <a:r>
              <a:rPr lang="en-US" err="1">
                <a:solidFill>
                  <a:srgbClr val="373D3F"/>
                </a:solidFill>
              </a:rPr>
              <a:t>forme</a:t>
            </a:r>
            <a:r>
              <a:rPr lang="en-US">
                <a:solidFill>
                  <a:srgbClr val="373D3F"/>
                </a:solidFill>
              </a:rPr>
              <a:t> de </a:t>
            </a:r>
            <a:r>
              <a:rPr lang="en-US" b="1" err="1">
                <a:solidFill>
                  <a:srgbClr val="373D3F"/>
                </a:solidFill>
              </a:rPr>
              <a:t>résilience</a:t>
            </a:r>
            <a:r>
              <a:rPr lang="en-US">
                <a:solidFill>
                  <a:srgbClr val="373D3F"/>
                </a:solidFill>
              </a:rPr>
              <a:t> et de </a:t>
            </a:r>
            <a:r>
              <a:rPr lang="en-US" b="1" err="1">
                <a:solidFill>
                  <a:srgbClr val="373D3F"/>
                </a:solidFill>
              </a:rPr>
              <a:t>capacité</a:t>
            </a:r>
            <a:r>
              <a:rPr lang="en-US" b="1">
                <a:solidFill>
                  <a:srgbClr val="373D3F"/>
                </a:solidFill>
              </a:rPr>
              <a:t> </a:t>
            </a:r>
            <a:r>
              <a:rPr lang="en-US" b="1" err="1">
                <a:solidFill>
                  <a:srgbClr val="373D3F"/>
                </a:solidFill>
              </a:rPr>
              <a:t>d’adaptation</a:t>
            </a:r>
            <a:r>
              <a:rPr lang="en-US">
                <a:solidFill>
                  <a:srgbClr val="373D3F"/>
                </a:solidFill>
              </a:rPr>
              <a:t>.</a:t>
            </a:r>
            <a:endParaRPr lang="en-US">
              <a:ea typeface="Calibri" panose="020F0502020204030204"/>
              <a:cs typeface="Calibri" panose="020F0502020204030204"/>
            </a:endParaRPr>
          </a:p>
          <a:p>
            <a:endParaRPr lang="en-US">
              <a:solidFill>
                <a:srgbClr val="373D3F"/>
              </a:solidFill>
            </a:endParaRPr>
          </a:p>
          <a:p>
            <a:r>
              <a:rPr lang="en-US" b="1">
                <a:solidFill>
                  <a:srgbClr val="373D3F"/>
                </a:solidFill>
              </a:rPr>
              <a:t>4. </a:t>
            </a:r>
            <a:r>
              <a:rPr lang="en-US" b="1" err="1">
                <a:solidFill>
                  <a:srgbClr val="373D3F"/>
                </a:solidFill>
              </a:rPr>
              <a:t>Naufrage</a:t>
            </a:r>
            <a:r>
              <a:rPr lang="en-US" b="1">
                <a:solidFill>
                  <a:srgbClr val="373D3F"/>
                </a:solidFill>
              </a:rPr>
              <a:t>/</a:t>
            </a:r>
            <a:r>
              <a:rPr lang="en-US" b="1" err="1">
                <a:solidFill>
                  <a:srgbClr val="373D3F"/>
                </a:solidFill>
              </a:rPr>
              <a:t>détresse</a:t>
            </a:r>
            <a:r>
              <a:rPr lang="en-US" b="1">
                <a:solidFill>
                  <a:srgbClr val="373D3F"/>
                </a:solidFill>
              </a:rPr>
              <a:t> </a:t>
            </a:r>
            <a:r>
              <a:rPr lang="en-US" b="1" err="1">
                <a:solidFill>
                  <a:srgbClr val="373D3F"/>
                </a:solidFill>
              </a:rPr>
              <a:t>mentale</a:t>
            </a:r>
            <a:r>
              <a:rPr lang="en-US" b="1">
                <a:solidFill>
                  <a:srgbClr val="373D3F"/>
                </a:solidFill>
              </a:rPr>
              <a:t> </a:t>
            </a:r>
            <a:r>
              <a:rPr lang="en-US" b="1" i="1">
                <a:solidFill>
                  <a:srgbClr val="373D3F"/>
                </a:solidFill>
              </a:rPr>
              <a:t>(Floundering)</a:t>
            </a:r>
            <a:br>
              <a:rPr lang="en-US" b="1">
                <a:cs typeface="+mn-lt"/>
              </a:rPr>
            </a:br>
            <a:r>
              <a:rPr lang="en-US" b="1">
                <a:solidFill>
                  <a:srgbClr val="373D3F"/>
                </a:solidFill>
              </a:rPr>
              <a:t>    Cette </a:t>
            </a:r>
            <a:r>
              <a:rPr lang="en-US" b="1" err="1">
                <a:solidFill>
                  <a:srgbClr val="373D3F"/>
                </a:solidFill>
              </a:rPr>
              <a:t>catégorie</a:t>
            </a:r>
            <a:r>
              <a:rPr lang="en-US" b="1">
                <a:solidFill>
                  <a:srgbClr val="373D3F"/>
                </a:solidFill>
              </a:rPr>
              <a:t> </a:t>
            </a:r>
            <a:r>
              <a:rPr lang="en-US" b="1" err="1">
                <a:solidFill>
                  <a:srgbClr val="373D3F"/>
                </a:solidFill>
              </a:rPr>
              <a:t>associe</a:t>
            </a:r>
            <a:r>
              <a:rPr lang="en-US" b="1">
                <a:solidFill>
                  <a:srgbClr val="373D3F"/>
                </a:solidFill>
              </a:rPr>
              <a:t> à la </a:t>
            </a:r>
            <a:r>
              <a:rPr lang="en-US" b="1" err="1">
                <a:solidFill>
                  <a:srgbClr val="373D3F"/>
                </a:solidFill>
              </a:rPr>
              <a:t>fois</a:t>
            </a:r>
            <a:r>
              <a:rPr lang="en-US" b="1">
                <a:solidFill>
                  <a:srgbClr val="373D3F"/>
                </a:solidFill>
              </a:rPr>
              <a:t> un </a:t>
            </a:r>
            <a:r>
              <a:rPr lang="en-US" b="1" err="1">
                <a:solidFill>
                  <a:srgbClr val="373D3F"/>
                </a:solidFill>
              </a:rPr>
              <a:t>faible</a:t>
            </a:r>
            <a:r>
              <a:rPr lang="en-US" b="1">
                <a:solidFill>
                  <a:srgbClr val="373D3F"/>
                </a:solidFill>
              </a:rPr>
              <a:t> bien-</a:t>
            </a:r>
            <a:r>
              <a:rPr lang="en-US" b="1" err="1">
                <a:solidFill>
                  <a:srgbClr val="373D3F"/>
                </a:solidFill>
              </a:rPr>
              <a:t>être</a:t>
            </a:r>
            <a:r>
              <a:rPr lang="en-US">
                <a:solidFill>
                  <a:srgbClr val="373D3F"/>
                </a:solidFill>
              </a:rPr>
              <a:t> et </a:t>
            </a:r>
            <a:r>
              <a:rPr lang="en-US" b="1">
                <a:solidFill>
                  <a:srgbClr val="373D3F"/>
                </a:solidFill>
              </a:rPr>
              <a:t>des </a:t>
            </a:r>
            <a:r>
              <a:rPr lang="en-US" b="1" err="1">
                <a:solidFill>
                  <a:srgbClr val="373D3F"/>
                </a:solidFill>
              </a:rPr>
              <a:t>symptômes</a:t>
            </a:r>
            <a:r>
              <a:rPr lang="en-US" b="1">
                <a:solidFill>
                  <a:srgbClr val="373D3F"/>
                </a:solidFill>
              </a:rPr>
              <a:t> </a:t>
            </a:r>
            <a:r>
              <a:rPr lang="en-US" b="1" err="1">
                <a:solidFill>
                  <a:srgbClr val="373D3F"/>
                </a:solidFill>
              </a:rPr>
              <a:t>ou</a:t>
            </a:r>
            <a:r>
              <a:rPr lang="en-US" b="1">
                <a:solidFill>
                  <a:srgbClr val="373D3F"/>
                </a:solidFill>
              </a:rPr>
              <a:t> troubles </a:t>
            </a:r>
            <a:r>
              <a:rPr lang="en-US" b="1" err="1">
                <a:solidFill>
                  <a:srgbClr val="373D3F"/>
                </a:solidFill>
              </a:rPr>
              <a:t>psychiques</a:t>
            </a:r>
            <a:r>
              <a:rPr lang="en-US">
                <a:solidFill>
                  <a:srgbClr val="373D3F"/>
                </a:solidFill>
              </a:rPr>
              <a:t>.</a:t>
            </a:r>
            <a:br>
              <a:rPr lang="en-US">
                <a:cs typeface="+mn-lt"/>
              </a:rPr>
            </a:br>
            <a:r>
              <a:rPr lang="en-US">
                <a:solidFill>
                  <a:srgbClr val="373D3F"/>
                </a:solidFill>
              </a:rPr>
              <a:t>    → </a:t>
            </a:r>
            <a:r>
              <a:rPr lang="en-US" err="1">
                <a:solidFill>
                  <a:srgbClr val="373D3F"/>
                </a:solidFill>
              </a:rPr>
              <a:t>Ces</a:t>
            </a:r>
            <a:r>
              <a:rPr lang="en-US">
                <a:solidFill>
                  <a:srgbClr val="373D3F"/>
                </a:solidFill>
              </a:rPr>
              <a:t> </a:t>
            </a:r>
            <a:r>
              <a:rPr lang="en-US" err="1">
                <a:solidFill>
                  <a:srgbClr val="373D3F"/>
                </a:solidFill>
              </a:rPr>
              <a:t>personnes</a:t>
            </a:r>
            <a:r>
              <a:rPr lang="en-US">
                <a:solidFill>
                  <a:srgbClr val="373D3F"/>
                </a:solidFill>
              </a:rPr>
              <a:t> </a:t>
            </a:r>
            <a:r>
              <a:rPr lang="en-US" b="1" err="1">
                <a:solidFill>
                  <a:srgbClr val="373D3F"/>
                </a:solidFill>
              </a:rPr>
              <a:t>nagent</a:t>
            </a:r>
            <a:r>
              <a:rPr lang="en-US" b="1">
                <a:solidFill>
                  <a:srgbClr val="373D3F"/>
                </a:solidFill>
              </a:rPr>
              <a:t> à </a:t>
            </a:r>
            <a:r>
              <a:rPr lang="en-US" b="1" err="1">
                <a:solidFill>
                  <a:srgbClr val="373D3F"/>
                </a:solidFill>
              </a:rPr>
              <a:t>contre</a:t>
            </a:r>
            <a:r>
              <a:rPr lang="en-US" b="1">
                <a:solidFill>
                  <a:srgbClr val="373D3F"/>
                </a:solidFill>
              </a:rPr>
              <a:t>-courant</a:t>
            </a:r>
            <a:r>
              <a:rPr lang="en-US">
                <a:solidFill>
                  <a:srgbClr val="373D3F"/>
                </a:solidFill>
              </a:rPr>
              <a:t>, en </a:t>
            </a:r>
            <a:r>
              <a:rPr lang="en-US" err="1">
                <a:solidFill>
                  <a:srgbClr val="373D3F"/>
                </a:solidFill>
              </a:rPr>
              <a:t>proie</a:t>
            </a:r>
            <a:r>
              <a:rPr lang="en-US">
                <a:solidFill>
                  <a:srgbClr val="373D3F"/>
                </a:solidFill>
              </a:rPr>
              <a:t> à </a:t>
            </a:r>
            <a:r>
              <a:rPr lang="en-US" err="1">
                <a:solidFill>
                  <a:srgbClr val="373D3F"/>
                </a:solidFill>
              </a:rPr>
              <a:t>une</a:t>
            </a:r>
            <a:r>
              <a:rPr lang="en-US">
                <a:solidFill>
                  <a:srgbClr val="373D3F"/>
                </a:solidFill>
              </a:rPr>
              <a:t> </a:t>
            </a:r>
            <a:r>
              <a:rPr lang="en-US" b="1" err="1">
                <a:solidFill>
                  <a:srgbClr val="373D3F"/>
                </a:solidFill>
              </a:rPr>
              <a:t>détresse</a:t>
            </a:r>
            <a:r>
              <a:rPr lang="en-US" b="1">
                <a:solidFill>
                  <a:srgbClr val="373D3F"/>
                </a:solidFill>
              </a:rPr>
              <a:t> </a:t>
            </a:r>
            <a:r>
              <a:rPr lang="en-US" b="1" err="1">
                <a:solidFill>
                  <a:srgbClr val="373D3F"/>
                </a:solidFill>
              </a:rPr>
              <a:t>mentale</a:t>
            </a:r>
            <a:r>
              <a:rPr lang="en-US" b="1">
                <a:solidFill>
                  <a:srgbClr val="373D3F"/>
                </a:solidFill>
              </a:rPr>
              <a:t> </a:t>
            </a:r>
            <a:r>
              <a:rPr lang="en-US" b="1" err="1">
                <a:solidFill>
                  <a:srgbClr val="373D3F"/>
                </a:solidFill>
              </a:rPr>
              <a:t>globale</a:t>
            </a:r>
            <a:r>
              <a:rPr lang="en-US">
                <a:solidFill>
                  <a:srgbClr val="373D3F"/>
                </a:solidFill>
              </a:rPr>
              <a:t>.</a:t>
            </a:r>
            <a:endParaRPr lang="en-US">
              <a:ea typeface="Calibri" panose="020F0502020204030204"/>
              <a:cs typeface="Calibri" panose="020F0502020204030204"/>
            </a:endParaRPr>
          </a:p>
          <a:p>
            <a:endParaRPr lang="en-US">
              <a:solidFill>
                <a:srgbClr val="373D3F"/>
              </a:solidFill>
              <a:ea typeface="Calibri"/>
              <a:cs typeface="Calibri"/>
            </a:endParaRPr>
          </a:p>
        </p:txBody>
      </p:sp>
      <p:sp>
        <p:nvSpPr>
          <p:cNvPr id="4" name="Slide Number Placeholder 3">
            <a:extLst>
              <a:ext uri="{FF2B5EF4-FFF2-40B4-BE49-F238E27FC236}">
                <a16:creationId xmlns:a16="http://schemas.microsoft.com/office/drawing/2014/main" id="{01745154-1CD6-8802-DF64-232794C55E3E}"/>
              </a:ext>
            </a:extLst>
          </p:cNvPr>
          <p:cNvSpPr>
            <a:spLocks noGrp="1"/>
          </p:cNvSpPr>
          <p:nvPr>
            <p:ph type="sldNum" sz="quarter" idx="5"/>
          </p:nvPr>
        </p:nvSpPr>
        <p:spPr/>
        <p:txBody>
          <a:bodyPr/>
          <a:lstStyle/>
          <a:p>
            <a:fld id="{4DF8325C-734F-4BD6-9D5D-A0651F9622A6}" type="slidenum">
              <a:rPr lang="en-US"/>
              <a:t>11</a:t>
            </a:fld>
            <a:endParaRPr lang="en-US"/>
          </a:p>
        </p:txBody>
      </p:sp>
    </p:spTree>
    <p:extLst>
      <p:ext uri="{BB962C8B-B14F-4D97-AF65-F5344CB8AC3E}">
        <p14:creationId xmlns:p14="http://schemas.microsoft.com/office/powerpoint/2010/main" val="3820919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 Id="rId5" Type="http://schemas.openxmlformats.org/officeDocument/2006/relationships/image" Target="../media/image4.png"/><Relationship Id="rId4" Type="http://schemas.openxmlformats.org/officeDocument/2006/relationships/image" Target="../media/image50.pdf"/></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png"/><Relationship Id="rId4" Type="http://schemas.openxmlformats.org/officeDocument/2006/relationships/image" Target="../media/image52.pdf"/></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NUL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Content 6">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F604B371-347D-80EC-2C2C-C69CD2EF7B9D}"/>
              </a:ext>
              <a:ext uri="{C183D7F6-B498-43B3-948B-1728B52AA6E4}">
                <adec:decorative xmlns:adec="http://schemas.microsoft.com/office/drawing/2017/decorative" val="1"/>
              </a:ext>
            </a:extLst>
          </p:cNvPr>
          <p:cNvGrpSpPr/>
          <p:nvPr/>
        </p:nvGrpSpPr>
        <p:grpSpPr>
          <a:xfrm flipV="1">
            <a:off x="12068340" y="0"/>
            <a:ext cx="123362" cy="6858000"/>
            <a:chOff x="12068638" y="0"/>
            <a:chExt cx="123362" cy="6858000"/>
          </a:xfrm>
        </p:grpSpPr>
        <p:sp>
          <p:nvSpPr>
            <p:cNvPr id="5" name="Rectangle 4">
              <a:extLst>
                <a:ext uri="{FF2B5EF4-FFF2-40B4-BE49-F238E27FC236}">
                  <a16:creationId xmlns:a16="http://schemas.microsoft.com/office/drawing/2014/main" id="{3F227FEA-4B4B-3484-7267-B7BD65A4E9BF}"/>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53530AA-F724-4235-0FDF-84595FCBFBC1}"/>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21792"/>
            <a:ext cx="10872216" cy="749808"/>
          </a:xfrm>
        </p:spPr>
        <p:txBody>
          <a:bodyPr anchor="ctr">
            <a:normAutofit/>
          </a:bodyPr>
          <a:lstStyle>
            <a:lvl1pPr>
              <a:defRPr sz="32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1591056"/>
            <a:ext cx="7772400"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78A6864-E7E2-494F-A90A-ECC53613C6EC}" type="datetime1">
              <a:rPr lang="en-US" smtClean="0"/>
              <a:t>5/11/2026</a:t>
            </a:fld>
            <a:endParaRPr lang="en-US"/>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53690400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Content 7">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1155E4-5659-692F-6CDC-095E555AF698}"/>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88AFD6F-0EAD-ADCF-CB9A-AB74C59048E1}"/>
              </a:ext>
            </a:extLst>
          </p:cNvPr>
          <p:cNvSpPr/>
          <p:nvPr/>
        </p:nvSpPr>
        <p:spPr>
          <a:xfrm rot="16200000">
            <a:off x="6635246" y="-3716556"/>
            <a:ext cx="1855397" cy="9288510"/>
          </a:xfrm>
          <a:prstGeom prst="rect">
            <a:avLst/>
          </a:prstGeom>
          <a:gradFill>
            <a:gsLst>
              <a:gs pos="45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310896"/>
            <a:ext cx="10872216" cy="1225296"/>
          </a:xfrm>
        </p:spPr>
        <p:txBody>
          <a:bodyPr anchor="ctr">
            <a:normAutofit/>
          </a:bodyPr>
          <a:lstStyle>
            <a:lvl1pPr>
              <a:defRPr sz="3200">
                <a:solidFill>
                  <a:schemeClr val="bg1"/>
                </a:soli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2249424" y="2313432"/>
            <a:ext cx="8732520" cy="3895344"/>
          </a:xfrm>
        </p:spPr>
        <p:txBody>
          <a:bodyPr vert="horz" lIns="91440" tIns="45720" rIns="91440" bIns="45720" rtlCol="0" anchor="ctr">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2F4ED686-7864-484B-8047-F06E855FD995}" type="datetime1">
              <a:rPr lang="en-US" smtClean="0"/>
              <a:t>5/11/2026</a:t>
            </a:fld>
            <a:endParaRPr lang="en-US"/>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36223402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Content 8">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1394E45B-1239-5927-7239-231AB33A23C5}"/>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3" name="Rectangle 12">
              <a:extLst>
                <a:ext uri="{FF2B5EF4-FFF2-40B4-BE49-F238E27FC236}">
                  <a16:creationId xmlns:a16="http://schemas.microsoft.com/office/drawing/2014/main" id="{C82CCE1C-1D53-2F67-CA11-693E1CA40CC5}"/>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C77A3C2-9949-B8A0-8486-8228C60D0C3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493008" cy="3621024"/>
          </a:xfrm>
        </p:spPr>
        <p:txBody>
          <a:bodyPr vert="horz" lIns="91440" tIns="45720" rIns="91440" bIns="45720" rtlCol="0" anchor="t">
            <a:normAutofit/>
          </a:bodyPr>
          <a:lstStyle>
            <a:lvl1pPr>
              <a:defRPr lang="en-US" dirty="0">
                <a:gradFill>
                  <a:gsLst>
                    <a:gs pos="0">
                      <a:schemeClr val="accent5"/>
                    </a:gs>
                    <a:gs pos="100000">
                      <a:schemeClr val="accent2"/>
                    </a:gs>
                  </a:gsLst>
                  <a:lin ang="13800000" scaled="0"/>
                </a:gradFill>
              </a:defRPr>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p:txBody>
          <a:bodyPr/>
          <a:lstStyle/>
          <a:p>
            <a:pPr algn="l"/>
            <a:r>
              <a:rPr lang="en-US"/>
              <a:t>Sample Footer Text</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CB8F8C76-8E31-4D47-BC79-85F35E81929B}" type="datetime1">
              <a:rPr lang="en-US" smtClean="0"/>
              <a:t>5/11/2026</a:t>
            </a:fld>
            <a:endParaRPr lang="en-US"/>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79847825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Title, Content 9">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2293C7-9DD5-C84B-6A44-F0D117C4C94B}"/>
              </a:ext>
            </a:extLst>
          </p:cNvPr>
          <p:cNvSpPr/>
          <p:nvPr/>
        </p:nvSpPr>
        <p:spPr>
          <a:xfrm>
            <a:off x="3" y="-4323"/>
            <a:ext cx="4059076"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C088F0D-A4DE-CAA0-43A6-84E52AD904F3}"/>
              </a:ext>
            </a:extLst>
          </p:cNvPr>
          <p:cNvSpPr/>
          <p:nvPr/>
        </p:nvSpPr>
        <p:spPr>
          <a:xfrm rot="10800000">
            <a:off x="-1" y="1061883"/>
            <a:ext cx="4059079" cy="5803372"/>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6" name="Rectangle 5">
            <a:extLst>
              <a:ext uri="{FF2B5EF4-FFF2-40B4-BE49-F238E27FC236}">
                <a16:creationId xmlns:a16="http://schemas.microsoft.com/office/drawing/2014/main" id="{25CD67E0-1350-1985-A4E1-5215AF902BF2}"/>
              </a:ext>
            </a:extLst>
          </p:cNvPr>
          <p:cNvSpPr/>
          <p:nvPr/>
        </p:nvSpPr>
        <p:spPr>
          <a:xfrm rot="16200000">
            <a:off x="-524095" y="1129367"/>
            <a:ext cx="5716870" cy="3449479"/>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3081528" cy="4014216"/>
          </a:xfrm>
        </p:spPr>
        <p:txBody>
          <a:bodyPr vert="horz" lIns="91440" tIns="45720" rIns="91440" bIns="45720" rtlCol="0" anchor="t">
            <a:normAutofit/>
          </a:bodyPr>
          <a:lstStyle>
            <a:lvl1pPr>
              <a:defRPr lang="en-US" dirty="0">
                <a:solidFill>
                  <a:schemeClr val="bg1"/>
                </a:solidFill>
              </a:defRPr>
            </a:lvl1pPr>
          </a:lstStyle>
          <a:p>
            <a:pPr lvl="0"/>
            <a:r>
              <a:rPr lang="en-US"/>
              <a:t>Click to edit Master title style</a:t>
            </a:r>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92040" y="640081"/>
            <a:ext cx="6675120" cy="5577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2B6B8768-08ED-B8FE-AB87-3961B13E76EC}"/>
              </a:ext>
            </a:extLst>
          </p:cNvPr>
          <p:cNvSpPr>
            <a:spLocks noGrp="1"/>
          </p:cNvSpPr>
          <p:nvPr>
            <p:ph type="ftr" sz="quarter" idx="15"/>
          </p:nvPr>
        </p:nvSpPr>
        <p:spPr>
          <a:xfrm>
            <a:off x="612648" y="6318504"/>
            <a:ext cx="3446431" cy="365760"/>
          </a:xfrm>
        </p:spPr>
        <p:txBody>
          <a:bodyPr/>
          <a:lstStyle>
            <a:lvl1pPr>
              <a:defRPr>
                <a:solidFill>
                  <a:schemeClr val="bg1"/>
                </a:solidFill>
              </a:defRPr>
            </a:lvl1pPr>
          </a:lstStyle>
          <a:p>
            <a:r>
              <a:rPr lang="en-US"/>
              <a:t>Sample Footer Text</a:t>
            </a:r>
          </a:p>
        </p:txBody>
      </p:sp>
      <p:sp>
        <p:nvSpPr>
          <p:cNvPr id="10" name="Date Placeholder 9">
            <a:extLst>
              <a:ext uri="{FF2B5EF4-FFF2-40B4-BE49-F238E27FC236}">
                <a16:creationId xmlns:a16="http://schemas.microsoft.com/office/drawing/2014/main" id="{0790CD73-4635-8D46-A7E8-EDF5E35D34ED}"/>
              </a:ext>
            </a:extLst>
          </p:cNvPr>
          <p:cNvSpPr>
            <a:spLocks noGrp="1"/>
          </p:cNvSpPr>
          <p:nvPr>
            <p:ph type="dt" sz="half" idx="14"/>
          </p:nvPr>
        </p:nvSpPr>
        <p:spPr/>
        <p:txBody>
          <a:bodyPr/>
          <a:lstStyle/>
          <a:p>
            <a:fld id="{85640267-1344-46BE-B105-162E68855468}" type="datetime1">
              <a:rPr lang="en-US" smtClean="0"/>
              <a:t>5/11/2026</a:t>
            </a:fld>
            <a:endParaRPr lang="en-US"/>
          </a:p>
        </p:txBody>
      </p:sp>
      <p:sp>
        <p:nvSpPr>
          <p:cNvPr id="12" name="Slide Number Placeholder 11">
            <a:extLst>
              <a:ext uri="{FF2B5EF4-FFF2-40B4-BE49-F238E27FC236}">
                <a16:creationId xmlns:a16="http://schemas.microsoft.com/office/drawing/2014/main" id="{CE7E57EE-CAE7-24C5-9F1D-159F32ADDDD0}"/>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00468625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itle, Content Photo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605272" y="502920"/>
            <a:ext cx="5961888" cy="1197864"/>
          </a:xfrm>
        </p:spPr>
        <p:txBody>
          <a:bodyPr anchor="b"/>
          <a:lstStyle/>
          <a:p>
            <a:r>
              <a:rPr lang="en-US"/>
              <a:t>Click to edit Master title style</a:t>
            </a:r>
          </a:p>
        </p:txBody>
      </p:sp>
      <p:grpSp>
        <p:nvGrpSpPr>
          <p:cNvPr id="3" name="Group 2">
            <a:extLst>
              <a:ext uri="{FF2B5EF4-FFF2-40B4-BE49-F238E27FC236}">
                <a16:creationId xmlns:a16="http://schemas.microsoft.com/office/drawing/2014/main" id="{125E9B8B-7499-A48C-F314-3620CFFB8E0B}"/>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139B506F-0FAC-8905-0F05-E889644A7B9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DAC1EBA-955D-23C1-CCE1-CF2C6CBFD05B}"/>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Picture Placeholder 10">
            <a:extLst>
              <a:ext uri="{FF2B5EF4-FFF2-40B4-BE49-F238E27FC236}">
                <a16:creationId xmlns:a16="http://schemas.microsoft.com/office/drawing/2014/main" id="{F96EE962-E57A-8EDB-7169-6EB04FA7539A}"/>
              </a:ext>
            </a:extLst>
          </p:cNvPr>
          <p:cNvSpPr>
            <a:spLocks noGrp="1"/>
          </p:cNvSpPr>
          <p:nvPr>
            <p:ph type="pic" sz="quarter" idx="15" hasCustomPrompt="1"/>
          </p:nvPr>
        </p:nvSpPr>
        <p:spPr>
          <a:xfrm>
            <a:off x="115866" y="0"/>
            <a:ext cx="4837176" cy="6858000"/>
          </a:xfrm>
          <a:blipFill>
            <a:blip r:embed="rId2">
              <a:alphaModFix amt="6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605272" y="1801367"/>
            <a:ext cx="5961888" cy="4453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851225D-49EF-5752-ACF2-F43EB2B36332}"/>
              </a:ext>
            </a:extLst>
          </p:cNvPr>
          <p:cNvSpPr>
            <a:spLocks noGrp="1"/>
          </p:cNvSpPr>
          <p:nvPr>
            <p:ph type="ftr" sz="quarter" idx="17"/>
          </p:nvPr>
        </p:nvSpPr>
        <p:spPr>
          <a:xfrm>
            <a:off x="5605272" y="6318504"/>
            <a:ext cx="4096512" cy="365760"/>
          </a:xfrm>
        </p:spPr>
        <p:txBody>
          <a:bodyPr/>
          <a:lstStyle/>
          <a:p>
            <a:r>
              <a:rPr lang="en-US"/>
              <a:t>Sample Footer Text</a:t>
            </a:r>
          </a:p>
        </p:txBody>
      </p:sp>
      <p:sp>
        <p:nvSpPr>
          <p:cNvPr id="4" name="Date Placeholder 3">
            <a:extLst>
              <a:ext uri="{FF2B5EF4-FFF2-40B4-BE49-F238E27FC236}">
                <a16:creationId xmlns:a16="http://schemas.microsoft.com/office/drawing/2014/main" id="{93A362DD-3333-1184-E97C-2FDF9D599F49}"/>
              </a:ext>
            </a:extLst>
          </p:cNvPr>
          <p:cNvSpPr>
            <a:spLocks noGrp="1"/>
          </p:cNvSpPr>
          <p:nvPr>
            <p:ph type="dt" sz="half" idx="16"/>
          </p:nvPr>
        </p:nvSpPr>
        <p:spPr>
          <a:xfrm>
            <a:off x="9701784" y="6318504"/>
            <a:ext cx="1865376" cy="365760"/>
          </a:xfrm>
        </p:spPr>
        <p:txBody>
          <a:bodyPr/>
          <a:lstStyle/>
          <a:p>
            <a:fld id="{1C45E567-307A-4358-87B7-AFD16C4C07D5}" type="datetime1">
              <a:rPr lang="en-US" smtClean="0"/>
              <a:t>5/11/2026</a:t>
            </a:fld>
            <a:endParaRPr lang="en-US"/>
          </a:p>
        </p:txBody>
      </p:sp>
      <p:sp>
        <p:nvSpPr>
          <p:cNvPr id="6" name="Slide Number Placeholder 5">
            <a:extLst>
              <a:ext uri="{FF2B5EF4-FFF2-40B4-BE49-F238E27FC236}">
                <a16:creationId xmlns:a16="http://schemas.microsoft.com/office/drawing/2014/main" id="{7C21012C-B1FA-A889-A45D-1DA431A41443}"/>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1520666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itle, Content Photo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6858000" cy="8412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8" y="1472184"/>
            <a:ext cx="6858000" cy="478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655B44AF-FB05-4BBA-5AC9-C89D1BB5BE69}"/>
              </a:ext>
            </a:extLst>
          </p:cNvPr>
          <p:cNvSpPr>
            <a:spLocks noGrp="1"/>
          </p:cNvSpPr>
          <p:nvPr>
            <p:ph type="ftr" sz="quarter" idx="17"/>
          </p:nvPr>
        </p:nvSpPr>
        <p:spPr/>
        <p:txBody>
          <a:bodyPr/>
          <a:lstStyle/>
          <a:p>
            <a:r>
              <a:rPr lang="en-US"/>
              <a:t>Sample Footer Text</a:t>
            </a:r>
          </a:p>
        </p:txBody>
      </p:sp>
      <p:sp>
        <p:nvSpPr>
          <p:cNvPr id="3" name="Date Placeholder 2">
            <a:extLst>
              <a:ext uri="{FF2B5EF4-FFF2-40B4-BE49-F238E27FC236}">
                <a16:creationId xmlns:a16="http://schemas.microsoft.com/office/drawing/2014/main" id="{2632EABA-2011-B91D-C867-6B03C4743305}"/>
              </a:ext>
            </a:extLst>
          </p:cNvPr>
          <p:cNvSpPr>
            <a:spLocks noGrp="1"/>
          </p:cNvSpPr>
          <p:nvPr>
            <p:ph type="dt" sz="half" idx="16"/>
          </p:nvPr>
        </p:nvSpPr>
        <p:spPr>
          <a:xfrm>
            <a:off x="4709160" y="6318504"/>
            <a:ext cx="2350008" cy="365760"/>
          </a:xfrm>
        </p:spPr>
        <p:txBody>
          <a:bodyPr/>
          <a:lstStyle/>
          <a:p>
            <a:fld id="{E016730A-3443-4D7F-BC47-3A3CDB3837FC}" type="datetime1">
              <a:rPr lang="en-US" smtClean="0"/>
              <a:t>5/11/2026</a:t>
            </a:fld>
            <a:endParaRPr lang="en-US"/>
          </a:p>
        </p:txBody>
      </p:sp>
      <p:sp>
        <p:nvSpPr>
          <p:cNvPr id="13" name="Slide Number Placeholder 12">
            <a:extLst>
              <a:ext uri="{FF2B5EF4-FFF2-40B4-BE49-F238E27FC236}">
                <a16:creationId xmlns:a16="http://schemas.microsoft.com/office/drawing/2014/main" id="{437E37F5-E579-D12C-536E-A9118707E1C6}"/>
              </a:ext>
            </a:extLst>
          </p:cNvPr>
          <p:cNvSpPr>
            <a:spLocks noGrp="1"/>
          </p:cNvSpPr>
          <p:nvPr>
            <p:ph type="sldNum" sz="quarter" idx="18"/>
          </p:nvPr>
        </p:nvSpPr>
        <p:spPr>
          <a:xfrm>
            <a:off x="6976872" y="6318504"/>
            <a:ext cx="493776" cy="365760"/>
          </a:xfrm>
        </p:spPr>
        <p:txBody>
          <a:bodyPr/>
          <a:lstStyle/>
          <a:p>
            <a:fld id="{CC057153-B650-4DEB-B370-79DDCFDCE934}" type="slidenum">
              <a:rPr lang="en-US" smtClean="0"/>
              <a:pPr/>
              <a:t>‹#›</a:t>
            </a:fld>
            <a:endParaRPr lang="en-US"/>
          </a:p>
        </p:txBody>
      </p:sp>
      <p:sp>
        <p:nvSpPr>
          <p:cNvPr id="9" name="Picture Placeholder 8">
            <a:extLst>
              <a:ext uri="{FF2B5EF4-FFF2-40B4-BE49-F238E27FC236}">
                <a16:creationId xmlns:a16="http://schemas.microsoft.com/office/drawing/2014/main" id="{19D3616B-B0C6-AB9E-48FA-05090671826A}"/>
              </a:ext>
            </a:extLst>
          </p:cNvPr>
          <p:cNvSpPr>
            <a:spLocks noGrp="1"/>
          </p:cNvSpPr>
          <p:nvPr>
            <p:ph type="pic" sz="quarter" idx="15" hasCustomPrompt="1"/>
          </p:nvPr>
        </p:nvSpPr>
        <p:spPr>
          <a:xfrm>
            <a:off x="8129142" y="0"/>
            <a:ext cx="3939493" cy="6858000"/>
          </a:xfrm>
          <a:blipFill>
            <a:blip r:embed="rId2">
              <a:alphaModFix amt="60000"/>
            </a:blip>
            <a:stretch>
              <a:fillRect/>
            </a:stretch>
          </a:blipFill>
        </p:spPr>
        <p:txBody>
          <a:bodyPr/>
          <a:lstStyle>
            <a:lvl1pPr marL="0" indent="0">
              <a:buNone/>
              <a:defRPr/>
            </a:lvl1pPr>
          </a:lstStyle>
          <a:p>
            <a:r>
              <a:rPr lang="en-US"/>
              <a:t>.</a:t>
            </a:r>
          </a:p>
        </p:txBody>
      </p:sp>
      <p:grpSp>
        <p:nvGrpSpPr>
          <p:cNvPr id="10" name="Group 9">
            <a:extLst>
              <a:ext uri="{FF2B5EF4-FFF2-40B4-BE49-F238E27FC236}">
                <a16:creationId xmlns:a16="http://schemas.microsoft.com/office/drawing/2014/main" id="{D5BBFBAF-5922-A442-5D1A-BC28ADE0D2B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1" name="Rectangle 10">
              <a:extLst>
                <a:ext uri="{FF2B5EF4-FFF2-40B4-BE49-F238E27FC236}">
                  <a16:creationId xmlns:a16="http://schemas.microsoft.com/office/drawing/2014/main" id="{E9DBF79C-336C-A5FC-F9A7-F678FEB5C351}"/>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B3E95C8-0894-01F3-97E4-60803AAA24A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1532462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itle, Content Photo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706516" y="502920"/>
            <a:ext cx="6858000" cy="841248"/>
          </a:xfrm>
        </p:spPr>
        <p:txBody>
          <a:bodyPr anchor="b"/>
          <a:lstStyle/>
          <a:p>
            <a:r>
              <a:rPr lang="en-US"/>
              <a:t>Click to edit Master title style</a:t>
            </a:r>
          </a:p>
        </p:txBody>
      </p:sp>
      <p:sp>
        <p:nvSpPr>
          <p:cNvPr id="10" name="Picture Placeholder 9">
            <a:extLst>
              <a:ext uri="{FF2B5EF4-FFF2-40B4-BE49-F238E27FC236}">
                <a16:creationId xmlns:a16="http://schemas.microsoft.com/office/drawing/2014/main" id="{8AF4E90B-EF6F-24B4-C4FE-7FBC72B7E9EE}"/>
              </a:ext>
            </a:extLst>
          </p:cNvPr>
          <p:cNvSpPr>
            <a:spLocks noGrp="1"/>
          </p:cNvSpPr>
          <p:nvPr>
            <p:ph type="pic" sz="quarter" idx="15" hasCustomPrompt="1"/>
          </p:nvPr>
        </p:nvSpPr>
        <p:spPr>
          <a:xfrm>
            <a:off x="115867" y="0"/>
            <a:ext cx="3968496" cy="6858000"/>
          </a:xfrm>
          <a:blipFill>
            <a:blip r:embed="rId2">
              <a:alphaModFix amt="60000"/>
            </a:blip>
            <a:stretch>
              <a:fillRect/>
            </a:stretch>
          </a:blipFill>
        </p:spPr>
        <p:txBody>
          <a:bodyPr/>
          <a:lstStyle>
            <a:lvl1pPr marL="0" indent="0">
              <a:buNone/>
              <a:defRPr/>
            </a:lvl1pPr>
          </a:lstStyle>
          <a:p>
            <a:r>
              <a:rPr lang="en-US"/>
              <a:t>.</a:t>
            </a:r>
          </a:p>
        </p:txBody>
      </p:sp>
      <p:grpSp>
        <p:nvGrpSpPr>
          <p:cNvPr id="11" name="Group 10">
            <a:extLst>
              <a:ext uri="{FF2B5EF4-FFF2-40B4-BE49-F238E27FC236}">
                <a16:creationId xmlns:a16="http://schemas.microsoft.com/office/drawing/2014/main" id="{3F50B082-E806-677A-B150-164003C5BF2E}"/>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CEBF228F-ECC6-8326-8C59-4539BE646E4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29E235C-963A-D79C-5145-5233B1FD5A8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706516" y="1472183"/>
            <a:ext cx="6858000" cy="478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046FDC5C-46E3-4585-C089-E091BE6E5D36}"/>
              </a:ext>
            </a:extLst>
          </p:cNvPr>
          <p:cNvSpPr>
            <a:spLocks noGrp="1"/>
          </p:cNvSpPr>
          <p:nvPr>
            <p:ph type="ftr" sz="quarter" idx="17"/>
          </p:nvPr>
        </p:nvSpPr>
        <p:spPr>
          <a:xfrm>
            <a:off x="4706516" y="6318504"/>
            <a:ext cx="4096512" cy="365760"/>
          </a:xfrm>
        </p:spPr>
        <p:txBody>
          <a:bodyPr/>
          <a:lstStyle/>
          <a:p>
            <a:r>
              <a:rPr lang="en-US"/>
              <a:t>Sample Footer Text</a:t>
            </a:r>
          </a:p>
        </p:txBody>
      </p:sp>
      <p:sp>
        <p:nvSpPr>
          <p:cNvPr id="3" name="Date Placeholder 2">
            <a:extLst>
              <a:ext uri="{FF2B5EF4-FFF2-40B4-BE49-F238E27FC236}">
                <a16:creationId xmlns:a16="http://schemas.microsoft.com/office/drawing/2014/main" id="{5721447D-8AA6-9863-0212-376200A916F4}"/>
              </a:ext>
            </a:extLst>
          </p:cNvPr>
          <p:cNvSpPr>
            <a:spLocks noGrp="1"/>
          </p:cNvSpPr>
          <p:nvPr>
            <p:ph type="dt" sz="half" idx="16"/>
          </p:nvPr>
        </p:nvSpPr>
        <p:spPr>
          <a:xfrm>
            <a:off x="8729070" y="6318504"/>
            <a:ext cx="2838090" cy="365760"/>
          </a:xfrm>
        </p:spPr>
        <p:txBody>
          <a:bodyPr/>
          <a:lstStyle/>
          <a:p>
            <a:fld id="{D9193AC5-F257-4C01-8A7B-A4CD87F22F04}" type="datetime1">
              <a:rPr lang="en-US" smtClean="0"/>
              <a:t>5/11/2026</a:t>
            </a:fld>
            <a:endParaRPr lang="en-US"/>
          </a:p>
        </p:txBody>
      </p:sp>
      <p:sp>
        <p:nvSpPr>
          <p:cNvPr id="9" name="Slide Number Placeholder 8">
            <a:extLst>
              <a:ext uri="{FF2B5EF4-FFF2-40B4-BE49-F238E27FC236}">
                <a16:creationId xmlns:a16="http://schemas.microsoft.com/office/drawing/2014/main" id="{86395A93-90A0-8500-32A5-2011DF9658FA}"/>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67402278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Title, Content Photo 4">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7AE7BB9-8F3B-888B-7C5F-C693E4B78B3D}"/>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7CA2AA3A-CAA5-475A-C3CD-9ABFCE2B0092}"/>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3ED07E-CBE3-22B8-BCE0-4F98BB64C4C6}"/>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573413" cy="841248"/>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1472184"/>
            <a:ext cx="4573413" cy="478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42B6E2F6-1C60-7678-922C-01C4DB211D7A}"/>
              </a:ext>
            </a:extLst>
          </p:cNvPr>
          <p:cNvSpPr>
            <a:spLocks noGrp="1"/>
          </p:cNvSpPr>
          <p:nvPr>
            <p:ph type="ftr" sz="quarter" idx="17"/>
          </p:nvPr>
        </p:nvSpPr>
        <p:spPr>
          <a:xfrm>
            <a:off x="612648" y="6318504"/>
            <a:ext cx="2743200" cy="365760"/>
          </a:xfrm>
        </p:spPr>
        <p:txBody>
          <a:bodyPr/>
          <a:lstStyle/>
          <a:p>
            <a:r>
              <a:rPr lang="en-US"/>
              <a:t>Sample Footer Text</a:t>
            </a:r>
          </a:p>
        </p:txBody>
      </p:sp>
      <p:sp>
        <p:nvSpPr>
          <p:cNvPr id="4" name="Date Placeholder 3">
            <a:extLst>
              <a:ext uri="{FF2B5EF4-FFF2-40B4-BE49-F238E27FC236}">
                <a16:creationId xmlns:a16="http://schemas.microsoft.com/office/drawing/2014/main" id="{0D5BA7FF-A77E-82D8-382F-C60F9EB7D403}"/>
              </a:ext>
            </a:extLst>
          </p:cNvPr>
          <p:cNvSpPr>
            <a:spLocks noGrp="1"/>
          </p:cNvSpPr>
          <p:nvPr>
            <p:ph type="dt" sz="half" idx="16"/>
          </p:nvPr>
        </p:nvSpPr>
        <p:spPr>
          <a:xfrm>
            <a:off x="3355847" y="6318504"/>
            <a:ext cx="1418733" cy="365760"/>
          </a:xfrm>
        </p:spPr>
        <p:txBody>
          <a:bodyPr/>
          <a:lstStyle/>
          <a:p>
            <a:fld id="{A64EBB10-E93E-4729-97C4-FAB8DF4548E2}" type="datetime1">
              <a:rPr lang="en-US" smtClean="0"/>
              <a:t>5/11/2026</a:t>
            </a:fld>
            <a:endParaRPr lang="en-US"/>
          </a:p>
        </p:txBody>
      </p:sp>
      <p:sp>
        <p:nvSpPr>
          <p:cNvPr id="13" name="Slide Number Placeholder 12">
            <a:extLst>
              <a:ext uri="{FF2B5EF4-FFF2-40B4-BE49-F238E27FC236}">
                <a16:creationId xmlns:a16="http://schemas.microsoft.com/office/drawing/2014/main" id="{277AED5A-2B3B-6F43-CA78-5BF85217FD6E}"/>
              </a:ext>
            </a:extLst>
          </p:cNvPr>
          <p:cNvSpPr>
            <a:spLocks noGrp="1"/>
          </p:cNvSpPr>
          <p:nvPr>
            <p:ph type="sldNum" sz="quarter" idx="18"/>
          </p:nvPr>
        </p:nvSpPr>
        <p:spPr>
          <a:xfrm>
            <a:off x="4692285" y="6318504"/>
            <a:ext cx="493776" cy="365760"/>
          </a:xfrm>
        </p:spPr>
        <p:txBody>
          <a:bodyPr/>
          <a:lstStyle/>
          <a:p>
            <a:fld id="{CC057153-B650-4DEB-B370-79DDCFDCE934}" type="slidenum">
              <a:rPr lang="en-US" smtClean="0"/>
              <a:pPr/>
              <a:t>‹#›</a:t>
            </a:fld>
            <a:endParaRPr lang="en-US"/>
          </a:p>
        </p:txBody>
      </p:sp>
      <p:sp>
        <p:nvSpPr>
          <p:cNvPr id="12" name="Picture Placeholder 11">
            <a:extLst>
              <a:ext uri="{FF2B5EF4-FFF2-40B4-BE49-F238E27FC236}">
                <a16:creationId xmlns:a16="http://schemas.microsoft.com/office/drawing/2014/main" id="{EC59C038-AFE7-F1BB-D482-33E170892572}"/>
              </a:ext>
            </a:extLst>
          </p:cNvPr>
          <p:cNvSpPr>
            <a:spLocks noGrp="1"/>
          </p:cNvSpPr>
          <p:nvPr>
            <p:ph type="pic" sz="quarter" idx="15" hasCustomPrompt="1"/>
          </p:nvPr>
        </p:nvSpPr>
        <p:spPr>
          <a:xfrm>
            <a:off x="5844556" y="0"/>
            <a:ext cx="6224082" cy="6858000"/>
          </a:xfrm>
          <a:blipFill>
            <a:blip r:embed="rId2">
              <a:alphaModFix amt="60000"/>
            </a:blip>
            <a:stretch>
              <a:fillRect/>
            </a:stretch>
          </a:blipFill>
        </p:spPr>
        <p:txBody>
          <a:bodyPr/>
          <a:lstStyle>
            <a:lvl1pPr marL="0" indent="0">
              <a:buNone/>
              <a:defRPr/>
            </a:lvl1pPr>
          </a:lstStyle>
          <a:p>
            <a:r>
              <a:rPr lang="en-US"/>
              <a:t>.</a:t>
            </a:r>
          </a:p>
        </p:txBody>
      </p:sp>
    </p:spTree>
    <p:extLst>
      <p:ext uri="{BB962C8B-B14F-4D97-AF65-F5344CB8AC3E}">
        <p14:creationId xmlns:p14="http://schemas.microsoft.com/office/powerpoint/2010/main" val="390394470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Title, Content Photo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389120" cy="1444752"/>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648" y="2084832"/>
            <a:ext cx="4389120" cy="416966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612648" y="6318504"/>
            <a:ext cx="2651760" cy="365760"/>
          </a:xfrm>
        </p:spPr>
        <p:txBody>
          <a:bodyPr/>
          <a:lstStyle/>
          <a:p>
            <a:r>
              <a:rPr lang="en-US"/>
              <a:t>Sample Footer Text</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264408" y="6318504"/>
            <a:ext cx="1325880" cy="365760"/>
          </a:xfrm>
        </p:spPr>
        <p:txBody>
          <a:bodyPr/>
          <a:lstStyle/>
          <a:p>
            <a:fld id="{7040DD2C-7FC6-41A9-87A2-29E4EDD4A815}" type="datetime1">
              <a:rPr lang="en-US" smtClean="0"/>
              <a:t>5/11/2026</a:t>
            </a:fld>
            <a:endParaRPr lang="en-US"/>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4507992" y="6318504"/>
            <a:ext cx="493776" cy="365760"/>
          </a:xfrm>
        </p:spPr>
        <p:txBody>
          <a:bodyPr/>
          <a:lstStyle/>
          <a:p>
            <a:fld id="{CC057153-B650-4DEB-B370-79DDCFDCE934}" type="slidenum">
              <a:rPr lang="en-US" smtClean="0"/>
              <a:pPr/>
              <a:t>‹#›</a:t>
            </a:fld>
            <a:endParaRPr lang="en-US"/>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5660263" y="0"/>
            <a:ext cx="6408375" cy="6858000"/>
          </a:xfrm>
          <a:blipFill>
            <a:blip r:embed="rId2">
              <a:alphaModFix amt="60000"/>
            </a:blip>
            <a:stretch>
              <a:fillRect/>
            </a:stretch>
          </a:blipFill>
        </p:spPr>
        <p:txBody>
          <a:bodyPr/>
          <a:lstStyle>
            <a:lvl1pPr marL="0" indent="0">
              <a:buNone/>
              <a:defRPr/>
            </a:lvl1pPr>
          </a:lstStyle>
          <a:p>
            <a:r>
              <a:rPr lang="en-US"/>
              <a:t>.</a:t>
            </a:r>
          </a:p>
        </p:txBody>
      </p:sp>
      <p:grpSp>
        <p:nvGrpSpPr>
          <p:cNvPr id="11" name="Group 10">
            <a:extLst>
              <a:ext uri="{FF2B5EF4-FFF2-40B4-BE49-F238E27FC236}">
                <a16:creationId xmlns:a16="http://schemas.microsoft.com/office/drawing/2014/main" id="{5D76C82F-0CA8-713E-E19A-65D51910A5DC}"/>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C3A0EB22-0640-E9D6-5C90-504668EDC47C}"/>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95F219-6751-8C9C-0F4E-1048F537CB6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3932030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itle, Content Photo 6">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C494689-2DF4-F719-B5A3-0E33B5AB963F}"/>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7" name="Rectangle 16">
              <a:extLst>
                <a:ext uri="{FF2B5EF4-FFF2-40B4-BE49-F238E27FC236}">
                  <a16:creationId xmlns:a16="http://schemas.microsoft.com/office/drawing/2014/main" id="{258C88C8-2ADC-03E1-DA79-C09C9FFCB40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EE9281E-3F01-B630-B5DF-17CEE295D67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22376"/>
            <a:ext cx="3017520" cy="3364992"/>
          </a:xfrm>
        </p:spPr>
        <p:txBody>
          <a:bodyPr anchor="t"/>
          <a:lstStyle/>
          <a:p>
            <a:r>
              <a:rPr lang="en-US"/>
              <a:t>Click to edit Master title style</a:t>
            </a:r>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105656" y="722376"/>
            <a:ext cx="3417212" cy="5440680"/>
          </a:xfrm>
          <a:blipFill>
            <a:blip r:embed="rId2">
              <a:alphaModFix amt="6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356" y="722376"/>
            <a:ext cx="3566160" cy="54406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B46F9121-A740-6137-350B-F287FC3F65ED}"/>
              </a:ext>
            </a:extLst>
          </p:cNvPr>
          <p:cNvSpPr>
            <a:spLocks noGrp="1"/>
          </p:cNvSpPr>
          <p:nvPr>
            <p:ph type="ftr" sz="quarter" idx="17"/>
          </p:nvPr>
        </p:nvSpPr>
        <p:spPr/>
        <p:txBody>
          <a:bodyPr/>
          <a:lstStyle/>
          <a:p>
            <a:r>
              <a:rPr lang="en-US"/>
              <a:t>Sample Footer Text</a:t>
            </a:r>
          </a:p>
        </p:txBody>
      </p:sp>
      <p:sp>
        <p:nvSpPr>
          <p:cNvPr id="9" name="Date Placeholder 8">
            <a:extLst>
              <a:ext uri="{FF2B5EF4-FFF2-40B4-BE49-F238E27FC236}">
                <a16:creationId xmlns:a16="http://schemas.microsoft.com/office/drawing/2014/main" id="{71DDF62D-265F-648C-DEAF-A6B63AFE9A88}"/>
              </a:ext>
            </a:extLst>
          </p:cNvPr>
          <p:cNvSpPr>
            <a:spLocks noGrp="1"/>
          </p:cNvSpPr>
          <p:nvPr>
            <p:ph type="dt" sz="half" idx="16"/>
          </p:nvPr>
        </p:nvSpPr>
        <p:spPr/>
        <p:txBody>
          <a:bodyPr/>
          <a:lstStyle/>
          <a:p>
            <a:fld id="{C8E3A8ED-7C53-48B7-8E07-F767A8357B67}" type="datetime1">
              <a:rPr lang="en-US" smtClean="0"/>
              <a:t>5/11/2026</a:t>
            </a:fld>
            <a:endParaRPr lang="en-US"/>
          </a:p>
        </p:txBody>
      </p:sp>
      <p:sp>
        <p:nvSpPr>
          <p:cNvPr id="15" name="Slide Number Placeholder 14">
            <a:extLst>
              <a:ext uri="{FF2B5EF4-FFF2-40B4-BE49-F238E27FC236}">
                <a16:creationId xmlns:a16="http://schemas.microsoft.com/office/drawing/2014/main" id="{4B1E5F69-8168-1838-71D3-E395524793E7}"/>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641553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itle, Content Photo 7">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DB5D765-4DB1-83CD-C254-A90B6611CFB6}"/>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9" name="Rectangle 8">
              <a:extLst>
                <a:ext uri="{FF2B5EF4-FFF2-40B4-BE49-F238E27FC236}">
                  <a16:creationId xmlns:a16="http://schemas.microsoft.com/office/drawing/2014/main" id="{C69A84EF-6D24-A163-8B58-B5389FD4DDD7}"/>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E9A50A9-013C-611D-B106-1ED459519F5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502920"/>
            <a:ext cx="3401568" cy="1444752"/>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115866" y="-1"/>
            <a:ext cx="7397496" cy="6857999"/>
          </a:xfrm>
          <a:blipFill>
            <a:blip r:embed="rId2">
              <a:alphaModFix amt="6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8165592" y="6318504"/>
            <a:ext cx="2333520" cy="365760"/>
          </a:xfrm>
        </p:spPr>
        <p:txBody>
          <a:bodyPr/>
          <a:lstStyle/>
          <a:p>
            <a:r>
              <a:rPr lang="en-US"/>
              <a:t>Sample Footer Text</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10504406" y="6318504"/>
            <a:ext cx="1062754" cy="365760"/>
          </a:xfrm>
        </p:spPr>
        <p:txBody>
          <a:bodyPr/>
          <a:lstStyle/>
          <a:p>
            <a:fld id="{81AC3B39-0D1D-4C0E-BE8E-C570B18D6B3B}" type="datetime1">
              <a:rPr lang="en-US" smtClean="0"/>
              <a:t>5/11/2026</a:t>
            </a:fld>
            <a:endParaRPr lang="en-US"/>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03020213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itle, Content Photo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401568" cy="1444752"/>
          </a:xfrm>
        </p:spPr>
        <p:txBody>
          <a:bodyPr anchor="b"/>
          <a:lstStyle/>
          <a:p>
            <a:r>
              <a:rPr lang="en-US"/>
              <a:t>Click to edit Master title style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612648" y="2084832"/>
            <a:ext cx="3401568" cy="4169664"/>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648" y="6318504"/>
            <a:ext cx="1975502" cy="365760"/>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2588150" y="6318504"/>
            <a:ext cx="1014586" cy="365760"/>
          </a:xfrm>
        </p:spPr>
        <p:txBody>
          <a:bodyPr/>
          <a:lstStyle>
            <a:lvl1pPr>
              <a:defRPr>
                <a:solidFill>
                  <a:schemeClr val="tx1"/>
                </a:solidFill>
                <a:effectLst/>
              </a:defRPr>
            </a:lvl1pPr>
          </a:lstStyle>
          <a:p>
            <a:fld id="{0780F3AB-C899-4854-A4A4-B2E20F203358}" type="datetime1">
              <a:rPr lang="en-US" smtClean="0"/>
              <a:t>5/11/2026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520440" y="6318504"/>
            <a:ext cx="493776" cy="365760"/>
          </a:xfrm>
        </p:spPr>
        <p:txBody>
          <a:bodyPr/>
          <a:lstStyle/>
          <a:p>
            <a:fld id="{CC057153-B650-4DEB-B370-79DDCFDCE934}" type="slidenum">
              <a:rPr lang="en-US" smtClean="0"/>
              <a:t>‹#›</a:t>
            </a:fld>
            <a:endParaRPr lang="en-US"/>
          </a:p>
        </p:txBody>
      </p:sp>
      <p:sp>
        <p:nvSpPr>
          <p:cNvPr id="10" name="Picture Placeholder 9">
            <a:extLst>
              <a:ext uri="{FF2B5EF4-FFF2-40B4-BE49-F238E27FC236}">
                <a16:creationId xmlns:a16="http://schemas.microsoft.com/office/drawing/2014/main" id="{85A6D87B-55DF-483B-0AF7-E6F2B6041C80}"/>
              </a:ext>
            </a:extLst>
          </p:cNvPr>
          <p:cNvSpPr>
            <a:spLocks noGrp="1"/>
          </p:cNvSpPr>
          <p:nvPr>
            <p:ph type="pic" sz="quarter" idx="15" hasCustomPrompt="1"/>
          </p:nvPr>
        </p:nvSpPr>
        <p:spPr>
          <a:xfrm>
            <a:off x="4802819" y="0"/>
            <a:ext cx="7265819" cy="6858000"/>
          </a:xfrm>
          <a:blipFill>
            <a:blip r:embed="rId2">
              <a:alphaModFix amt="60000"/>
            </a:blip>
            <a:stretch>
              <a:fillRect/>
            </a:stretch>
          </a:blipFill>
        </p:spPr>
        <p:txBody>
          <a:bodyPr/>
          <a:lstStyle>
            <a:lvl1pPr marL="0" indent="0">
              <a:buNone/>
              <a:defRPr/>
            </a:lvl1pPr>
          </a:lstStyle>
          <a:p>
            <a:r>
              <a:rPr lang="en-US"/>
              <a:t>.</a:t>
            </a:r>
          </a:p>
        </p:txBody>
      </p:sp>
      <p:grpSp>
        <p:nvGrpSpPr>
          <p:cNvPr id="11" name="Group 10">
            <a:extLst>
              <a:ext uri="{FF2B5EF4-FFF2-40B4-BE49-F238E27FC236}">
                <a16:creationId xmlns:a16="http://schemas.microsoft.com/office/drawing/2014/main" id="{DCFD1FA7-C4E8-DE5C-3B9D-DCD115B6C327}"/>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C133272-DC27-4D54-F532-D2039EAA5D9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9C8420D-B6AB-D6E7-38A4-FFF30B404590}"/>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4778210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itle, Content Photo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65592" y="1008126"/>
            <a:ext cx="3401567" cy="1947672"/>
          </a:xfrm>
        </p:spPr>
        <p:txBody>
          <a:bodyPr anchor="b"/>
          <a:lstStyle/>
          <a:p>
            <a:r>
              <a:rPr lang="en-US"/>
              <a:t>Click to edit Master title style</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115866" y="0"/>
            <a:ext cx="7397496" cy="6858000"/>
          </a:xfrm>
          <a:blipFill dpi="0" rotWithShape="1">
            <a:blip r:embed="rId2">
              <a:alphaModFix amt="60000"/>
            </a:blip>
            <a:srcRect/>
            <a:stretch>
              <a:fillRect/>
            </a:stretch>
          </a:blipFill>
        </p:spPr>
        <p:txBody>
          <a:bodyPr/>
          <a:lstStyle>
            <a:lvl1pPr marL="0" indent="0">
              <a:buNone/>
              <a:defRPr/>
            </a:lvl1pPr>
          </a:lstStyle>
          <a:p>
            <a:r>
              <a:rPr lang="en-US"/>
              <a:t>.</a:t>
            </a:r>
          </a:p>
        </p:txBody>
      </p:sp>
      <p:grpSp>
        <p:nvGrpSpPr>
          <p:cNvPr id="11" name="Group 10">
            <a:extLst>
              <a:ext uri="{FF2B5EF4-FFF2-40B4-BE49-F238E27FC236}">
                <a16:creationId xmlns:a16="http://schemas.microsoft.com/office/drawing/2014/main" id="{E02754B6-EAB4-945C-FC4E-F8F7D453BCCD}"/>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12" name="Rectangle 11">
              <a:extLst>
                <a:ext uri="{FF2B5EF4-FFF2-40B4-BE49-F238E27FC236}">
                  <a16:creationId xmlns:a16="http://schemas.microsoft.com/office/drawing/2014/main" id="{A699CF6F-40DA-4FCF-FBCF-9907CB96FB76}"/>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7C8A1CA-3094-3344-5C05-30F5E18CD021}"/>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165592" y="3099816"/>
            <a:ext cx="3401567" cy="3054096"/>
          </a:xfrm>
        </p:spPr>
        <p:txBody>
          <a:bodyPr>
            <a:normAutofit/>
          </a:bodyPr>
          <a:lstStyle>
            <a:lvl1pPr marL="0" indent="0">
              <a:buNone/>
              <a:defRPr sz="16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8165592" y="6318504"/>
            <a:ext cx="2331720" cy="365760"/>
          </a:xfrm>
        </p:spPr>
        <p:txBody>
          <a:bodyPr/>
          <a:lstStyle/>
          <a:p>
            <a:r>
              <a:rPr lang="en-US"/>
              <a:t>Sample Footer Text</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10497312" y="6318504"/>
            <a:ext cx="1069847" cy="365760"/>
          </a:xfrm>
        </p:spPr>
        <p:txBody>
          <a:bodyPr/>
          <a:lstStyle/>
          <a:p>
            <a:fld id="{1095A040-388D-41D5-A09F-3EC1A1D097A8}" type="datetime1">
              <a:rPr lang="en-US" smtClean="0"/>
              <a:t>5/11/2026</a:t>
            </a:fld>
            <a:endParaRPr lang="en-US"/>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9402806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le, Content Photo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956312"/>
            <a:ext cx="3647839" cy="1420235"/>
          </a:xfrm>
        </p:spPr>
        <p:txBody>
          <a:bodyPr anchor="t">
            <a:normAutofit/>
          </a:bodyPr>
          <a:lstStyle>
            <a:lvl1pPr>
              <a:defRPr sz="32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1"/>
            <a:ext cx="12192000" cy="4591025"/>
          </a:xfrm>
          <a:blipFill dpi="0" rotWithShape="1">
            <a:blip r:embed="rId2">
              <a:alphaModFix amt="60000"/>
            </a:blip>
            <a:srcRect/>
            <a:stretch>
              <a:fillRect/>
            </a:stretch>
          </a:blipFill>
        </p:spPr>
        <p:txBody>
          <a:bodyPr/>
          <a:lstStyle>
            <a:lvl1pPr marL="0" indent="0">
              <a:buNone/>
              <a:defRPr/>
            </a:lvl1pPr>
          </a:lstStyle>
          <a:p>
            <a:r>
              <a:rPr lang="en-US"/>
              <a:t>.</a:t>
            </a:r>
          </a:p>
        </p:txBody>
      </p:sp>
      <p:grpSp>
        <p:nvGrpSpPr>
          <p:cNvPr id="9" name="Group 8">
            <a:extLst>
              <a:ext uri="{FF2B5EF4-FFF2-40B4-BE49-F238E27FC236}">
                <a16:creationId xmlns:a16="http://schemas.microsoft.com/office/drawing/2014/main" id="{7A6CD91D-B3A8-3626-F189-B9F77A315DD9}"/>
              </a:ext>
              <a:ext uri="{C183D7F6-B498-43B3-948B-1728B52AA6E4}">
                <adec:decorative xmlns:adec="http://schemas.microsoft.com/office/drawing/2017/decorative" val="1"/>
              </a:ext>
            </a:extLst>
          </p:cNvPr>
          <p:cNvGrpSpPr/>
          <p:nvPr/>
        </p:nvGrpSpPr>
        <p:grpSpPr>
          <a:xfrm rot="10800000">
            <a:off x="0" y="4591027"/>
            <a:ext cx="12198096" cy="123363"/>
            <a:chOff x="-5025" y="6737718"/>
            <a:chExt cx="12207200" cy="123363"/>
          </a:xfrm>
        </p:grpSpPr>
        <p:sp>
          <p:nvSpPr>
            <p:cNvPr id="10" name="Rectangle 9">
              <a:extLst>
                <a:ext uri="{FF2B5EF4-FFF2-40B4-BE49-F238E27FC236}">
                  <a16:creationId xmlns:a16="http://schemas.microsoft.com/office/drawing/2014/main" id="{6869147E-E51A-3B94-6CD8-EE629F8797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DCD771F-7FFC-BCEC-B388-8883BD9CBC6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257800" y="4956312"/>
            <a:ext cx="6309360" cy="1420235"/>
          </a:xfrm>
        </p:spPr>
        <p:txBody>
          <a:bodyPr>
            <a:norm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5ECB542C-378A-4AAF-83EE-A3767FF83605}" type="datetime1">
              <a:rPr lang="en-US" smtClean="0"/>
              <a:t>5/11/2026</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4495981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itle, Content Photo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4093596"/>
            <a:ext cx="2953618" cy="2007912"/>
          </a:xfrm>
        </p:spPr>
        <p:txBody>
          <a:bodyPr anchor="t">
            <a:normAutofit/>
          </a:bodyPr>
          <a:lstStyle>
            <a:lvl1pPr>
              <a:defRPr sz="3200"/>
            </a:lvl1pPr>
          </a:lstStyle>
          <a:p>
            <a:r>
              <a:rPr lang="en-US"/>
              <a:t>Click to edit Master title style</a:t>
            </a:r>
          </a:p>
        </p:txBody>
      </p:sp>
      <p:sp>
        <p:nvSpPr>
          <p:cNvPr id="12" name="Picture Placeholder 11">
            <a:extLst>
              <a:ext uri="{FF2B5EF4-FFF2-40B4-BE49-F238E27FC236}">
                <a16:creationId xmlns:a16="http://schemas.microsoft.com/office/drawing/2014/main" id="{B8FB154D-4A60-735B-FA5C-F17F96D0F7DD}"/>
              </a:ext>
            </a:extLst>
          </p:cNvPr>
          <p:cNvSpPr>
            <a:spLocks noGrp="1"/>
          </p:cNvSpPr>
          <p:nvPr>
            <p:ph type="pic" sz="quarter" idx="15" hasCustomPrompt="1"/>
          </p:nvPr>
        </p:nvSpPr>
        <p:spPr>
          <a:xfrm>
            <a:off x="0" y="0"/>
            <a:ext cx="12192000" cy="3700807"/>
          </a:xfrm>
          <a:blipFill>
            <a:blip r:embed="rId2">
              <a:alphaModFix amt="6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268555" y="4093596"/>
            <a:ext cx="7298605" cy="2289578"/>
          </a:xfrm>
        </p:spPr>
        <p:txBody>
          <a:bodyPr>
            <a:norm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400"/>
            </a:lvl4pPr>
            <a:lvl5pPr marL="1085850" indent="-171450">
              <a:buFont typeface="Arial" panose="020B0604020202020204" pitchFamily="34" charset="0"/>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p:txBody>
          <a:bodyPr/>
          <a:lstStyle/>
          <a:p>
            <a:r>
              <a:rPr lang="en-US"/>
              <a:t>Sample Footer Text</a:t>
            </a:r>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p:txBody>
          <a:bodyPr/>
          <a:lstStyle/>
          <a:p>
            <a:fld id="{16C6F251-EB74-4ADA-AD63-D85EC3A9D616}" type="datetime1">
              <a:rPr lang="en-US" smtClean="0"/>
              <a:t>5/11/2026</a:t>
            </a:fld>
            <a:endParaRPr lang="en-US"/>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4520709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itle, Content Photo 1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0333CDCF-1D03-5851-5ADE-6C229D9C93F1}"/>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2" name="Rectangle 11">
              <a:extLst>
                <a:ext uri="{FF2B5EF4-FFF2-40B4-BE49-F238E27FC236}">
                  <a16:creationId xmlns:a16="http://schemas.microsoft.com/office/drawing/2014/main" id="{436CADBC-4985-70E0-56BE-1C8385BBCBD0}"/>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31B3299-F1D4-88B7-5B22-7D623606691F}"/>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87978"/>
            <a:ext cx="10954512" cy="969264"/>
          </a:xfrm>
        </p:spPr>
        <p:txBody>
          <a:bodyPr anchor="ctr"/>
          <a:lstStyle/>
          <a:p>
            <a:r>
              <a:rPr lang="en-US"/>
              <a:t>Click to edit Master title style</a:t>
            </a:r>
          </a:p>
        </p:txBody>
      </p:sp>
      <p:sp>
        <p:nvSpPr>
          <p:cNvPr id="9" name="Picture Placeholder 8">
            <a:extLst>
              <a:ext uri="{FF2B5EF4-FFF2-40B4-BE49-F238E27FC236}">
                <a16:creationId xmlns:a16="http://schemas.microsoft.com/office/drawing/2014/main" id="{65C3B04B-96C8-DA90-9593-3508CE34B4EE}"/>
              </a:ext>
            </a:extLst>
          </p:cNvPr>
          <p:cNvSpPr>
            <a:spLocks noGrp="1"/>
          </p:cNvSpPr>
          <p:nvPr>
            <p:ph type="pic" sz="quarter" idx="15" hasCustomPrompt="1"/>
          </p:nvPr>
        </p:nvSpPr>
        <p:spPr>
          <a:xfrm>
            <a:off x="612648" y="1801367"/>
            <a:ext cx="7015248" cy="4489704"/>
          </a:xfrm>
          <a:blipFill>
            <a:blip r:embed="rId2">
              <a:alphaModFix amt="6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8252735" y="1801367"/>
            <a:ext cx="3314425" cy="448970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2E02B3BF-7794-675C-7382-345519B43BE3}"/>
              </a:ext>
            </a:extLst>
          </p:cNvPr>
          <p:cNvSpPr>
            <a:spLocks noGrp="1"/>
          </p:cNvSpPr>
          <p:nvPr>
            <p:ph type="ftr" sz="quarter" idx="17"/>
          </p:nvPr>
        </p:nvSpPr>
        <p:spPr/>
        <p:txBody>
          <a:bodyPr/>
          <a:lstStyle/>
          <a:p>
            <a:r>
              <a:rPr lang="en-US"/>
              <a:t>Sample Footer Text</a:t>
            </a:r>
          </a:p>
        </p:txBody>
      </p:sp>
      <p:sp>
        <p:nvSpPr>
          <p:cNvPr id="3" name="Date Placeholder 2">
            <a:extLst>
              <a:ext uri="{FF2B5EF4-FFF2-40B4-BE49-F238E27FC236}">
                <a16:creationId xmlns:a16="http://schemas.microsoft.com/office/drawing/2014/main" id="{08303468-1991-7CCF-2C67-0B5A3850BAD1}"/>
              </a:ext>
            </a:extLst>
          </p:cNvPr>
          <p:cNvSpPr>
            <a:spLocks noGrp="1"/>
          </p:cNvSpPr>
          <p:nvPr>
            <p:ph type="dt" sz="half" idx="16"/>
          </p:nvPr>
        </p:nvSpPr>
        <p:spPr/>
        <p:txBody>
          <a:bodyPr/>
          <a:lstStyle/>
          <a:p>
            <a:fld id="{7305F46D-792E-48B7-9047-8A1672515077}" type="datetime1">
              <a:rPr lang="en-US" smtClean="0"/>
              <a:t>5/11/2026</a:t>
            </a:fld>
            <a:endParaRPr lang="en-US"/>
          </a:p>
        </p:txBody>
      </p:sp>
      <p:sp>
        <p:nvSpPr>
          <p:cNvPr id="10" name="Slide Number Placeholder 9">
            <a:extLst>
              <a:ext uri="{FF2B5EF4-FFF2-40B4-BE49-F238E27FC236}">
                <a16:creationId xmlns:a16="http://schemas.microsoft.com/office/drawing/2014/main" id="{5AF75D71-C32E-4EF6-2C8E-B5F29DBF4D14}"/>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582880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itle, Content Photo 1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287667-A4F8-6B7A-7C1E-415768F3B3A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9" name="Rectangle 8">
              <a:extLst>
                <a:ext uri="{FF2B5EF4-FFF2-40B4-BE49-F238E27FC236}">
                  <a16:creationId xmlns:a16="http://schemas.microsoft.com/office/drawing/2014/main" id="{860F260A-40A1-ED4C-F5A8-F915D3BDB7F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79CD2C2-2541-1223-03B1-97955C134718}"/>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4669536" cy="1453896"/>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4669536" cy="4024566"/>
          </a:xfrm>
          <a:blipFill>
            <a:blip r:embed="rId2">
              <a:alphaModFix amt="6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02919"/>
            <a:ext cx="5471160" cy="58155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F3134235-8D6E-735A-EBA0-BA533F60F020}"/>
              </a:ext>
            </a:extLst>
          </p:cNvPr>
          <p:cNvSpPr>
            <a:spLocks noGrp="1"/>
          </p:cNvSpPr>
          <p:nvPr>
            <p:ph type="ftr" sz="quarter" idx="17"/>
          </p:nvPr>
        </p:nvSpPr>
        <p:spPr/>
        <p:txBody>
          <a:bodyPr/>
          <a:lstStyle/>
          <a:p>
            <a:r>
              <a:rPr lang="en-US"/>
              <a:t>Sample Footer Text</a:t>
            </a:r>
          </a:p>
        </p:txBody>
      </p:sp>
      <p:sp>
        <p:nvSpPr>
          <p:cNvPr id="10" name="Date Placeholder 9">
            <a:extLst>
              <a:ext uri="{FF2B5EF4-FFF2-40B4-BE49-F238E27FC236}">
                <a16:creationId xmlns:a16="http://schemas.microsoft.com/office/drawing/2014/main" id="{9D2F68ED-5552-E109-B7F4-671217CABF2D}"/>
              </a:ext>
            </a:extLst>
          </p:cNvPr>
          <p:cNvSpPr>
            <a:spLocks noGrp="1"/>
          </p:cNvSpPr>
          <p:nvPr>
            <p:ph type="dt" sz="half" idx="16"/>
          </p:nvPr>
        </p:nvSpPr>
        <p:spPr/>
        <p:txBody>
          <a:bodyPr/>
          <a:lstStyle/>
          <a:p>
            <a:fld id="{8B53D3FE-D727-4B50-874D-41D5E635B20A}" type="datetime1">
              <a:rPr lang="en-US" smtClean="0"/>
              <a:t>5/11/2026</a:t>
            </a:fld>
            <a:endParaRPr lang="en-US"/>
          </a:p>
        </p:txBody>
      </p:sp>
      <p:sp>
        <p:nvSpPr>
          <p:cNvPr id="12" name="Slide Number Placeholder 11">
            <a:extLst>
              <a:ext uri="{FF2B5EF4-FFF2-40B4-BE49-F238E27FC236}">
                <a16:creationId xmlns:a16="http://schemas.microsoft.com/office/drawing/2014/main" id="{573B9B49-4584-CFEF-738F-BE68D009CEA3}"/>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57834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itle, Content Photo 14">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3C02DA-0C9D-12C9-42BB-CC4820B41CF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0" name="Rectangle 9">
              <a:extLst>
                <a:ext uri="{FF2B5EF4-FFF2-40B4-BE49-F238E27FC236}">
                  <a16:creationId xmlns:a16="http://schemas.microsoft.com/office/drawing/2014/main" id="{43680A20-A590-D755-5AA0-BAF1B1402907}"/>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6CA06CF-7B14-32D2-2412-3434710512EF}"/>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3645980" cy="1453896"/>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612648" y="2293938"/>
            <a:ext cx="3645980" cy="4024565"/>
          </a:xfrm>
          <a:blipFill>
            <a:blip r:embed="rId2">
              <a:alphaModFix amt="60000"/>
            </a:blip>
            <a:stretch>
              <a:fillRect/>
            </a:stretch>
          </a:blipFill>
        </p:spPr>
        <p:txBody>
          <a:bodyPr/>
          <a:lstStyle>
            <a:lvl1pPr marL="0" indent="0">
              <a:buNone/>
              <a:defRPr/>
            </a:lvl1pPr>
          </a:lstStyle>
          <a:p>
            <a:r>
              <a:rPr lang="en-US"/>
              <a:t>.</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212227" y="502919"/>
            <a:ext cx="6354933" cy="58155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p:txBody>
          <a:bodyPr/>
          <a:lstStyle/>
          <a:p>
            <a:r>
              <a:rPr lang="en-US"/>
              <a:t>Sample Footer Text</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FE942071-3A2D-4B86-82F9-428DB212BAF8}" type="datetime1">
              <a:rPr lang="en-US" smtClean="0"/>
              <a:t>5/11/2026</a:t>
            </a:fld>
            <a:endParaRPr lang="en-US"/>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96182034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ig Numb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0B93BC13-F3D8-0BDA-D1BF-7B8E455AC066}"/>
              </a:ext>
            </a:extLst>
          </p:cNvPr>
          <p:cNvSpPr/>
          <p:nvPr/>
        </p:nvSpPr>
        <p:spPr>
          <a:xfrm>
            <a:off x="0" y="0"/>
            <a:ext cx="12192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27362B5B-CACD-7203-74DE-7B0BBF7D69CE}"/>
              </a:ext>
            </a:extLst>
          </p:cNvPr>
          <p:cNvGrpSpPr/>
          <p:nvPr/>
        </p:nvGrpSpPr>
        <p:grpSpPr>
          <a:xfrm>
            <a:off x="-22276" y="-6922"/>
            <a:ext cx="12214276" cy="6869101"/>
            <a:chOff x="-22276" y="-6922"/>
            <a:chExt cx="12214276" cy="6869101"/>
          </a:xfrm>
        </p:grpSpPr>
        <p:sp>
          <p:nvSpPr>
            <p:cNvPr id="9" name="Rectangle 8">
              <a:extLst>
                <a:ext uri="{FF2B5EF4-FFF2-40B4-BE49-F238E27FC236}">
                  <a16:creationId xmlns:a16="http://schemas.microsoft.com/office/drawing/2014/main" id="{7D6A753B-AD01-7A7A-4F2D-C75592EC67B9}"/>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33E82525-BA9A-AA08-8DF0-B77178C6BC45}"/>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0A4B5202-8712-82B4-1B42-E7E4336E8698}"/>
                </a:ext>
              </a:extLst>
            </p:cNvPr>
            <p:cNvSpPr/>
            <p:nvPr/>
          </p:nvSpPr>
          <p:spPr>
            <a:xfrm flipH="1">
              <a:off x="-22276" y="-6922"/>
              <a:ext cx="3849318"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2" name="Rectangle 11">
              <a:extLst>
                <a:ext uri="{FF2B5EF4-FFF2-40B4-BE49-F238E27FC236}">
                  <a16:creationId xmlns:a16="http://schemas.microsoft.com/office/drawing/2014/main" id="{D95172D8-9117-7FB7-2347-567B5663C51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1143000" y="4928616"/>
            <a:ext cx="9912096" cy="1545336"/>
          </a:xfrm>
        </p:spPr>
        <p:txBody>
          <a:bodyPr anchor="t">
            <a:normAutofit/>
          </a:bodyPr>
          <a:lstStyle>
            <a:lvl1pPr algn="ctr">
              <a:lnSpc>
                <a:spcPct val="120000"/>
              </a:lnSpc>
              <a:defRPr sz="2800">
                <a:solidFill>
                  <a:schemeClr val="bg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30352" y="978408"/>
            <a:ext cx="11137392" cy="4114800"/>
          </a:xfrm>
        </p:spPr>
        <p:txBody>
          <a:bodyPr anchor="b">
            <a:normAutofit/>
          </a:bodyPr>
          <a:lstStyle>
            <a:lvl1pPr marL="0" indent="0" algn="ctr">
              <a:lnSpc>
                <a:spcPct val="90000"/>
              </a:lnSpc>
              <a:buNone/>
              <a:defRPr sz="27800" b="1">
                <a:solidFill>
                  <a:schemeClr val="bg1"/>
                </a:solidFill>
              </a:defRPr>
            </a:lvl1pPr>
          </a:lstStyle>
          <a:p>
            <a:pPr lvl="0"/>
            <a:r>
              <a:rPr lang="en-US"/>
              <a:t>##%</a:t>
            </a:r>
          </a:p>
        </p:txBody>
      </p:sp>
      <p:sp>
        <p:nvSpPr>
          <p:cNvPr id="3" name="Footer Placeholder 2">
            <a:extLst>
              <a:ext uri="{FF2B5EF4-FFF2-40B4-BE49-F238E27FC236}">
                <a16:creationId xmlns:a16="http://schemas.microsoft.com/office/drawing/2014/main" id="{31932224-E515-4E44-2832-0D5E94847CF7}"/>
              </a:ext>
            </a:extLst>
          </p:cNvPr>
          <p:cNvSpPr>
            <a:spLocks noGrp="1"/>
          </p:cNvSpPr>
          <p:nvPr>
            <p:ph type="ftr" sz="quarter" idx="10"/>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9E371D16-7052-CB51-10DB-659F8F77B25F}"/>
              </a:ext>
            </a:extLst>
          </p:cNvPr>
          <p:cNvSpPr>
            <a:spLocks noGrp="1"/>
          </p:cNvSpPr>
          <p:nvPr>
            <p:ph type="dt" sz="half" idx="11"/>
          </p:nvPr>
        </p:nvSpPr>
        <p:spPr/>
        <p:txBody>
          <a:bodyPr/>
          <a:lstStyle>
            <a:lvl1pPr>
              <a:defRPr>
                <a:solidFill>
                  <a:schemeClr val="bg1"/>
                </a:solidFill>
              </a:defRPr>
            </a:lvl1pPr>
          </a:lstStyle>
          <a:p>
            <a:fld id="{040D1012-6B36-4753-8153-E5F982239567}" type="datetime1">
              <a:rPr lang="en-US" smtClean="0"/>
              <a:t>5/11/2026</a:t>
            </a:fld>
            <a:endParaRPr lang="en-US"/>
          </a:p>
        </p:txBody>
      </p:sp>
      <p:sp>
        <p:nvSpPr>
          <p:cNvPr id="5" name="Slide Number Placeholder 4">
            <a:extLst>
              <a:ext uri="{FF2B5EF4-FFF2-40B4-BE49-F238E27FC236}">
                <a16:creationId xmlns:a16="http://schemas.microsoft.com/office/drawing/2014/main" id="{85B132CC-C4B7-E2AF-5520-00C69FF3762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6651103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Big Number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718304"/>
            <a:ext cx="6281928" cy="1353312"/>
          </a:xfrm>
        </p:spPr>
        <p:txBody>
          <a:bodyPr vert="horz" lIns="91440" tIns="45720" rIns="91440" bIns="45720" rtlCol="0" anchor="t">
            <a:normAutofit/>
          </a:bodyPr>
          <a:lstStyle>
            <a:lvl1pPr>
              <a:lnSpc>
                <a:spcPct val="120000"/>
              </a:lnSpc>
              <a:defRPr lang="en-US" sz="2800" dirty="0"/>
            </a:lvl1pPr>
          </a:lstStyle>
          <a:p>
            <a:pPr lvl="0"/>
            <a:r>
              <a:rPr lang="en-US"/>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521208" y="786384"/>
            <a:ext cx="11155680" cy="4334256"/>
          </a:xfrm>
        </p:spPr>
        <p:txBody>
          <a:bodyPr vert="horz" lIns="91440" tIns="45720" rIns="91440" bIns="45720" rtlCol="0" anchor="b">
            <a:normAutofit/>
          </a:bodyPr>
          <a:lstStyle>
            <a:lvl1pPr marL="0" indent="0">
              <a:buNone/>
              <a:defRPr lang="en-US" sz="27800" b="1" dirty="0">
                <a:gradFill>
                  <a:gsLst>
                    <a:gs pos="0">
                      <a:schemeClr val="accent2"/>
                    </a:gs>
                    <a:gs pos="100000">
                      <a:schemeClr val="accent5"/>
                    </a:gs>
                  </a:gsLst>
                  <a:lin ang="4200000" scaled="0"/>
                </a:gradFill>
              </a:defRPr>
            </a:lvl1pPr>
          </a:lstStyle>
          <a:p>
            <a:pPr lvl="0"/>
            <a:r>
              <a:rPr lang="en-US"/>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02E2BBBB-FE25-456C-89E4-A0303F0273E5}" type="datetime1">
              <a:rPr lang="en-US" smtClean="0"/>
              <a:t>5/11/2026</a:t>
            </a:fld>
            <a:endParaRPr lang="en-US"/>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a:t>Sample Footer Text</a:t>
            </a:r>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31464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2" name="Titel 1"/>
          <p:cNvSpPr>
            <a:spLocks noGrp="1"/>
          </p:cNvSpPr>
          <p:nvPr>
            <p:ph type="title"/>
          </p:nvPr>
        </p:nvSpPr>
        <p:spPr/>
        <p:txBody>
          <a:bodyPr/>
          <a:lstStyle/>
          <a:p>
            <a:r>
              <a:rPr lang="nl-NL"/>
              <a:t>Klik om de stijl te bewerken</a:t>
            </a:r>
          </a:p>
        </p:txBody>
      </p:sp>
      <p:sp>
        <p:nvSpPr>
          <p:cNvPr id="4" name="Tijdelijke aanduiding voor datum 3">
            <a:extLst>
              <a:ext uri="{FF2B5EF4-FFF2-40B4-BE49-F238E27FC236}">
                <a16:creationId xmlns:a16="http://schemas.microsoft.com/office/drawing/2014/main" id="{B3BE74EB-EA03-8673-E4FE-25C10F36124E}"/>
              </a:ext>
            </a:extLst>
          </p:cNvPr>
          <p:cNvSpPr>
            <a:spLocks noGrp="1"/>
          </p:cNvSpPr>
          <p:nvPr>
            <p:ph type="dt" sz="half" idx="10"/>
          </p:nvPr>
        </p:nvSpPr>
        <p:spPr/>
        <p:txBody>
          <a:bodyPr/>
          <a:lstStyle>
            <a:lvl1pPr>
              <a:defRPr/>
            </a:lvl1pPr>
          </a:lstStyle>
          <a:p>
            <a:pPr>
              <a:defRPr/>
            </a:pPr>
            <a:endParaRPr lang="nl-NL"/>
          </a:p>
        </p:txBody>
      </p:sp>
      <p:sp>
        <p:nvSpPr>
          <p:cNvPr id="5" name="Tijdelijke aanduiding voor voettekst 4">
            <a:extLst>
              <a:ext uri="{FF2B5EF4-FFF2-40B4-BE49-F238E27FC236}">
                <a16:creationId xmlns:a16="http://schemas.microsoft.com/office/drawing/2014/main" id="{2799C734-D9DC-F4EA-4D2A-9997BCBF5163}"/>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ED787008-000B-BC6F-0B2F-80D13593FFC7}"/>
              </a:ext>
            </a:extLst>
          </p:cNvPr>
          <p:cNvSpPr>
            <a:spLocks noGrp="1"/>
          </p:cNvSpPr>
          <p:nvPr>
            <p:ph type="sldNum" sz="quarter" idx="12"/>
          </p:nvPr>
        </p:nvSpPr>
        <p:spPr/>
        <p:txBody>
          <a:bodyPr/>
          <a:lstStyle>
            <a:lvl1pPr>
              <a:defRPr/>
            </a:lvl1pPr>
          </a:lstStyle>
          <a:p>
            <a:pPr>
              <a:defRPr/>
            </a:pPr>
            <a:fld id="{35ADA2A4-34DD-4011-8A7A-E6E141BE95AF}" type="slidenum">
              <a:rPr lang="nl-NL" altLang="fr-FR"/>
              <a:pPr>
                <a:defRPr/>
              </a:pPr>
              <a:t>‹#›</a:t>
            </a:fld>
            <a:endParaRPr lang="nl-NL" altLang="fr-FR"/>
          </a:p>
        </p:txBody>
      </p:sp>
    </p:spTree>
    <p:extLst>
      <p:ext uri="{BB962C8B-B14F-4D97-AF65-F5344CB8AC3E}">
        <p14:creationId xmlns:p14="http://schemas.microsoft.com/office/powerpoint/2010/main" val="284041952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Big Number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BB35F-4BB0-2BB5-FD14-127AFB001957}"/>
              </a:ext>
            </a:extLst>
          </p:cNvPr>
          <p:cNvSpPr>
            <a:spLocks noGrp="1"/>
          </p:cNvSpPr>
          <p:nvPr>
            <p:ph type="title"/>
          </p:nvPr>
        </p:nvSpPr>
        <p:spPr>
          <a:xfrm>
            <a:off x="612648" y="4983480"/>
            <a:ext cx="6281928" cy="1353312"/>
          </a:xfrm>
        </p:spPr>
        <p:txBody>
          <a:bodyPr vert="horz" lIns="91440" tIns="45720" rIns="91440" bIns="45720" rtlCol="0" anchor="b">
            <a:normAutofit/>
          </a:bodyPr>
          <a:lstStyle>
            <a:lvl1pPr>
              <a:lnSpc>
                <a:spcPct val="120000"/>
              </a:lnSpc>
              <a:defRPr lang="en-US" sz="2800" dirty="0"/>
            </a:lvl1pPr>
          </a:lstStyle>
          <a:p>
            <a:pPr lvl="0"/>
            <a:r>
              <a:rPr lang="en-US"/>
              <a:t>Click to edit Master title style</a:t>
            </a:r>
          </a:p>
        </p:txBody>
      </p:sp>
      <p:sp>
        <p:nvSpPr>
          <p:cNvPr id="7" name="Content Placeholder 6">
            <a:extLst>
              <a:ext uri="{FF2B5EF4-FFF2-40B4-BE49-F238E27FC236}">
                <a16:creationId xmlns:a16="http://schemas.microsoft.com/office/drawing/2014/main" id="{887C9CAD-F25A-225B-E7BA-4503FD713A44}"/>
              </a:ext>
            </a:extLst>
          </p:cNvPr>
          <p:cNvSpPr>
            <a:spLocks noGrp="1"/>
          </p:cNvSpPr>
          <p:nvPr>
            <p:ph sz="quarter" idx="13" hasCustomPrompt="1"/>
          </p:nvPr>
        </p:nvSpPr>
        <p:spPr>
          <a:xfrm>
            <a:off x="457200" y="182880"/>
            <a:ext cx="11247120" cy="4974336"/>
          </a:xfrm>
        </p:spPr>
        <p:txBody>
          <a:bodyPr vert="horz" lIns="91440" tIns="45720" rIns="91440" bIns="45720" rtlCol="0">
            <a:normAutofit/>
          </a:bodyPr>
          <a:lstStyle>
            <a:lvl1pPr marL="0" indent="0">
              <a:lnSpc>
                <a:spcPct val="90000"/>
              </a:lnSpc>
              <a:buNone/>
              <a:defRPr lang="en-US" sz="32500" b="1" dirty="0">
                <a:gradFill>
                  <a:gsLst>
                    <a:gs pos="0">
                      <a:schemeClr val="accent2"/>
                    </a:gs>
                    <a:gs pos="100000">
                      <a:schemeClr val="accent5"/>
                    </a:gs>
                  </a:gsLst>
                  <a:lin ang="4200000" scaled="0"/>
                </a:gradFill>
              </a:defRPr>
            </a:lvl1pPr>
          </a:lstStyle>
          <a:p>
            <a:pPr lvl="0"/>
            <a:r>
              <a:rPr lang="en-US"/>
              <a:t>##%</a:t>
            </a:r>
          </a:p>
        </p:txBody>
      </p:sp>
      <p:sp>
        <p:nvSpPr>
          <p:cNvPr id="6" name="Date Placeholder 5">
            <a:extLst>
              <a:ext uri="{FF2B5EF4-FFF2-40B4-BE49-F238E27FC236}">
                <a16:creationId xmlns:a16="http://schemas.microsoft.com/office/drawing/2014/main" id="{418D0173-56FC-C02C-32BA-73DB1BA380C4}"/>
              </a:ext>
            </a:extLst>
          </p:cNvPr>
          <p:cNvSpPr>
            <a:spLocks noGrp="1"/>
          </p:cNvSpPr>
          <p:nvPr>
            <p:ph type="dt" sz="half" idx="14"/>
          </p:nvPr>
        </p:nvSpPr>
        <p:spPr/>
        <p:txBody>
          <a:bodyPr/>
          <a:lstStyle/>
          <a:p>
            <a:fld id="{1315EE4B-219D-4799-AB8D-57B100451C5D}" type="datetime1">
              <a:rPr lang="en-US" smtClean="0"/>
              <a:t>5/11/2026</a:t>
            </a:fld>
            <a:endParaRPr lang="en-US"/>
          </a:p>
        </p:txBody>
      </p:sp>
      <p:sp>
        <p:nvSpPr>
          <p:cNvPr id="14" name="Footer Placeholder 13">
            <a:extLst>
              <a:ext uri="{FF2B5EF4-FFF2-40B4-BE49-F238E27FC236}">
                <a16:creationId xmlns:a16="http://schemas.microsoft.com/office/drawing/2014/main" id="{06AFD340-D045-A82B-779A-CCE82B04A257}"/>
              </a:ext>
            </a:extLst>
          </p:cNvPr>
          <p:cNvSpPr>
            <a:spLocks noGrp="1"/>
          </p:cNvSpPr>
          <p:nvPr>
            <p:ph type="ftr" sz="quarter" idx="15"/>
          </p:nvPr>
        </p:nvSpPr>
        <p:spPr/>
        <p:txBody>
          <a:bodyPr/>
          <a:lstStyle/>
          <a:p>
            <a:r>
              <a:rPr lang="en-US"/>
              <a:t>Sample Footer Text</a:t>
            </a:r>
          </a:p>
        </p:txBody>
      </p:sp>
      <p:sp>
        <p:nvSpPr>
          <p:cNvPr id="15" name="Slide Number Placeholder 14">
            <a:extLst>
              <a:ext uri="{FF2B5EF4-FFF2-40B4-BE49-F238E27FC236}">
                <a16:creationId xmlns:a16="http://schemas.microsoft.com/office/drawing/2014/main" id="{1B246833-56EB-2252-BAD6-8D369F554831}"/>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10754066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630936"/>
            <a:ext cx="8266176" cy="5605272"/>
          </a:xfrm>
        </p:spPr>
        <p:txBody>
          <a:bodyPr anchor="ctr">
            <a:normAutofit/>
          </a:bodyPr>
          <a:lstStyle>
            <a:lvl1pPr marL="0" indent="0">
              <a:lnSpc>
                <a:spcPct val="100000"/>
              </a:lnSpc>
              <a:buNone/>
              <a:defRPr sz="5400" b="1">
                <a:gradFill>
                  <a:gsLst>
                    <a:gs pos="0">
                      <a:schemeClr val="accent2"/>
                    </a:gs>
                    <a:gs pos="100000">
                      <a:schemeClr val="accent5"/>
                    </a:gs>
                  </a:gsLst>
                  <a:lin ang="0" scaled="0"/>
                </a:gradFill>
              </a:defRPr>
            </a:lvl1pPr>
            <a:lvl2pPr marL="228600" indent="0">
              <a:lnSpc>
                <a:spcPct val="100000"/>
              </a:lnSpc>
              <a:buNone/>
              <a:defRPr sz="4800" b="1">
                <a:gradFill>
                  <a:gsLst>
                    <a:gs pos="0">
                      <a:schemeClr val="accent2"/>
                    </a:gs>
                    <a:gs pos="100000">
                      <a:schemeClr val="accent5"/>
                    </a:gs>
                  </a:gsLst>
                  <a:lin ang="0" scaled="0"/>
                </a:gradFill>
              </a:defRPr>
            </a:lvl2pPr>
            <a:lvl3pPr marL="457200" indent="0">
              <a:lnSpc>
                <a:spcPct val="100000"/>
              </a:lnSpc>
              <a:buNone/>
              <a:defRPr sz="4400" b="1">
                <a:gradFill>
                  <a:gsLst>
                    <a:gs pos="0">
                      <a:schemeClr val="accent2"/>
                    </a:gs>
                    <a:gs pos="100000">
                      <a:schemeClr val="accent5"/>
                    </a:gs>
                  </a:gsLst>
                  <a:lin ang="0" scaled="0"/>
                </a:gradFill>
              </a:defRPr>
            </a:lvl3pPr>
            <a:lvl4pPr marL="685800" indent="0">
              <a:lnSpc>
                <a:spcPct val="100000"/>
              </a:lnSpc>
              <a:buNone/>
              <a:defRPr sz="4000" b="1">
                <a:gradFill>
                  <a:gsLst>
                    <a:gs pos="0">
                      <a:schemeClr val="accent2"/>
                    </a:gs>
                    <a:gs pos="100000">
                      <a:schemeClr val="accent5"/>
                    </a:gs>
                  </a:gsLst>
                  <a:lin ang="0" scaled="0"/>
                </a:gradFill>
              </a:defRPr>
            </a:lvl4pPr>
            <a:lvl5pPr marL="914400" indent="0">
              <a:lnSpc>
                <a:spcPct val="100000"/>
              </a:lnSpc>
              <a:buNone/>
              <a:defRPr sz="3600" b="1">
                <a:gradFill>
                  <a:gsLst>
                    <a:gs pos="0">
                      <a:schemeClr val="accent2"/>
                    </a:gs>
                    <a:gs pos="100000">
                      <a:schemeClr val="accent5"/>
                    </a:gs>
                  </a:gsLst>
                  <a:lin ang="0" scaled="0"/>
                </a:gra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6499AFF4-C109-45E7-87CB-3A41EC6C3342}" type="datetime1">
              <a:rPr lang="en-US" smtClean="0"/>
              <a:t>5/11/2026</a:t>
            </a:fld>
            <a:endParaRPr lang="en-US"/>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41692242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cSld name="Statement 2">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791C0A04-3BC7-B88E-3974-2A73D0A107E7}"/>
              </a:ext>
            </a:extLst>
          </p:cNvPr>
          <p:cNvSpPr/>
          <p:nvPr/>
        </p:nvSpPr>
        <p:spPr>
          <a:xfrm>
            <a:off x="0" y="0"/>
            <a:ext cx="12188952"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a:extLst>
              <a:ext uri="{FF2B5EF4-FFF2-40B4-BE49-F238E27FC236}">
                <a16:creationId xmlns:a16="http://schemas.microsoft.com/office/drawing/2014/main" id="{B07991EE-474F-899B-8FEF-F82B3E5BDF10}"/>
              </a:ext>
            </a:extLst>
          </p:cNvPr>
          <p:cNvGrpSpPr/>
          <p:nvPr/>
        </p:nvGrpSpPr>
        <p:grpSpPr>
          <a:xfrm>
            <a:off x="-7285" y="-6922"/>
            <a:ext cx="12199285" cy="6869101"/>
            <a:chOff x="-22275" y="-6922"/>
            <a:chExt cx="12214275" cy="6869101"/>
          </a:xfrm>
        </p:grpSpPr>
        <p:sp>
          <p:nvSpPr>
            <p:cNvPr id="8" name="Rectangle 7">
              <a:extLst>
                <a:ext uri="{FF2B5EF4-FFF2-40B4-BE49-F238E27FC236}">
                  <a16:creationId xmlns:a16="http://schemas.microsoft.com/office/drawing/2014/main" id="{19D5B255-8277-F118-03CD-8BAE19E8D68B}"/>
                </a:ext>
              </a:extLst>
            </p:cNvPr>
            <p:cNvSpPr/>
            <p:nvPr/>
          </p:nvSpPr>
          <p:spPr>
            <a:xfrm rot="5400000">
              <a:off x="2655863" y="-2678137"/>
              <a:ext cx="6857999" cy="12214275"/>
            </a:xfrm>
            <a:prstGeom prst="rect">
              <a:avLst/>
            </a:prstGeom>
            <a:gradFill>
              <a:gsLst>
                <a:gs pos="0">
                  <a:schemeClr val="accent2"/>
                </a:gs>
                <a:gs pos="93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9" name="Rectangle 8">
              <a:extLst>
                <a:ext uri="{FF2B5EF4-FFF2-40B4-BE49-F238E27FC236}">
                  <a16:creationId xmlns:a16="http://schemas.microsoft.com/office/drawing/2014/main" id="{2E8FF695-246F-077D-F2C8-36B38501750D}"/>
                </a:ext>
              </a:extLst>
            </p:cNvPr>
            <p:cNvSpPr/>
            <p:nvPr/>
          </p:nvSpPr>
          <p:spPr>
            <a:xfrm rot="16200000">
              <a:off x="3197276" y="-2132545"/>
              <a:ext cx="6850175" cy="11139273"/>
            </a:xfrm>
            <a:prstGeom prst="rect">
              <a:avLst/>
            </a:prstGeom>
            <a:gradFill flip="none" rotWithShape="1">
              <a:gsLst>
                <a:gs pos="0">
                  <a:schemeClr val="accent5">
                    <a:lumMod val="75000"/>
                  </a:schemeClr>
                </a:gs>
                <a:gs pos="32000">
                  <a:schemeClr val="accent5">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0" name="Rectangle 9">
              <a:extLst>
                <a:ext uri="{FF2B5EF4-FFF2-40B4-BE49-F238E27FC236}">
                  <a16:creationId xmlns:a16="http://schemas.microsoft.com/office/drawing/2014/main" id="{1DB72F2E-896E-2C27-7B7B-07C3BA02B78E}"/>
                </a:ext>
              </a:extLst>
            </p:cNvPr>
            <p:cNvSpPr/>
            <p:nvPr/>
          </p:nvSpPr>
          <p:spPr>
            <a:xfrm flipH="1">
              <a:off x="-14981" y="-6922"/>
              <a:ext cx="3836566" cy="685291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11" name="Rectangle 10">
              <a:extLst>
                <a:ext uri="{FF2B5EF4-FFF2-40B4-BE49-F238E27FC236}">
                  <a16:creationId xmlns:a16="http://schemas.microsoft.com/office/drawing/2014/main" id="{9522BC71-28C2-81D8-FB44-31BC493BBF50}"/>
                </a:ext>
                <a:ext uri="{C183D7F6-B498-43B3-948B-1728B52AA6E4}">
                  <adec:decorative xmlns:adec="http://schemas.microsoft.com/office/drawing/2017/decorative" val="1"/>
                </a:ext>
              </a:extLst>
            </p:cNvPr>
            <p:cNvSpPr/>
            <p:nvPr/>
          </p:nvSpPr>
          <p:spPr>
            <a:xfrm rot="5400000">
              <a:off x="6189691" y="-743112"/>
              <a:ext cx="5263375" cy="6741243"/>
            </a:xfrm>
            <a:prstGeom prst="rect">
              <a:avLst/>
            </a:prstGeom>
            <a:gradFill flip="none" rotWithShape="1">
              <a:gsLst>
                <a:gs pos="2000">
                  <a:schemeClr val="accent5">
                    <a:lumMod val="60000"/>
                    <a:lumOff val="40000"/>
                    <a:alpha val="68000"/>
                  </a:schemeClr>
                </a:gs>
                <a:gs pos="48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grpSp>
        <p:nvGrpSpPr>
          <p:cNvPr id="16" name="Group 15">
            <a:extLst>
              <a:ext uri="{FF2B5EF4-FFF2-40B4-BE49-F238E27FC236}">
                <a16:creationId xmlns:a16="http://schemas.microsoft.com/office/drawing/2014/main" id="{83681088-8C72-D3AA-E951-F32AA4318F60}"/>
              </a:ext>
              <a:ext uri="{C183D7F6-B498-43B3-948B-1728B52AA6E4}">
                <adec:decorative xmlns:adec="http://schemas.microsoft.com/office/drawing/2017/decorative" val="1"/>
              </a:ext>
            </a:extLst>
          </p:cNvPr>
          <p:cNvGrpSpPr/>
          <p:nvPr/>
        </p:nvGrpSpPr>
        <p:grpSpPr>
          <a:xfrm rot="10800000">
            <a:off x="-8784" y="6739061"/>
            <a:ext cx="12207240" cy="137160"/>
            <a:chOff x="-5025" y="6737718"/>
            <a:chExt cx="12207200" cy="123363"/>
          </a:xfrm>
          <a:solidFill>
            <a:schemeClr val="tx1"/>
          </a:solidFill>
        </p:grpSpPr>
        <p:sp>
          <p:nvSpPr>
            <p:cNvPr id="17" name="Rectangle 16">
              <a:extLst>
                <a:ext uri="{FF2B5EF4-FFF2-40B4-BE49-F238E27FC236}">
                  <a16:creationId xmlns:a16="http://schemas.microsoft.com/office/drawing/2014/main" id="{923FCCF6-A9CE-8C06-A018-3526E4B210A6}"/>
                </a:ext>
              </a:extLst>
            </p:cNvPr>
            <p:cNvSpPr/>
            <p:nvPr/>
          </p:nvSpPr>
          <p:spPr>
            <a:xfrm rot="5400000" flipH="1">
              <a:off x="6036894" y="695800"/>
              <a:ext cx="123362" cy="12207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641A033-DCF1-2B2E-7479-E074B140FA8C}"/>
                </a:ext>
              </a:extLst>
            </p:cNvPr>
            <p:cNvSpPr/>
            <p:nvPr/>
          </p:nvSpPr>
          <p:spPr>
            <a:xfrm rot="16200000">
              <a:off x="9176406" y="3835311"/>
              <a:ext cx="123362" cy="5928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83F83B6E-95ED-1D70-2F6E-8299525C04B0}"/>
              </a:ext>
              <a:ext uri="{C183D7F6-B498-43B3-948B-1728B52AA6E4}">
                <adec:decorative xmlns:adec="http://schemas.microsoft.com/office/drawing/2017/decorative" val="1"/>
              </a:ext>
            </a:extLst>
          </p:cNvPr>
          <p:cNvGrpSpPr/>
          <p:nvPr/>
        </p:nvGrpSpPr>
        <p:grpSpPr>
          <a:xfrm>
            <a:off x="12068636" y="0"/>
            <a:ext cx="137160" cy="6858000"/>
            <a:chOff x="12068638" y="0"/>
            <a:chExt cx="123362" cy="6858000"/>
          </a:xfrm>
          <a:solidFill>
            <a:schemeClr val="tx1"/>
          </a:solidFill>
        </p:grpSpPr>
        <p:sp>
          <p:nvSpPr>
            <p:cNvPr id="20" name="Rectangle 19">
              <a:extLst>
                <a:ext uri="{FF2B5EF4-FFF2-40B4-BE49-F238E27FC236}">
                  <a16:creationId xmlns:a16="http://schemas.microsoft.com/office/drawing/2014/main" id="{A1F59BE4-AC2E-2AB9-FE80-40CAF77CA798}"/>
                </a:ext>
              </a:extLst>
            </p:cNvPr>
            <p:cNvSpPr/>
            <p:nvPr/>
          </p:nvSpPr>
          <p:spPr>
            <a:xfrm>
              <a:off x="12068638" y="0"/>
              <a:ext cx="12336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01C2DAC-E593-02EE-C7E4-01B9BAA443C6}"/>
                </a:ext>
              </a:extLst>
            </p:cNvPr>
            <p:cNvSpPr/>
            <p:nvPr/>
          </p:nvSpPr>
          <p:spPr>
            <a:xfrm>
              <a:off x="12068638" y="3527553"/>
              <a:ext cx="123362" cy="33304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7680960" cy="5605272"/>
          </a:xfrm>
        </p:spPr>
        <p:txBody>
          <a:bodyPr anchor="t">
            <a:normAutofit/>
          </a:bodyPr>
          <a:lstStyle>
            <a:lvl1pPr marL="0" indent="0">
              <a:lnSpc>
                <a:spcPct val="100000"/>
              </a:lnSpc>
              <a:buNone/>
              <a:defRPr sz="5600" b="1">
                <a:solidFill>
                  <a:schemeClr val="bg1"/>
                </a:solidFill>
              </a:defRPr>
            </a:lvl1pPr>
            <a:lvl2pPr marL="228600" indent="0">
              <a:lnSpc>
                <a:spcPct val="100000"/>
              </a:lnSpc>
              <a:buNone/>
              <a:defRPr sz="5600" b="1">
                <a:solidFill>
                  <a:schemeClr val="bg1"/>
                </a:solidFill>
              </a:defRPr>
            </a:lvl2pPr>
            <a:lvl3pPr marL="457200" indent="0">
              <a:lnSpc>
                <a:spcPct val="100000"/>
              </a:lnSpc>
              <a:buNone/>
              <a:defRPr sz="5600" b="1">
                <a:solidFill>
                  <a:schemeClr val="bg1"/>
                </a:solidFill>
              </a:defRPr>
            </a:lvl3pPr>
            <a:lvl4pPr marL="685800" indent="0">
              <a:lnSpc>
                <a:spcPct val="100000"/>
              </a:lnSpc>
              <a:buNone/>
              <a:defRPr sz="5600" b="1">
                <a:solidFill>
                  <a:schemeClr val="bg1"/>
                </a:solidFill>
              </a:defRPr>
            </a:lvl4pPr>
            <a:lvl5pPr marL="914400" indent="0">
              <a:lnSpc>
                <a:spcPct val="100000"/>
              </a:lnSpc>
              <a:buNone/>
              <a:defRPr sz="5600" b="1">
                <a:solidFill>
                  <a:schemeClr val="bg1"/>
                </a:soli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lvl1pPr>
              <a:defRPr>
                <a:solidFill>
                  <a:schemeClr val="bg1"/>
                </a:solidFill>
              </a:defRPr>
            </a:lvl1pPr>
          </a:lstStyle>
          <a:p>
            <a:r>
              <a:rPr lang="en-US"/>
              <a:t>Sample Footer Text</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lvl1pPr>
              <a:defRPr>
                <a:solidFill>
                  <a:schemeClr val="bg1"/>
                </a:solidFill>
              </a:defRPr>
            </a:lvl1pPr>
          </a:lstStyle>
          <a:p>
            <a:fld id="{50AFEFF9-BDF1-4CFA-B535-0413D62BE29A}" type="datetime1">
              <a:rPr lang="en-US" smtClean="0"/>
              <a:t>5/11/2026</a:t>
            </a:fld>
            <a:endParaRPr lang="en-US"/>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301825504"/>
      </p:ext>
    </p:extLst>
  </p:cSld>
  <p:clrMapOvr>
    <a:overrideClrMapping bg1="lt1" tx1="dk1" bg2="lt2" tx2="dk2" accent1="accent1" accent2="accent2" accent3="accent3" accent4="accent4" accent5="accent5" accent6="accent6" hlink="hlink" folHlink="folHlink"/>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Statement 3">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323AF82-B640-17D0-AC4B-55F4EDF5C4D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2DA5C8EA-7A6C-8AC0-78D1-F538329B41B8}"/>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F2FAD3C-DB75-D855-489D-B09F992EA0E9}"/>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FB287CE5-00A5-FA1D-EB2D-E5CFD27420D3}"/>
              </a:ext>
              <a:ext uri="{C183D7F6-B498-43B3-948B-1728B52AA6E4}">
                <adec:decorative xmlns:adec="http://schemas.microsoft.com/office/drawing/2017/decorative" val="1"/>
              </a:ext>
            </a:extLst>
          </p:cNvPr>
          <p:cNvGrpSpPr/>
          <p:nvPr/>
        </p:nvGrpSpPr>
        <p:grpSpPr>
          <a:xfrm rot="10800000">
            <a:off x="12357" y="6746828"/>
            <a:ext cx="12188952" cy="123363"/>
            <a:chOff x="-5025" y="6737718"/>
            <a:chExt cx="12207200" cy="123363"/>
          </a:xfrm>
        </p:grpSpPr>
        <p:sp>
          <p:nvSpPr>
            <p:cNvPr id="23" name="Rectangle 22">
              <a:extLst>
                <a:ext uri="{FF2B5EF4-FFF2-40B4-BE49-F238E27FC236}">
                  <a16:creationId xmlns:a16="http://schemas.microsoft.com/office/drawing/2014/main" id="{12C43EBD-E088-A3CD-FCDE-E6ED8F87D148}"/>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D88F00F-9D01-378E-377E-26B543D2FA77}"/>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882175" y="751366"/>
            <a:ext cx="8353433" cy="5402545"/>
          </a:xfrm>
        </p:spPr>
        <p:txBody>
          <a:bodyPr anchor="ctr">
            <a:normAutofit/>
          </a:bodyPr>
          <a:lstStyle>
            <a:lvl1pPr marL="0" indent="0">
              <a:lnSpc>
                <a:spcPct val="100000"/>
              </a:lnSpc>
              <a:buNone/>
              <a:defRPr sz="4800" b="1">
                <a:gradFill>
                  <a:gsLst>
                    <a:gs pos="0">
                      <a:schemeClr val="accent5"/>
                    </a:gs>
                    <a:gs pos="90000">
                      <a:schemeClr val="accent2"/>
                    </a:gs>
                  </a:gsLst>
                  <a:lin ang="9600000" scaled="0"/>
                </a:gradFill>
              </a:defRPr>
            </a:lvl1pPr>
            <a:lvl2pPr marL="228600" indent="0">
              <a:lnSpc>
                <a:spcPct val="100000"/>
              </a:lnSpc>
              <a:buNone/>
              <a:defRPr sz="4800" b="1">
                <a:gradFill>
                  <a:gsLst>
                    <a:gs pos="0">
                      <a:schemeClr val="accent5"/>
                    </a:gs>
                    <a:gs pos="90000">
                      <a:schemeClr val="accent2"/>
                    </a:gs>
                  </a:gsLst>
                  <a:lin ang="9600000" scaled="0"/>
                </a:gradFill>
              </a:defRPr>
            </a:lvl2pPr>
            <a:lvl3pPr marL="457200" indent="0">
              <a:lnSpc>
                <a:spcPct val="100000"/>
              </a:lnSpc>
              <a:buNone/>
              <a:defRPr sz="4800" b="1">
                <a:gradFill>
                  <a:gsLst>
                    <a:gs pos="0">
                      <a:schemeClr val="accent5"/>
                    </a:gs>
                    <a:gs pos="90000">
                      <a:schemeClr val="accent2"/>
                    </a:gs>
                  </a:gsLst>
                  <a:lin ang="9600000" scaled="0"/>
                </a:gradFill>
              </a:defRPr>
            </a:lvl3pPr>
            <a:lvl4pPr marL="685800" indent="0">
              <a:lnSpc>
                <a:spcPct val="100000"/>
              </a:lnSpc>
              <a:buNone/>
              <a:defRPr sz="4800" b="1">
                <a:gradFill>
                  <a:gsLst>
                    <a:gs pos="0">
                      <a:schemeClr val="accent5"/>
                    </a:gs>
                    <a:gs pos="90000">
                      <a:schemeClr val="accent2"/>
                    </a:gs>
                  </a:gsLst>
                  <a:lin ang="9600000" scaled="0"/>
                </a:gradFill>
              </a:defRPr>
            </a:lvl4pPr>
            <a:lvl5pPr marL="914400" indent="0">
              <a:lnSpc>
                <a:spcPct val="100000"/>
              </a:lnSpc>
              <a:buNone/>
              <a:defRPr sz="4800" b="1">
                <a:gradFill>
                  <a:gsLst>
                    <a:gs pos="0">
                      <a:schemeClr val="accent5"/>
                    </a:gs>
                    <a:gs pos="90000">
                      <a:schemeClr val="accent2"/>
                    </a:gs>
                  </a:gsLst>
                  <a:lin ang="9600000" scaled="0"/>
                </a:gradFill>
              </a:defRPr>
            </a:lvl5pPr>
          </a:lstStyle>
          <a:p>
            <a:pPr lvl="0"/>
            <a:r>
              <a:rPr lang="en-US"/>
              <a:t>Click to edit Statement</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132871A2-A450-61EB-7368-98B251F15495}"/>
              </a:ext>
            </a:extLst>
          </p:cNvPr>
          <p:cNvSpPr>
            <a:spLocks noGrp="1"/>
          </p:cNvSpPr>
          <p:nvPr>
            <p:ph type="ftr" sz="quarter" idx="15"/>
          </p:nvPr>
        </p:nvSpPr>
        <p:spPr/>
        <p:txBody>
          <a:bodyPr/>
          <a:lstStyle/>
          <a:p>
            <a:r>
              <a:rPr lang="en-US"/>
              <a:t>Sample Footer Text</a:t>
            </a:r>
          </a:p>
        </p:txBody>
      </p:sp>
      <p:sp>
        <p:nvSpPr>
          <p:cNvPr id="13" name="Date Placeholder 12">
            <a:extLst>
              <a:ext uri="{FF2B5EF4-FFF2-40B4-BE49-F238E27FC236}">
                <a16:creationId xmlns:a16="http://schemas.microsoft.com/office/drawing/2014/main" id="{7CA33720-A04E-18B6-251B-16C80085F295}"/>
              </a:ext>
            </a:extLst>
          </p:cNvPr>
          <p:cNvSpPr>
            <a:spLocks noGrp="1"/>
          </p:cNvSpPr>
          <p:nvPr>
            <p:ph type="dt" sz="half" idx="14"/>
          </p:nvPr>
        </p:nvSpPr>
        <p:spPr/>
        <p:txBody>
          <a:bodyPr/>
          <a:lstStyle/>
          <a:p>
            <a:fld id="{6E761A50-B070-4EAD-9EB9-92E4929324E7}" type="datetime1">
              <a:rPr lang="en-US" smtClean="0"/>
              <a:t>5/11/2026</a:t>
            </a:fld>
            <a:endParaRPr lang="en-US"/>
          </a:p>
        </p:txBody>
      </p:sp>
      <p:sp>
        <p:nvSpPr>
          <p:cNvPr id="15" name="Slide Number Placeholder 14">
            <a:extLst>
              <a:ext uri="{FF2B5EF4-FFF2-40B4-BE49-F238E27FC236}">
                <a16:creationId xmlns:a16="http://schemas.microsoft.com/office/drawing/2014/main" id="{AC245A2E-4B49-CED7-ADDF-6624BCC88DDE}"/>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651822304"/>
      </p:ext>
    </p:extLst>
  </p:cSld>
  <p:clrMapOvr>
    <a:overrideClrMapping bg1="lt1" tx1="dk1" bg2="lt2" tx2="dk2" accent1="accent1" accent2="accent2" accent3="accent3" accent4="accent4" accent5="accent5" accent6="accent6" hlink="hlink" folHlink="folHlink"/>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645920" y="5203004"/>
            <a:ext cx="9052560" cy="557784"/>
          </a:xfrm>
        </p:spPr>
        <p:txBody>
          <a:bodyPr anchor="ctr">
            <a:normAutofit/>
          </a:bodyPr>
          <a:lstStyle>
            <a:lvl1pPr>
              <a:lnSpc>
                <a:spcPct val="120000"/>
              </a:lnSpc>
              <a:defRPr sz="2400" b="1">
                <a:gradFill>
                  <a:gsLst>
                    <a:gs pos="0">
                      <a:schemeClr val="accent5"/>
                    </a:gs>
                    <a:gs pos="90000">
                      <a:schemeClr val="accent2"/>
                    </a:gs>
                  </a:gsLst>
                  <a:lin ang="9600000" scaled="0"/>
                </a:gradFill>
              </a:defRPr>
            </a:lvl1pPr>
          </a:lstStyle>
          <a:p>
            <a:r>
              <a:rPr lang="en-US"/>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499616" y="1795462"/>
            <a:ext cx="9198864" cy="2871216"/>
          </a:xfrm>
        </p:spPr>
        <p:txBody>
          <a:bodyPr anchor="ctr">
            <a:normAutofit/>
          </a:bodyPr>
          <a:lstStyle>
            <a:lvl1pPr marL="137160" indent="-137160">
              <a:lnSpc>
                <a:spcPct val="100000"/>
              </a:lnSpc>
              <a:buNone/>
              <a:defRPr sz="4400"/>
            </a:lvl1pPr>
          </a:lstStyle>
          <a:p>
            <a:pPr lvl="0"/>
            <a:r>
              <a:rPr lang="en-US"/>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9A1CBA35-F376-4C5F-B8C5-4C103617FD91}" type="datetime1">
              <a:rPr lang="en-US" smtClean="0"/>
              <a:t>5/11/2026</a:t>
            </a:fld>
            <a:endParaRPr lang="en-US"/>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423305353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D93FB6C-5982-EAFA-94FA-F06EABA0EC3A}"/>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948F732B-25DE-1819-DB0A-266B26703011}"/>
              </a:ext>
            </a:extLst>
          </p:cNvPr>
          <p:cNvGrpSpPr/>
          <p:nvPr/>
        </p:nvGrpSpPr>
        <p:grpSpPr>
          <a:xfrm>
            <a:off x="807326" y="778051"/>
            <a:ext cx="10577346" cy="5314435"/>
            <a:chOff x="807326" y="778051"/>
            <a:chExt cx="10577346" cy="5314435"/>
          </a:xfrm>
        </p:grpSpPr>
        <p:sp>
          <p:nvSpPr>
            <p:cNvPr id="9" name="Rectangle 8">
              <a:extLst>
                <a:ext uri="{FF2B5EF4-FFF2-40B4-BE49-F238E27FC236}">
                  <a16:creationId xmlns:a16="http://schemas.microsoft.com/office/drawing/2014/main" id="{70BBD41E-DAB9-A564-3A2B-295B7AE87C42}"/>
                </a:ext>
              </a:extLst>
            </p:cNvPr>
            <p:cNvSpPr/>
            <p:nvPr/>
          </p:nvSpPr>
          <p:spPr>
            <a:xfrm rot="5400000" flipH="1">
              <a:off x="3438786" y="-1853401"/>
              <a:ext cx="5314432" cy="10577340"/>
            </a:xfrm>
            <a:prstGeom prst="rect">
              <a:avLst/>
            </a:prstGeom>
            <a:gradFill>
              <a:gsLst>
                <a:gs pos="0">
                  <a:schemeClr val="accent2">
                    <a:alpha val="78000"/>
                  </a:schemeClr>
                </a:gs>
                <a:gs pos="93000">
                  <a:schemeClr val="accent5">
                    <a:alpha val="8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B54A4391-9FDD-C033-0A4D-647A73420405}"/>
                </a:ext>
              </a:extLst>
            </p:cNvPr>
            <p:cNvSpPr/>
            <p:nvPr/>
          </p:nvSpPr>
          <p:spPr>
            <a:xfrm rot="16200000" flipH="1">
              <a:off x="3445177" y="-1846407"/>
              <a:ext cx="5314435" cy="10563352"/>
            </a:xfrm>
            <a:prstGeom prst="rect">
              <a:avLst/>
            </a:prstGeom>
            <a:gradFill flip="none" rotWithShape="1">
              <a:gsLst>
                <a:gs pos="0">
                  <a:schemeClr val="accent5">
                    <a:alpha val="79000"/>
                  </a:schemeClr>
                </a:gs>
                <a:gs pos="32000">
                  <a:schemeClr val="accent5">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0290101F-E74A-5C0F-8CC5-E0B5E3DC0E24}"/>
                </a:ext>
              </a:extLst>
            </p:cNvPr>
            <p:cNvSpPr/>
            <p:nvPr/>
          </p:nvSpPr>
          <p:spPr>
            <a:xfrm rot="10800000">
              <a:off x="807326" y="778051"/>
              <a:ext cx="3333441" cy="5308369"/>
            </a:xfrm>
            <a:prstGeom prst="rect">
              <a:avLst/>
            </a:prstGeom>
            <a:gradFill>
              <a:gsLst>
                <a:gs pos="0">
                  <a:schemeClr val="accent5">
                    <a:lumMod val="75000"/>
                  </a:schemeClr>
                </a:gs>
                <a:gs pos="48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338E2756-2591-1046-1B67-C9DEEDDCB82E}"/>
                </a:ext>
                <a:ext uri="{C183D7F6-B498-43B3-948B-1728B52AA6E4}">
                  <adec:decorative xmlns:adec="http://schemas.microsoft.com/office/drawing/2017/decorative" val="1"/>
                </a:ext>
              </a:extLst>
            </p:cNvPr>
            <p:cNvSpPr/>
            <p:nvPr/>
          </p:nvSpPr>
          <p:spPr>
            <a:xfrm rot="5400000" flipH="1">
              <a:off x="4205050" y="-1083744"/>
              <a:ext cx="4078718" cy="10273742"/>
            </a:xfrm>
            <a:prstGeom prst="rect">
              <a:avLst/>
            </a:prstGeom>
            <a:gradFill flip="none" rotWithShape="1">
              <a:gsLst>
                <a:gs pos="2000">
                  <a:schemeClr val="accent5">
                    <a:lumMod val="60000"/>
                    <a:lumOff val="40000"/>
                    <a:alpha val="68000"/>
                  </a:schemeClr>
                </a:gs>
                <a:gs pos="26000">
                  <a:schemeClr val="accent5">
                    <a:lumMod val="60000"/>
                    <a:lumOff val="40000"/>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801368" y="5120640"/>
            <a:ext cx="8549640" cy="621792"/>
          </a:xfrm>
        </p:spPr>
        <p:txBody>
          <a:bodyPr anchor="ctr">
            <a:normAutofit/>
          </a:bodyPr>
          <a:lstStyle>
            <a:lvl1pPr>
              <a:lnSpc>
                <a:spcPct val="120000"/>
              </a:lnSpc>
              <a:defRPr sz="1800" b="1">
                <a:solidFill>
                  <a:schemeClr val="bg1"/>
                </a:solidFill>
              </a:defRPr>
            </a:lvl1pPr>
          </a:lstStyle>
          <a:p>
            <a:r>
              <a:rPr lang="en-US"/>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655064" y="1965960"/>
            <a:ext cx="8695944" cy="2331720"/>
          </a:xfrm>
        </p:spPr>
        <p:txBody>
          <a:bodyPr anchor="ctr">
            <a:normAutofit/>
          </a:bodyPr>
          <a:lstStyle>
            <a:lvl1pPr marL="137160" indent="-137160">
              <a:lnSpc>
                <a:spcPct val="100000"/>
              </a:lnSpc>
              <a:buNone/>
              <a:defRPr sz="3800">
                <a:solidFill>
                  <a:schemeClr val="bg1"/>
                </a:solidFill>
                <a:latin typeface="+mn-lt"/>
              </a:defRPr>
            </a:lvl1pPr>
          </a:lstStyle>
          <a:p>
            <a:pPr lvl="0"/>
            <a:r>
              <a:rPr lang="en-US"/>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BA89D600-DCDC-4EC3-BDD3-052C2836DAF2}" type="datetime1">
              <a:rPr lang="en-US" smtClean="0"/>
              <a:t>5/11/2026</a:t>
            </a:fld>
            <a:endParaRPr lang="en-US"/>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58711404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3D49479-B594-DDBA-C16A-3A98635C8A4A}"/>
              </a:ext>
              <a:ext uri="{C183D7F6-B498-43B3-948B-1728B52AA6E4}">
                <adec:decorative xmlns:adec="http://schemas.microsoft.com/office/drawing/2017/decorative" val="1"/>
              </a:ext>
            </a:extLst>
          </p:cNvPr>
          <p:cNvGrpSpPr/>
          <p:nvPr/>
        </p:nvGrpSpPr>
        <p:grpSpPr>
          <a:xfrm>
            <a:off x="12068638" y="0"/>
            <a:ext cx="123362" cy="6858000"/>
            <a:chOff x="12068638" y="0"/>
            <a:chExt cx="123362" cy="6858000"/>
          </a:xfrm>
        </p:grpSpPr>
        <p:sp>
          <p:nvSpPr>
            <p:cNvPr id="14" name="Rectangle 13">
              <a:extLst>
                <a:ext uri="{FF2B5EF4-FFF2-40B4-BE49-F238E27FC236}">
                  <a16:creationId xmlns:a16="http://schemas.microsoft.com/office/drawing/2014/main" id="{0E065CA7-C91C-8C4F-CD30-E6DB950A620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DCDB482-1274-EA4E-11EA-FDB308F1540E}"/>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8FAEF3D1-EB50-234E-F0C0-5C4E6FB69937}"/>
              </a:ext>
              <a:ext uri="{C183D7F6-B498-43B3-948B-1728B52AA6E4}">
                <adec:decorative xmlns:adec="http://schemas.microsoft.com/office/drawing/2017/decorative" val="1"/>
              </a:ext>
            </a:extLst>
          </p:cNvPr>
          <p:cNvGrpSpPr/>
          <p:nvPr/>
        </p:nvGrpSpPr>
        <p:grpSpPr>
          <a:xfrm rot="10800000">
            <a:off x="-1091" y="0"/>
            <a:ext cx="12188952" cy="123363"/>
            <a:chOff x="-5025" y="6737718"/>
            <a:chExt cx="12207200" cy="123363"/>
          </a:xfrm>
        </p:grpSpPr>
        <p:sp>
          <p:nvSpPr>
            <p:cNvPr id="17" name="Rectangle 16">
              <a:extLst>
                <a:ext uri="{FF2B5EF4-FFF2-40B4-BE49-F238E27FC236}">
                  <a16:creationId xmlns:a16="http://schemas.microsoft.com/office/drawing/2014/main" id="{5B35CE4F-16F9-575C-78CA-4F076F0C3D1F}"/>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D59711A-5559-82B6-B156-35D79618FF56}"/>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0DDF72D5-B6AC-3F01-D0B7-E4B24906CCFA}"/>
              </a:ext>
            </a:extLst>
          </p:cNvPr>
          <p:cNvSpPr>
            <a:spLocks noGrp="1"/>
          </p:cNvSpPr>
          <p:nvPr>
            <p:ph type="title" hasCustomPrompt="1"/>
          </p:nvPr>
        </p:nvSpPr>
        <p:spPr>
          <a:xfrm>
            <a:off x="1379836" y="5192776"/>
            <a:ext cx="8494776" cy="621792"/>
          </a:xfrm>
        </p:spPr>
        <p:txBody>
          <a:bodyPr anchor="ctr">
            <a:normAutofit/>
          </a:bodyPr>
          <a:lstStyle>
            <a:lvl1pPr>
              <a:lnSpc>
                <a:spcPct val="120000"/>
              </a:lnSpc>
              <a:defRPr sz="1800" b="1">
                <a:gradFill>
                  <a:gsLst>
                    <a:gs pos="0">
                      <a:schemeClr val="accent2"/>
                    </a:gs>
                    <a:gs pos="90000">
                      <a:schemeClr val="accent5"/>
                    </a:gs>
                  </a:gsLst>
                  <a:lin ang="9600000" scaled="0"/>
                </a:gradFill>
              </a:defRPr>
            </a:lvl1pPr>
          </a:lstStyle>
          <a:p>
            <a:r>
              <a:rPr lang="en-US"/>
              <a:t>Quote Author</a:t>
            </a:r>
          </a:p>
        </p:txBody>
      </p:sp>
      <p:sp>
        <p:nvSpPr>
          <p:cNvPr id="7" name="Content Placeholder 6">
            <a:extLst>
              <a:ext uri="{FF2B5EF4-FFF2-40B4-BE49-F238E27FC236}">
                <a16:creationId xmlns:a16="http://schemas.microsoft.com/office/drawing/2014/main" id="{20A93000-1238-849C-EADD-03910EE27D69}"/>
              </a:ext>
            </a:extLst>
          </p:cNvPr>
          <p:cNvSpPr>
            <a:spLocks noGrp="1"/>
          </p:cNvSpPr>
          <p:nvPr>
            <p:ph sz="quarter" idx="13" hasCustomPrompt="1"/>
          </p:nvPr>
        </p:nvSpPr>
        <p:spPr>
          <a:xfrm>
            <a:off x="1233532" y="1792224"/>
            <a:ext cx="8641080" cy="2871216"/>
          </a:xfrm>
        </p:spPr>
        <p:txBody>
          <a:bodyPr anchor="ctr">
            <a:normAutofit/>
          </a:bodyPr>
          <a:lstStyle>
            <a:lvl1pPr marL="137160" indent="-137160">
              <a:lnSpc>
                <a:spcPct val="100000"/>
              </a:lnSpc>
              <a:buNone/>
              <a:defRPr sz="3600">
                <a:gradFill>
                  <a:gsLst>
                    <a:gs pos="0">
                      <a:schemeClr val="accent2"/>
                    </a:gs>
                    <a:gs pos="90000">
                      <a:schemeClr val="accent5"/>
                    </a:gs>
                  </a:gsLst>
                  <a:lin ang="9600000" scaled="0"/>
                </a:gradFill>
              </a:defRPr>
            </a:lvl1pPr>
          </a:lstStyle>
          <a:p>
            <a:pPr lvl="0"/>
            <a:r>
              <a:rPr lang="en-US"/>
              <a:t>Click to edit Quote</a:t>
            </a:r>
          </a:p>
        </p:txBody>
      </p:sp>
      <p:sp>
        <p:nvSpPr>
          <p:cNvPr id="3" name="Footer Placeholder 2">
            <a:extLst>
              <a:ext uri="{FF2B5EF4-FFF2-40B4-BE49-F238E27FC236}">
                <a16:creationId xmlns:a16="http://schemas.microsoft.com/office/drawing/2014/main" id="{B26C0B63-D720-7E4B-EF47-C094EDA300AC}"/>
              </a:ext>
            </a:extLst>
          </p:cNvPr>
          <p:cNvSpPr>
            <a:spLocks noGrp="1"/>
          </p:cNvSpPr>
          <p:nvPr>
            <p:ph type="ftr" sz="quarter" idx="10"/>
          </p:nvPr>
        </p:nvSpPr>
        <p:spPr/>
        <p:txBody>
          <a:bodyPr/>
          <a:lstStyle/>
          <a:p>
            <a:r>
              <a:rPr lang="en-US"/>
              <a:t>Sample Footer Text</a:t>
            </a:r>
          </a:p>
        </p:txBody>
      </p:sp>
      <p:sp>
        <p:nvSpPr>
          <p:cNvPr id="4" name="Date Placeholder 3">
            <a:extLst>
              <a:ext uri="{FF2B5EF4-FFF2-40B4-BE49-F238E27FC236}">
                <a16:creationId xmlns:a16="http://schemas.microsoft.com/office/drawing/2014/main" id="{B3091BBB-CF16-BAC6-4881-2B122B945B8A}"/>
              </a:ext>
            </a:extLst>
          </p:cNvPr>
          <p:cNvSpPr>
            <a:spLocks noGrp="1"/>
          </p:cNvSpPr>
          <p:nvPr>
            <p:ph type="dt" sz="half" idx="11"/>
          </p:nvPr>
        </p:nvSpPr>
        <p:spPr/>
        <p:txBody>
          <a:bodyPr/>
          <a:lstStyle/>
          <a:p>
            <a:fld id="{3ADB2DB3-0A08-4E5B-8BB6-A488CF1C042F}" type="datetime1">
              <a:rPr lang="en-US" smtClean="0"/>
              <a:t>5/11/2026</a:t>
            </a:fld>
            <a:endParaRPr lang="en-US"/>
          </a:p>
        </p:txBody>
      </p:sp>
      <p:sp>
        <p:nvSpPr>
          <p:cNvPr id="5" name="Slide Number Placeholder 4">
            <a:extLst>
              <a:ext uri="{FF2B5EF4-FFF2-40B4-BE49-F238E27FC236}">
                <a16:creationId xmlns:a16="http://schemas.microsoft.com/office/drawing/2014/main" id="{318C42D5-A475-3C08-9471-C59B3A49C848}"/>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13392079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0B646A9-91B4-D2CF-8B72-68E668219C00}"/>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02920"/>
            <a:ext cx="10954512" cy="1197864"/>
          </a:xfrm>
        </p:spPr>
        <p:txBody>
          <a:bodyPr/>
          <a:lstStyle>
            <a:lvl1pPr>
              <a:defRPr>
                <a:solidFill>
                  <a:schemeClr val="bg1"/>
                </a:solidFill>
              </a:defRPr>
            </a:lvl1pPr>
          </a:lstStyle>
          <a:p>
            <a:r>
              <a:rPr lang="en-US"/>
              <a:t>Click to edit Master title style</a:t>
            </a:r>
          </a:p>
        </p:txBody>
      </p:sp>
      <p:sp>
        <p:nvSpPr>
          <p:cNvPr id="9" name="Text Placeholder 8">
            <a:extLst>
              <a:ext uri="{FF2B5EF4-FFF2-40B4-BE49-F238E27FC236}">
                <a16:creationId xmlns:a16="http://schemas.microsoft.com/office/drawing/2014/main" id="{DA7BFCD9-16A4-5745-7BB3-7836095FF16B}"/>
              </a:ext>
            </a:extLst>
          </p:cNvPr>
          <p:cNvSpPr>
            <a:spLocks noGrp="1"/>
          </p:cNvSpPr>
          <p:nvPr>
            <p:ph type="body" sz="quarter" idx="13"/>
          </p:nvPr>
        </p:nvSpPr>
        <p:spPr>
          <a:xfrm>
            <a:off x="612648" y="2133600"/>
            <a:ext cx="5166360" cy="41849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F30EDC57-7D17-D4C8-5C60-A44A480EA997}"/>
              </a:ext>
            </a:extLst>
          </p:cNvPr>
          <p:cNvSpPr>
            <a:spLocks noGrp="1"/>
          </p:cNvSpPr>
          <p:nvPr>
            <p:ph type="body" sz="quarter" idx="14"/>
          </p:nvPr>
        </p:nvSpPr>
        <p:spPr>
          <a:xfrm>
            <a:off x="6400800" y="2128115"/>
            <a:ext cx="5166360" cy="41903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pPr algn="l"/>
            <a:r>
              <a:rPr lang="en-US"/>
              <a:t>Sample Footer Text</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7A329DD1-6F17-4170-B2B1-1A76C32D62A1}" type="datetime1">
              <a:rPr lang="en-US" smtClean="0"/>
              <a:t>5/11/2026</a:t>
            </a:fld>
            <a:endParaRPr lang="en-US"/>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25282631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704A21-3725-4536-B210-EAED58DE1544}"/>
              </a:ext>
            </a:extLst>
          </p:cNvPr>
          <p:cNvSpPr/>
          <p:nvPr/>
        </p:nvSpPr>
        <p:spPr>
          <a:xfrm rot="5400000" flipH="1">
            <a:off x="5175902" y="-5175894"/>
            <a:ext cx="1855397" cy="12207199"/>
          </a:xfrm>
          <a:prstGeom prst="rect">
            <a:avLst/>
          </a:prstGeom>
          <a:gradFill>
            <a:gsLst>
              <a:gs pos="0">
                <a:schemeClr val="accent5"/>
              </a:gs>
              <a:gs pos="90000">
                <a:schemeClr val="accent2"/>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12648" y="502920"/>
            <a:ext cx="10953750" cy="1197864"/>
          </a:xfrm>
        </p:spPr>
        <p:txBody>
          <a:bodyPr/>
          <a:lstStyle>
            <a:lvl1pPr>
              <a:defRPr>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12648" y="2128111"/>
            <a:ext cx="5166360" cy="484632"/>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7B5BB1DC-4DAA-D220-25A9-5752C158FDD3}"/>
              </a:ext>
            </a:extLst>
          </p:cNvPr>
          <p:cNvSpPr>
            <a:spLocks noGrp="1"/>
          </p:cNvSpPr>
          <p:nvPr>
            <p:ph type="body" sz="quarter" idx="13"/>
          </p:nvPr>
        </p:nvSpPr>
        <p:spPr>
          <a:xfrm>
            <a:off x="612648" y="2722893"/>
            <a:ext cx="5166360" cy="3595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400800" y="2128109"/>
            <a:ext cx="5166360" cy="484633"/>
          </a:xfrm>
        </p:spPr>
        <p:txBody>
          <a:bodyPr anchor="b">
            <a:normAutofit/>
          </a:bodyPr>
          <a:lstStyle>
            <a:lvl1pPr marL="0" indent="0">
              <a:lnSpc>
                <a:spcPct val="90000"/>
              </a:lnSpc>
              <a:buNone/>
              <a:defRPr sz="2400" b="0"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12">
            <a:extLst>
              <a:ext uri="{FF2B5EF4-FFF2-40B4-BE49-F238E27FC236}">
                <a16:creationId xmlns:a16="http://schemas.microsoft.com/office/drawing/2014/main" id="{BAB67A04-5E8D-18C5-D47A-A5B5CFE568A1}"/>
              </a:ext>
            </a:extLst>
          </p:cNvPr>
          <p:cNvSpPr>
            <a:spLocks noGrp="1"/>
          </p:cNvSpPr>
          <p:nvPr>
            <p:ph type="body" sz="quarter" idx="14"/>
          </p:nvPr>
        </p:nvSpPr>
        <p:spPr>
          <a:xfrm>
            <a:off x="6400038" y="2722893"/>
            <a:ext cx="5166360" cy="35956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80669AB3-1083-59C6-B9F8-A35C0D406617}"/>
              </a:ext>
            </a:extLst>
          </p:cNvPr>
          <p:cNvSpPr>
            <a:spLocks noGrp="1"/>
          </p:cNvSpPr>
          <p:nvPr>
            <p:ph type="ftr" sz="quarter" idx="16"/>
          </p:nvPr>
        </p:nvSpPr>
        <p:spPr/>
        <p:txBody>
          <a:bodyPr/>
          <a:lstStyle/>
          <a:p>
            <a:pPr algn="l"/>
            <a:r>
              <a:rPr lang="en-US"/>
              <a:t>Sample Footer Text</a:t>
            </a:r>
          </a:p>
        </p:txBody>
      </p:sp>
      <p:sp>
        <p:nvSpPr>
          <p:cNvPr id="4" name="Date Placeholder 3">
            <a:extLst>
              <a:ext uri="{FF2B5EF4-FFF2-40B4-BE49-F238E27FC236}">
                <a16:creationId xmlns:a16="http://schemas.microsoft.com/office/drawing/2014/main" id="{88D0645D-C128-9FF0-2E8B-D2E3E34687DA}"/>
              </a:ext>
            </a:extLst>
          </p:cNvPr>
          <p:cNvSpPr>
            <a:spLocks noGrp="1"/>
          </p:cNvSpPr>
          <p:nvPr>
            <p:ph type="dt" sz="half" idx="15"/>
          </p:nvPr>
        </p:nvSpPr>
        <p:spPr/>
        <p:txBody>
          <a:bodyPr/>
          <a:lstStyle/>
          <a:p>
            <a:fld id="{BA7E6053-DA33-4DC9-86BB-0E52E5EB5B56}" type="datetime1">
              <a:rPr lang="en-US" smtClean="0"/>
              <a:t>5/11/2026</a:t>
            </a:fld>
            <a:endParaRPr lang="en-US"/>
          </a:p>
        </p:txBody>
      </p:sp>
      <p:sp>
        <p:nvSpPr>
          <p:cNvPr id="10" name="Slide Number Placeholder 9">
            <a:extLst>
              <a:ext uri="{FF2B5EF4-FFF2-40B4-BE49-F238E27FC236}">
                <a16:creationId xmlns:a16="http://schemas.microsoft.com/office/drawing/2014/main" id="{CC6DDA88-C058-DDD5-F19B-8B5E7B86C681}"/>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10327857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nchor="t"/>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C72CE4D-D83F-44D4-ACB0-A88A6B9DB4F7}" type="datetime1">
              <a:rPr lang="en-US" smtClean="0"/>
              <a:t>5/11/2026</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59741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itation (clair)">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algn="ctr"/>
            <a:r>
              <a:rPr lang="fr-BE" sz="1400">
                <a:solidFill>
                  <a:schemeClr val="bg1"/>
                </a:solidFill>
              </a:rPr>
              <a:t>Société Scientifique de Médecine Générale Asbl</a:t>
            </a:r>
          </a:p>
          <a:p>
            <a:pPr algn="ctr"/>
            <a:r>
              <a:rPr lang="fr-BE" sz="1400">
                <a:solidFill>
                  <a:schemeClr val="bg1"/>
                </a:solidFill>
              </a:rPr>
              <a:t>Rue de Suisse 8 à 1060 Bruxelles │ +32 2 533 09 80 │ www.ssmg.be </a:t>
            </a:r>
          </a:p>
        </p:txBody>
      </p:sp>
    </p:spTree>
    <p:extLst>
      <p:ext uri="{BB962C8B-B14F-4D97-AF65-F5344CB8AC3E}">
        <p14:creationId xmlns:p14="http://schemas.microsoft.com/office/powerpoint/2010/main" val="396633321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9A62F981-1EE1-49F5-B605-4EA23F0307AC}" type="datetime1">
              <a:rPr lang="en-US" smtClean="0"/>
              <a:t>5/11/2026</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233966549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36BE0305-2234-39DE-EC35-B6881018EC3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2" name="Rectangle 11">
              <a:extLst>
                <a:ext uri="{FF2B5EF4-FFF2-40B4-BE49-F238E27FC236}">
                  <a16:creationId xmlns:a16="http://schemas.microsoft.com/office/drawing/2014/main" id="{BEBF17BE-BA15-771A-79F4-91B4C5C752F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79ADE0D-3A86-F364-6B2A-F373A75E29AE}"/>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02920"/>
            <a:ext cx="3595634" cy="1808201"/>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309608"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283299" y="502920"/>
            <a:ext cx="6283861" cy="580326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B0B6493B-A447-4205-AC2D-AE2DEDAE4E3B}" type="datetime1">
              <a:rPr lang="en-US" smtClean="0"/>
              <a:t>5/11/2026</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58171052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D02923E9-478C-95DE-C678-A683A36F538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21" name="Rectangle 20">
              <a:extLst>
                <a:ext uri="{FF2B5EF4-FFF2-40B4-BE49-F238E27FC236}">
                  <a16:creationId xmlns:a16="http://schemas.microsoft.com/office/drawing/2014/main" id="{43DD8A0F-EB40-1201-2A23-685958AC5DF6}"/>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9B912E4F-3FBB-39E4-2EA2-BA0D8858A74D}"/>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612648" y="502920"/>
            <a:ext cx="3713996" cy="2247200"/>
          </a:xfrm>
        </p:spPr>
        <p:txBody>
          <a:bodyPr anchor="t">
            <a:normAutofit/>
          </a:bodyPr>
          <a:lstStyle>
            <a:lvl1pPr>
              <a:defRPr sz="32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3310128" cy="3434638"/>
          </a:xfrm>
        </p:spPr>
        <p:txBody>
          <a:bodyPr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Footer Placeholder 23">
            <a:extLst>
              <a:ext uri="{FF2B5EF4-FFF2-40B4-BE49-F238E27FC236}">
                <a16:creationId xmlns:a16="http://schemas.microsoft.com/office/drawing/2014/main" id="{861F92C4-9651-789C-0B22-E6343EE25C7A}"/>
              </a:ext>
            </a:extLst>
          </p:cNvPr>
          <p:cNvSpPr>
            <a:spLocks noGrp="1"/>
          </p:cNvSpPr>
          <p:nvPr>
            <p:ph type="ftr" sz="quarter" idx="15"/>
          </p:nvPr>
        </p:nvSpPr>
        <p:spPr/>
        <p:txBody>
          <a:bodyPr/>
          <a:lstStyle/>
          <a:p>
            <a:r>
              <a:rPr lang="en-US"/>
              <a:t>Sample Footer Text</a:t>
            </a:r>
          </a:p>
        </p:txBody>
      </p:sp>
      <p:sp>
        <p:nvSpPr>
          <p:cNvPr id="8" name="Picture Placeholder 7">
            <a:extLst>
              <a:ext uri="{FF2B5EF4-FFF2-40B4-BE49-F238E27FC236}">
                <a16:creationId xmlns:a16="http://schemas.microsoft.com/office/drawing/2014/main" id="{6CCD178F-4127-FE67-2F5D-0F1CE7884398}"/>
              </a:ext>
            </a:extLst>
          </p:cNvPr>
          <p:cNvSpPr>
            <a:spLocks noGrp="1"/>
          </p:cNvSpPr>
          <p:nvPr>
            <p:ph type="pic" sz="quarter" idx="13" hasCustomPrompt="1"/>
          </p:nvPr>
        </p:nvSpPr>
        <p:spPr>
          <a:xfrm>
            <a:off x="5153978" y="342016"/>
            <a:ext cx="6413182" cy="5976487"/>
          </a:xfrm>
          <a:blipFill>
            <a:blip r:embed="rId2">
              <a:alphaModFix amt="60000"/>
            </a:blip>
            <a:stretch>
              <a:fillRect/>
            </a:stretch>
          </a:blipFill>
        </p:spPr>
        <p:txBody>
          <a:bodyPr/>
          <a:lstStyle>
            <a:lvl1pPr marL="0" indent="0">
              <a:buNone/>
              <a:defRPr/>
            </a:lvl1pPr>
          </a:lstStyle>
          <a:p>
            <a:r>
              <a:rPr lang="en-US"/>
              <a:t>.</a:t>
            </a:r>
          </a:p>
        </p:txBody>
      </p:sp>
      <p:sp>
        <p:nvSpPr>
          <p:cNvPr id="23" name="Date Placeholder 22">
            <a:extLst>
              <a:ext uri="{FF2B5EF4-FFF2-40B4-BE49-F238E27FC236}">
                <a16:creationId xmlns:a16="http://schemas.microsoft.com/office/drawing/2014/main" id="{8ACB14E1-4D3B-B55C-4791-64F774AC361F}"/>
              </a:ext>
            </a:extLst>
          </p:cNvPr>
          <p:cNvSpPr>
            <a:spLocks noGrp="1"/>
          </p:cNvSpPr>
          <p:nvPr>
            <p:ph type="dt" sz="half" idx="14"/>
          </p:nvPr>
        </p:nvSpPr>
        <p:spPr/>
        <p:txBody>
          <a:bodyPr/>
          <a:lstStyle/>
          <a:p>
            <a:fld id="{1F9A354F-9C13-4261-9BA4-DD76051C2429}" type="datetime1">
              <a:rPr lang="en-US" smtClean="0"/>
              <a:t>5/11/2026</a:t>
            </a:fld>
            <a:endParaRPr lang="en-US"/>
          </a:p>
        </p:txBody>
      </p:sp>
      <p:sp>
        <p:nvSpPr>
          <p:cNvPr id="25" name="Slide Number Placeholder 24">
            <a:extLst>
              <a:ext uri="{FF2B5EF4-FFF2-40B4-BE49-F238E27FC236}">
                <a16:creationId xmlns:a16="http://schemas.microsoft.com/office/drawing/2014/main" id="{E55DAD34-8521-F119-F985-ABFBDD340032}"/>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59388472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0AE463B-60C7-F01E-97F6-1486FB41D222}"/>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7" name="Rectangle 6">
              <a:extLst>
                <a:ext uri="{FF2B5EF4-FFF2-40B4-BE49-F238E27FC236}">
                  <a16:creationId xmlns:a16="http://schemas.microsoft.com/office/drawing/2014/main" id="{EF94E48A-D751-8593-5D71-0683866A2404}"/>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55092F9-8C9B-4865-CB0E-EFD550A28ED3}"/>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10890373" cy="1463040"/>
          </a:xfrm>
        </p:spPr>
        <p:txBody>
          <a:bodyPr anchor="t">
            <a:normAutofit/>
          </a:bodyPr>
          <a:lstStyle>
            <a:lvl1pPr>
              <a:defRPr sz="6000">
                <a:gradFill>
                  <a:gsLst>
                    <a:gs pos="0">
                      <a:schemeClr val="accent2"/>
                    </a:gs>
                    <a:gs pos="100000">
                      <a:schemeClr val="accent5"/>
                    </a:gs>
                  </a:gsLst>
                  <a:lin ang="42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648" y="3483864"/>
            <a:ext cx="10890374" cy="28346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D3A9CD26-23FE-488A-AF3B-5DDE99301C10}" type="datetime1">
              <a:rPr lang="en-US" smtClean="0"/>
              <a:t>5/11/2026</a:t>
            </a:fld>
            <a:endParaRPr lang="en-US"/>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053735290"/>
      </p:ext>
    </p:extLst>
  </p:cSld>
  <p:clrMapOvr>
    <a:overrideClrMapping bg1="lt1" tx1="dk1" bg2="lt2" tx2="dk2" accent1="accent1" accent2="accent2" accent3="accent3" accent4="accent4" accent5="accent5" accent6="accent6" hlink="hlink" folHlink="folHlink"/>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1627318"/>
            <a:ext cx="8430768" cy="1842020"/>
          </a:xfrm>
        </p:spPr>
        <p:txBody>
          <a:bodyPr anchor="b">
            <a:normAutofit/>
          </a:bodyPr>
          <a:lstStyle>
            <a:lvl1pPr>
              <a:defRPr sz="6000">
                <a:gradFill>
                  <a:gsLst>
                    <a:gs pos="0">
                      <a:schemeClr val="accent2"/>
                    </a:gs>
                    <a:gs pos="100000">
                      <a:schemeClr val="accent5"/>
                    </a:gs>
                  </a:gsLst>
                  <a:lin ang="4200000" scaled="0"/>
                </a:gradFill>
              </a:defRPr>
            </a:lvl1pPr>
          </a:lstStyle>
          <a:p>
            <a:r>
              <a:rPr lang="en-US"/>
              <a:t>Click to edit Master title style</a:t>
            </a:r>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648" y="3622673"/>
            <a:ext cx="8430768" cy="1609344"/>
          </a:xfrm>
        </p:spPr>
        <p:txBody>
          <a:bodyPr vert="horz" lIns="91440" tIns="45720" rIns="91440" bIns="45720" rtlCol="0">
            <a:normAutofit/>
          </a:bodyPr>
          <a:lstStyle>
            <a:lvl1pPr marL="0" indent="0">
              <a:buNone/>
              <a:defRPr lang="en-US" sz="2200" dirty="0"/>
            </a:lvl1pPr>
            <a:lvl2pPr marL="228600" indent="0">
              <a:buNone/>
              <a:defRPr lang="en-US" sz="1800" dirty="0"/>
            </a:lvl2pPr>
            <a:lvl3pPr marL="457200" indent="0">
              <a:buNone/>
              <a:defRPr lang="en-US" sz="1600" dirty="0"/>
            </a:lvl3pPr>
            <a:lvl4pPr marL="685800" indent="0">
              <a:buNone/>
              <a:defRPr lang="en-US" sz="1400" dirty="0"/>
            </a:lvl4pPr>
            <a:lvl5pPr marL="914400" indent="0">
              <a:buNone/>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pPr algn="l"/>
            <a:r>
              <a:rPr lang="en-US"/>
              <a:t>Sample Footer Text</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CC67263D-2536-4E2E-A4D6-BA89E45F00B0}" type="datetime1">
              <a:rPr lang="en-US" smtClean="0"/>
              <a:t>5/11/2026</a:t>
            </a:fld>
            <a:endParaRPr lang="en-US"/>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66060234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extLst>
      <p:ext uri="{BB962C8B-B14F-4D97-AF65-F5344CB8AC3E}">
        <p14:creationId xmlns:p14="http://schemas.microsoft.com/office/powerpoint/2010/main" val="3025830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fr-FR"/>
              <a:t>Cliquez pour ajouter un titre</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ajouter un sous-titre		</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algn="ctr"/>
            <a:r>
              <a:rPr lang="fr-BE" sz="1400">
                <a:solidFill>
                  <a:schemeClr val="bg1">
                    <a:lumMod val="65000"/>
                  </a:schemeClr>
                </a:solidFill>
              </a:rPr>
              <a:t>Société Scientifique de Médecine Générale Asbl</a:t>
            </a:r>
          </a:p>
          <a:p>
            <a:pPr algn="ctr"/>
            <a:r>
              <a:rPr lang="fr-BE" sz="1400">
                <a:solidFill>
                  <a:schemeClr val="bg1">
                    <a:lumMod val="65000"/>
                  </a:schemeClr>
                </a:solidFill>
              </a:rPr>
              <a:t>Rue de Suisse 8 à 1060 Bruxelles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fr-FR"/>
              <a:t>Table des matières</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baseline="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fr-FR"/>
              <a:t>Cliquez pour modifier</a:t>
            </a:r>
          </a:p>
          <a:p>
            <a:pPr lvl="1"/>
            <a:r>
              <a:rPr lang="fr-FR"/>
              <a:t>Cliquez pour modifier</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1"/>
                </a:solidFill>
                <a:latin typeface="Calibri" panose="020F0502020204030204" pitchFamily="34" charset="0"/>
                <a:cs typeface="Calibri" panose="020F0502020204030204" pitchFamily="34" charset="0"/>
              </a:defRPr>
            </a:lvl1pPr>
          </a:lstStyle>
          <a:p>
            <a:r>
              <a:rPr lang="fr-FR"/>
              <a:t>Modifiez le style du titre</a:t>
            </a:r>
          </a:p>
        </p:txBody>
      </p:sp>
      <p:sp>
        <p:nvSpPr>
          <p:cNvPr id="3" name="Espace réservé du contenu 2"/>
          <p:cNvSpPr>
            <a:spLocks noGrp="1"/>
          </p:cNvSpPr>
          <p:nvPr>
            <p:ph idx="1"/>
          </p:nvPr>
        </p:nvSpPr>
        <p:spPr/>
        <p:txBody>
          <a:bodyPr/>
          <a:lstStyle>
            <a:lvl1pPr>
              <a:defRPr sz="2400">
                <a:solidFill>
                  <a:schemeClr val="accent1"/>
                </a:solidFill>
                <a:latin typeface="Calibri" panose="020F0502020204030204" pitchFamily="34" charset="0"/>
                <a:cs typeface="Calibri" panose="020F0502020204030204" pitchFamily="34" charset="0"/>
              </a:defRPr>
            </a:lvl1pPr>
            <a:lvl2pPr>
              <a:defRPr sz="2000">
                <a:solidFill>
                  <a:schemeClr val="accent1"/>
                </a:solidFill>
                <a:latin typeface="Calibri" panose="020F0502020204030204" pitchFamily="34" charset="0"/>
                <a:cs typeface="Calibri" panose="020F0502020204030204" pitchFamily="34" charset="0"/>
              </a:defRPr>
            </a:lvl2pPr>
            <a:lvl3pPr>
              <a:defRPr sz="2000">
                <a:solidFill>
                  <a:schemeClr val="accent1"/>
                </a:solidFill>
                <a:latin typeface="Calibri" panose="020F0502020204030204" pitchFamily="34" charset="0"/>
                <a:cs typeface="Calibri" panose="020F0502020204030204" pitchFamily="34" charset="0"/>
              </a:defRPr>
            </a:lvl3pPr>
            <a:lvl4pPr>
              <a:defRPr sz="2000">
                <a:solidFill>
                  <a:schemeClr val="accent1"/>
                </a:solidFill>
                <a:latin typeface="Calibri" panose="020F0502020204030204" pitchFamily="34" charset="0"/>
                <a:cs typeface="Calibri" panose="020F0502020204030204" pitchFamily="34" charset="0"/>
              </a:defRPr>
            </a:lvl4pPr>
            <a:lvl5pPr>
              <a:defRPr sz="2000">
                <a:solidFill>
                  <a:schemeClr val="accent1"/>
                </a:solidFill>
                <a:latin typeface="Calibri" panose="020F0502020204030204" pitchFamily="34" charset="0"/>
                <a:cs typeface="Calibri" panose="020F0502020204030204" pitchFamily="34" charset="0"/>
              </a:defRPr>
            </a:lvl5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fr-FR"/>
              <a:t>Cliquez sur l'icône pour ajouter une image</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fld id="{9FCF0D27-783A-4A41-A067-B898C8DC56C7}" type="slidenum">
              <a:rPr lang="fr-FR" smtClean="0"/>
              <a:pPr/>
              <a:t>‹#›</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fr-FR"/>
              <a:t>Image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fr-FR"/>
              <a:t>Image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fr-FR"/>
              <a:t>Image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fr-FR"/>
              <a:t>Image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extLst>
      <p:ext uri="{BB962C8B-B14F-4D97-AF65-F5344CB8AC3E}">
        <p14:creationId xmlns:p14="http://schemas.microsoft.com/office/powerpoint/2010/main" val="21273403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800"/>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extLst>
      <p:ext uri="{BB962C8B-B14F-4D97-AF65-F5344CB8AC3E}">
        <p14:creationId xmlns:p14="http://schemas.microsoft.com/office/powerpoint/2010/main" val="517546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pPr/>
              <a:t>‹#›</a:t>
            </a:fld>
            <a:endParaRPr lang="fr-FR"/>
          </a:p>
        </p:txBody>
      </p:sp>
    </p:spTree>
    <p:extLst>
      <p:ext uri="{BB962C8B-B14F-4D97-AF65-F5344CB8AC3E}">
        <p14:creationId xmlns:p14="http://schemas.microsoft.com/office/powerpoint/2010/main" val="3653280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itation (clair)">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algn="ctr"/>
            <a:r>
              <a:rPr lang="fr-BE" sz="1400">
                <a:solidFill>
                  <a:schemeClr val="bg1"/>
                </a:solidFill>
              </a:rPr>
              <a:t>Société Scientifique de Médecine Générale Asbl</a:t>
            </a:r>
          </a:p>
          <a:p>
            <a:pPr algn="ctr"/>
            <a:r>
              <a:rPr lang="fr-BE" sz="1400">
                <a:solidFill>
                  <a:schemeClr val="bg1"/>
                </a:solidFill>
              </a:rPr>
              <a:t>Rue de Suisse 8 à 1060 Bruxelles │ +32 2 533 09 80 │ www.ssmg.be </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1872582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2" name="Titel 1"/>
          <p:cNvSpPr>
            <a:spLocks noGrp="1"/>
          </p:cNvSpPr>
          <p:nvPr>
            <p:ph type="title"/>
          </p:nvPr>
        </p:nvSpPr>
        <p:spPr/>
        <p:txBody>
          <a:bodyPr/>
          <a:lstStyle/>
          <a:p>
            <a:r>
              <a:rPr lang="nl-NL"/>
              <a:t>Klik om de stijl te bewerken</a:t>
            </a:r>
          </a:p>
        </p:txBody>
      </p:sp>
      <p:sp>
        <p:nvSpPr>
          <p:cNvPr id="4" name="Tijdelijke aanduiding voor datum 3">
            <a:extLst>
              <a:ext uri="{FF2B5EF4-FFF2-40B4-BE49-F238E27FC236}">
                <a16:creationId xmlns:a16="http://schemas.microsoft.com/office/drawing/2014/main" id="{B3BE74EB-EA03-8673-E4FE-25C10F36124E}"/>
              </a:ext>
            </a:extLst>
          </p:cNvPr>
          <p:cNvSpPr>
            <a:spLocks noGrp="1"/>
          </p:cNvSpPr>
          <p:nvPr>
            <p:ph type="dt" sz="half" idx="10"/>
          </p:nvPr>
        </p:nvSpPr>
        <p:spPr/>
        <p:txBody>
          <a:bodyPr/>
          <a:lstStyle>
            <a:lvl1pPr>
              <a:defRPr/>
            </a:lvl1pPr>
          </a:lstStyle>
          <a:p>
            <a:pPr>
              <a:defRPr/>
            </a:pPr>
            <a:endParaRPr lang="nl-NL"/>
          </a:p>
        </p:txBody>
      </p:sp>
      <p:sp>
        <p:nvSpPr>
          <p:cNvPr id="5" name="Tijdelijke aanduiding voor voettekst 4">
            <a:extLst>
              <a:ext uri="{FF2B5EF4-FFF2-40B4-BE49-F238E27FC236}">
                <a16:creationId xmlns:a16="http://schemas.microsoft.com/office/drawing/2014/main" id="{2799C734-D9DC-F4EA-4D2A-9997BCBF5163}"/>
              </a:ext>
            </a:extLst>
          </p:cNvPr>
          <p:cNvSpPr>
            <a:spLocks noGrp="1"/>
          </p:cNvSpPr>
          <p:nvPr>
            <p:ph type="ftr" sz="quarter" idx="11"/>
          </p:nvPr>
        </p:nvSpPr>
        <p:spPr/>
        <p:txBody>
          <a:bodyPr/>
          <a:lstStyle>
            <a:lvl1pPr>
              <a:defRPr/>
            </a:lvl1pPr>
          </a:lstStyle>
          <a:p>
            <a:pPr>
              <a:defRPr/>
            </a:pPr>
            <a:endParaRPr lang="nl-NL"/>
          </a:p>
        </p:txBody>
      </p:sp>
      <p:sp>
        <p:nvSpPr>
          <p:cNvPr id="6" name="Tijdelijke aanduiding voor dianummer 5">
            <a:extLst>
              <a:ext uri="{FF2B5EF4-FFF2-40B4-BE49-F238E27FC236}">
                <a16:creationId xmlns:a16="http://schemas.microsoft.com/office/drawing/2014/main" id="{ED787008-000B-BC6F-0B2F-80D13593FFC7}"/>
              </a:ext>
            </a:extLst>
          </p:cNvPr>
          <p:cNvSpPr>
            <a:spLocks noGrp="1"/>
          </p:cNvSpPr>
          <p:nvPr>
            <p:ph type="sldNum" sz="quarter" idx="12"/>
          </p:nvPr>
        </p:nvSpPr>
        <p:spPr/>
        <p:txBody>
          <a:bodyPr/>
          <a:lstStyle>
            <a:lvl1pPr>
              <a:defRPr/>
            </a:lvl1pPr>
          </a:lstStyle>
          <a:p>
            <a:pPr>
              <a:defRPr/>
            </a:pPr>
            <a:fld id="{35ADA2A4-34DD-4011-8A7A-E6E141BE95AF}" type="slidenum">
              <a:rPr lang="nl-NL" altLang="fr-FR"/>
              <a:pPr>
                <a:defRPr/>
              </a:pPr>
              <a:t>‹#›</a:t>
            </a:fld>
            <a:endParaRPr lang="nl-NL" altLang="fr-FR"/>
          </a:p>
        </p:txBody>
      </p:sp>
    </p:spTree>
    <p:extLst>
      <p:ext uri="{BB962C8B-B14F-4D97-AF65-F5344CB8AC3E}">
        <p14:creationId xmlns:p14="http://schemas.microsoft.com/office/powerpoint/2010/main" val="39929955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fr-FR"/>
              <a:t>Cliquez pour ajouter un titre</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ajouter un sous-titre		</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Rue de Suisse 8 à 1060 Bruxelles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410823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rgbClr val="1E699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fr-FR"/>
              <a:t>Table des matières</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9377178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fr-FR"/>
              <a:t>Cliquez pour modifier</a:t>
            </a:r>
          </a:p>
          <a:p>
            <a:pPr lvl="1"/>
            <a:r>
              <a:rPr lang="fr-FR"/>
              <a:t>Cliquez pour modifier</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5108253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8286157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6582077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706227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fr-FR"/>
              <a:t>Cliquez sur l'icône pour ajouter une image</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9201420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fr-FR"/>
              <a:t>Image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fr-FR"/>
              <a:t>Image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fr-FR"/>
              <a:t>Image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fr-FR"/>
              <a:t>Image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60743049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30617902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Tree>
    <p:extLst>
      <p:ext uri="{BB962C8B-B14F-4D97-AF65-F5344CB8AC3E}">
        <p14:creationId xmlns:p14="http://schemas.microsoft.com/office/powerpoint/2010/main" val="251664381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29035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Rue de Suisse 8 à 1060 Bruxelles │ +32 2 533 09 80 │ www.ssmg.be </a:t>
            </a:r>
          </a:p>
        </p:txBody>
      </p:sp>
      <p:pic>
        <p:nvPicPr>
          <p:cNvPr id="8" name="Espace réservé du contenu 5" descr="SSMG_SR(Red)_Q_white.eps"/>
          <p:cNvPicPr>
            <a:picLocks noChangeAspect="1"/>
          </p:cNvPicPr>
          <p:nvPr userDrawn="1"/>
        </p:nvPicPr>
        <mc:AlternateContent xmlns:mc="http://schemas.openxmlformats.org/markup-compatibility/2006">
          <mc:Choice xmlns:mv="urn:schemas-microsoft-com:mac:vml" xmlns:ma="http://schemas.microsoft.com/office/mac/drawingml/2008/main"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36352923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nl"/>
              <a:t>De stijl van de titel wijzigen</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
              <a:t>De stijlen van de maskertekst wijzigen</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3550536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fr-FR"/>
              <a:t>Cliquez pour ajouter un titre</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ajouter un sous-titre		</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Rue de Suisse 8 à 1060 Bruxelles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1523603"/>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1_Titre et contenu">
    <p:bg>
      <p:bgPr>
        <a:solidFill>
          <a:srgbClr val="1E699D"/>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fr-FR"/>
              <a:t>Table des matières</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7417502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fr-FR"/>
              <a:t>Cliquez pour modifier</a:t>
            </a:r>
          </a:p>
          <a:p>
            <a:pPr lvl="1"/>
            <a:r>
              <a:rPr lang="fr-FR"/>
              <a:t>Cliquez pour modifier</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19373243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24626083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550071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95651412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fr-FR"/>
              <a:t>Cliquez sur l'icône pour ajouter une image</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33345838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fr-FR"/>
              <a:t>Image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fr-FR"/>
              <a:t>Image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fr-FR"/>
              <a:t>Image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fr-FR"/>
              <a:t>Image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4075747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17527426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Tree>
    <p:extLst>
      <p:ext uri="{BB962C8B-B14F-4D97-AF65-F5344CB8AC3E}">
        <p14:creationId xmlns:p14="http://schemas.microsoft.com/office/powerpoint/2010/main" val="32144977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12655459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Rue de Suisse 8 à 1060 Bruxelles │ +32 2 533 09 80 │ www.ssmg.be </a:t>
            </a:r>
          </a:p>
        </p:txBody>
      </p:sp>
      <p:pic>
        <p:nvPicPr>
          <p:cNvPr id="8" name="Espace réservé du contenu 5" descr="SSMG_SR(Red)_Q_white.eps"/>
          <p:cNvPicPr>
            <a:picLocks noChangeAspect="1"/>
          </p:cNvPicPr>
          <p:nvPr userDrawn="1"/>
        </p:nvPicPr>
        <mc:AlternateContent xmlns:mc="http://schemas.openxmlformats.org/markup-compatibility/2006">
          <mc:Choice xmlns:mv="urn:schemas-microsoft-com:mac:vml" xmlns:ma="http://schemas.microsoft.com/office/mac/drawingml/2008/main"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27818871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97924" y="3183137"/>
            <a:ext cx="10359736" cy="1817482"/>
          </a:xfrm>
          <a:prstGeom prst="rect">
            <a:avLst/>
          </a:prstGeom>
        </p:spPr>
        <p:txBody>
          <a:bodyPr anchor="b">
            <a:normAutofit/>
          </a:bodyPr>
          <a:lstStyle>
            <a:lvl1pPr algn="l">
              <a:defRPr sz="4000">
                <a:solidFill>
                  <a:srgbClr val="1E699D"/>
                </a:solidFill>
                <a:latin typeface="Futura Medium" charset="0"/>
                <a:ea typeface="Futura Medium" charset="0"/>
                <a:cs typeface="Futura Medium" charset="0"/>
              </a:defRPr>
            </a:lvl1pPr>
          </a:lstStyle>
          <a:p>
            <a:r>
              <a:rPr lang="fr-FR"/>
              <a:t>Cliquez pour ajouter un titre</a:t>
            </a:r>
            <a:endParaRPr lang="en-US"/>
          </a:p>
        </p:txBody>
      </p:sp>
      <p:sp>
        <p:nvSpPr>
          <p:cNvPr id="3" name="Subtitle 2"/>
          <p:cNvSpPr>
            <a:spLocks noGrp="1"/>
          </p:cNvSpPr>
          <p:nvPr>
            <p:ph type="subTitle" idx="1" hasCustomPrompt="1"/>
          </p:nvPr>
        </p:nvSpPr>
        <p:spPr>
          <a:xfrm>
            <a:off x="897921" y="5206582"/>
            <a:ext cx="10359736" cy="482158"/>
          </a:xfrm>
          <a:prstGeom prst="rect">
            <a:avLst/>
          </a:prstGeom>
        </p:spPr>
        <p:txBody>
          <a:bodyPr>
            <a:normAutofit/>
          </a:bodyPr>
          <a:lstStyle>
            <a:lvl1pPr marL="0" indent="0" algn="l">
              <a:buNone/>
              <a:defRPr sz="2400">
                <a:solidFill>
                  <a:srgbClr val="1E699D"/>
                </a:solidFill>
                <a:latin typeface="Futura Medium" charset="0"/>
                <a:ea typeface="Futura Medium" charset="0"/>
                <a:cs typeface="Futura Medium"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Cliquez pour ajouter un sous-titre		</a:t>
            </a:r>
            <a:endParaRPr lang="en-US"/>
          </a:p>
        </p:txBody>
      </p:sp>
      <p:pic>
        <p:nvPicPr>
          <p:cNvPr id="6" name="Image 5">
            <a:extLst>
              <a:ext uri="{FF2B5EF4-FFF2-40B4-BE49-F238E27FC236}">
                <a16:creationId xmlns:a16="http://schemas.microsoft.com/office/drawing/2014/main" id="{08E52A7B-E7D4-4963-A293-C313352A300A}"/>
              </a:ext>
            </a:extLst>
          </p:cNvPr>
          <p:cNvPicPr>
            <a:picLocks noChangeAspect="1"/>
          </p:cNvPicPr>
          <p:nvPr userDrawn="1"/>
        </p:nvPicPr>
        <p:blipFill>
          <a:blip r:embed="rId2"/>
          <a:stretch>
            <a:fillRect/>
          </a:stretch>
        </p:blipFill>
        <p:spPr>
          <a:xfrm>
            <a:off x="897923" y="536656"/>
            <a:ext cx="4494197" cy="1698288"/>
          </a:xfrm>
          <a:prstGeom prst="rect">
            <a:avLst/>
          </a:prstGeom>
        </p:spPr>
      </p:pic>
      <p:pic>
        <p:nvPicPr>
          <p:cNvPr id="13" name="Image 12"/>
          <p:cNvPicPr>
            <a:picLocks noChangeAspect="1"/>
          </p:cNvPicPr>
          <p:nvPr userDrawn="1"/>
        </p:nvPicPr>
        <p:blipFill>
          <a:blip r:embed="rId3">
            <a:alphaModFix amt="20000"/>
            <a:extLst>
              <a:ext uri="{28A0092B-C50C-407E-A947-70E740481C1C}">
                <a14:useLocalDpi xmlns:a14="http://schemas.microsoft.com/office/drawing/2010/main" val="0"/>
              </a:ext>
            </a:extLst>
          </a:blip>
          <a:stretch>
            <a:fillRect/>
          </a:stretch>
        </p:blipFill>
        <p:spPr>
          <a:xfrm>
            <a:off x="2025831" y="422057"/>
            <a:ext cx="8642625" cy="3220854"/>
          </a:xfrm>
          <a:prstGeom prst="rect">
            <a:avLst/>
          </a:prstGeom>
        </p:spPr>
      </p:pic>
      <p:sp>
        <p:nvSpPr>
          <p:cNvPr id="9" name="ZoneTexte 8">
            <a:extLst>
              <a:ext uri="{FF2B5EF4-FFF2-40B4-BE49-F238E27FC236}">
                <a16:creationId xmlns:a16="http://schemas.microsoft.com/office/drawing/2014/main" id="{4B57EF61-FBA6-48DE-A0F8-17B0C58C453F}"/>
              </a:ext>
            </a:extLst>
          </p:cNvPr>
          <p:cNvSpPr txBox="1"/>
          <p:nvPr userDrawn="1"/>
        </p:nvSpPr>
        <p:spPr>
          <a:xfrm>
            <a:off x="897921" y="6143555"/>
            <a:ext cx="10359737"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lumMod val="65000"/>
                  </a:srgbClr>
                </a:solidFill>
                <a:effectLst/>
                <a:uLnTx/>
                <a:uFillTx/>
                <a:latin typeface="Calibri"/>
                <a:ea typeface="+mn-ea"/>
                <a:cs typeface="+mn-cs"/>
              </a:rPr>
              <a:t>Rue de Suisse 8 à 1060 Bruxelles │ +32 2 533 09 80 │ www.ssmg.be </a:t>
            </a:r>
          </a:p>
        </p:txBody>
      </p:sp>
      <p:cxnSp>
        <p:nvCxnSpPr>
          <p:cNvPr id="5" name="Connecteur droit 4">
            <a:extLst>
              <a:ext uri="{FF2B5EF4-FFF2-40B4-BE49-F238E27FC236}">
                <a16:creationId xmlns:a16="http://schemas.microsoft.com/office/drawing/2014/main" id="{81B7A26A-7F5E-4019-A271-E7CA70A03735}"/>
              </a:ext>
            </a:extLst>
          </p:cNvPr>
          <p:cNvCxnSpPr/>
          <p:nvPr userDrawn="1"/>
        </p:nvCxnSpPr>
        <p:spPr>
          <a:xfrm>
            <a:off x="1048285" y="5110385"/>
            <a:ext cx="3190431" cy="0"/>
          </a:xfrm>
          <a:prstGeom prst="line">
            <a:avLst/>
          </a:prstGeom>
          <a:ln>
            <a:solidFill>
              <a:srgbClr val="E84C0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7031553"/>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1_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5110" y="347364"/>
            <a:ext cx="9570884" cy="834409"/>
          </a:xfrm>
          <a:prstGeom prst="rect">
            <a:avLst/>
          </a:prstGeom>
        </p:spPr>
        <p:txBody>
          <a:bodyPr>
            <a:normAutofit/>
          </a:bodyPr>
          <a:lstStyle>
            <a:lvl1pPr>
              <a:defRPr sz="3600">
                <a:solidFill>
                  <a:schemeClr val="bg1"/>
                </a:solidFill>
                <a:latin typeface="Futura Medium" charset="0"/>
                <a:ea typeface="Futura Medium" charset="0"/>
                <a:cs typeface="Futura Medium" charset="0"/>
              </a:defRPr>
            </a:lvl1pPr>
          </a:lstStyle>
          <a:p>
            <a:r>
              <a:rPr lang="fr-FR"/>
              <a:t>Table des matières</a:t>
            </a:r>
            <a:endParaRPr lang="en-US"/>
          </a:p>
        </p:txBody>
      </p:sp>
      <p:sp>
        <p:nvSpPr>
          <p:cNvPr id="3" name="Content Placeholder 2"/>
          <p:cNvSpPr>
            <a:spLocks noGrp="1"/>
          </p:cNvSpPr>
          <p:nvPr>
            <p:ph idx="1"/>
          </p:nvPr>
        </p:nvSpPr>
        <p:spPr>
          <a:xfrm>
            <a:off x="871363" y="1563881"/>
            <a:ext cx="9570885" cy="4613083"/>
          </a:xfrm>
          <a:prstGeom prst="rect">
            <a:avLst/>
          </a:prstGeom>
        </p:spPr>
        <p:txBody>
          <a:bodyPr/>
          <a:lstStyle>
            <a:lvl1pPr marL="514350" indent="-514350">
              <a:buSzPct val="80000"/>
              <a:buFont typeface="Arial" panose="020B0604020202020204" pitchFamily="34" charset="0"/>
              <a:buChar cha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a:t>
            </a:r>
          </a:p>
          <a:p>
            <a:pPr lvl="0"/>
            <a:endParaRPr lang="fr-FR"/>
          </a:p>
          <a:p>
            <a:pPr lvl="2"/>
            <a:endParaRPr lang="en-US"/>
          </a:p>
        </p:txBody>
      </p:sp>
      <p:sp>
        <p:nvSpPr>
          <p:cNvPr id="9" name="Rectangle 8"/>
          <p:cNvSpPr/>
          <p:nvPr userDrawn="1"/>
        </p:nvSpPr>
        <p:spPr>
          <a:xfrm>
            <a:off x="1907687" y="1019854"/>
            <a:ext cx="2352340" cy="3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206380331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fr-FR"/>
              <a:t>Cliquez pour modifier</a:t>
            </a:r>
          </a:p>
          <a:p>
            <a:pPr lvl="1"/>
            <a:r>
              <a:rPr lang="fr-FR"/>
              <a:t>Cliquez pour modifier</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412658307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4" name="Content Placeholder 3"/>
          <p:cNvSpPr>
            <a:spLocks noGrp="1"/>
          </p:cNvSpPr>
          <p:nvPr>
            <p:ph sz="half" idx="2"/>
          </p:nvPr>
        </p:nvSpPr>
        <p:spPr>
          <a:xfrm>
            <a:off x="6172203" y="1506329"/>
            <a:ext cx="5181600" cy="4351338"/>
          </a:xfrm>
          <a:prstGeom prst="rect">
            <a:avLst/>
          </a:prstGeom>
        </p:spPr>
        <p:txBody>
          <a:bodyPr/>
          <a:lstStyle>
            <a:lvl1pPr marL="358775" indent="-358775" algn="just">
              <a:defRPr>
                <a:solidFill>
                  <a:srgbClr val="00B0F0"/>
                </a:solidFill>
              </a:defRPr>
            </a:lvl1pPr>
            <a:lvl2pPr>
              <a:buClr>
                <a:srgbClr val="71FC1C"/>
              </a:buClr>
              <a:defRPr>
                <a:solidFill>
                  <a:srgbClr val="1E699D"/>
                </a:solidFill>
              </a:defRPr>
            </a:lvl2pPr>
            <a:lvl3pPr>
              <a:buClr>
                <a:srgbClr val="71FC1C"/>
              </a:buClr>
              <a:defRPr>
                <a:solidFill>
                  <a:srgbClr val="1E699D"/>
                </a:solidFill>
              </a:defRPr>
            </a:lvl3pPr>
            <a:lvl4pPr>
              <a:buClr>
                <a:srgbClr val="71FC1C"/>
              </a:buClr>
              <a:defRPr>
                <a:solidFill>
                  <a:srgbClr val="1E699D"/>
                </a:solidFill>
              </a:defRPr>
            </a:lvl4pPr>
            <a:lvl5pPr>
              <a:buClr>
                <a:srgbClr val="71FC1C"/>
              </a:buClr>
              <a:defRPr>
                <a:solidFill>
                  <a:srgbClr val="1E699D"/>
                </a:solidFill>
              </a:defRPr>
            </a:lvl5pPr>
          </a:lstStyle>
          <a:p>
            <a:pPr lvl="0"/>
            <a:r>
              <a:rPr lang="fr-FR"/>
              <a:t>Cliquez pour modifier</a:t>
            </a:r>
          </a:p>
          <a:p>
            <a:pPr lvl="1"/>
            <a:r>
              <a:rPr lang="fr-FR"/>
              <a:t>Deuxième niveau</a:t>
            </a:r>
          </a:p>
          <a:p>
            <a:pPr lvl="2"/>
            <a:r>
              <a:rPr lang="fr-FR"/>
              <a:t>Troisième niveau</a:t>
            </a:r>
          </a:p>
        </p:txBody>
      </p:sp>
      <p:sp>
        <p:nvSpPr>
          <p:cNvPr id="12" name="Title 1">
            <a:extLst>
              <a:ext uri="{FF2B5EF4-FFF2-40B4-BE49-F238E27FC236}">
                <a16:creationId xmlns:a16="http://schemas.microsoft.com/office/drawing/2014/main" id="{220A913A-1893-4F44-B347-CE7F748A1B2E}"/>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4" name="Espace réservé du numéro de diapositive 2">
            <a:extLst>
              <a:ext uri="{FF2B5EF4-FFF2-40B4-BE49-F238E27FC236}">
                <a16:creationId xmlns:a16="http://schemas.microsoft.com/office/drawing/2014/main" id="{66007452-C68C-487F-83C1-637F3D720D1E}"/>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9293150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9BE6678-5723-479F-9F60-F37F79D98E47}"/>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12" name="Espace réservé du numéro de diapositive 2">
            <a:extLst>
              <a:ext uri="{FF2B5EF4-FFF2-40B4-BE49-F238E27FC236}">
                <a16:creationId xmlns:a16="http://schemas.microsoft.com/office/drawing/2014/main" id="{AB004553-05E8-487D-A419-086617D0B5E2}"/>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0803374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6" name="Espace réservé du numéro de diapositive 2">
            <a:extLst>
              <a:ext uri="{FF2B5EF4-FFF2-40B4-BE49-F238E27FC236}">
                <a16:creationId xmlns:a16="http://schemas.microsoft.com/office/drawing/2014/main" id="{86C5B906-53C9-4435-9375-23E342610276}"/>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694970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mage 50%">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77493" y="272300"/>
            <a:ext cx="5278419" cy="900743"/>
          </a:xfrm>
          <a:prstGeom prst="rect">
            <a:avLst/>
          </a:prstGeom>
        </p:spPr>
        <p:txBody>
          <a:bodyPr anchor="b">
            <a:normAutofit/>
          </a:bodyPr>
          <a:lstStyle>
            <a:lvl1pPr algn="just">
              <a:defRPr sz="28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 name="Picture Placeholder 2"/>
          <p:cNvSpPr>
            <a:spLocks noGrp="1" noChangeAspect="1"/>
          </p:cNvSpPr>
          <p:nvPr>
            <p:ph type="pic" idx="1"/>
          </p:nvPr>
        </p:nvSpPr>
        <p:spPr>
          <a:xfrm>
            <a:off x="6122221" y="0"/>
            <a:ext cx="6069780" cy="6858000"/>
          </a:xfrm>
          <a:prstGeom prst="rect">
            <a:avLst/>
          </a:prstGeom>
        </p:spPr>
        <p:txBody>
          <a:bodyPr anchor="t"/>
          <a:lstStyle>
            <a:lvl1pPr marL="0" indent="0" algn="ctr">
              <a:buNone/>
              <a:defRPr sz="3200">
                <a:solidFill>
                  <a:srgbClr val="71FC1C"/>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a:p>
            <a:endParaRPr lang="fr-FR"/>
          </a:p>
          <a:p>
            <a:endParaRPr lang="fr-FR"/>
          </a:p>
          <a:p>
            <a:endParaRPr lang="fr-FR"/>
          </a:p>
          <a:p>
            <a:r>
              <a:rPr lang="fr-FR"/>
              <a:t>Cliquez sur l'icône pour ajouter une image</a:t>
            </a:r>
            <a:endParaRPr lang="en-US"/>
          </a:p>
        </p:txBody>
      </p:sp>
      <p:sp>
        <p:nvSpPr>
          <p:cNvPr id="4" name="Text Placeholder 3"/>
          <p:cNvSpPr>
            <a:spLocks noGrp="1"/>
          </p:cNvSpPr>
          <p:nvPr>
            <p:ph type="body" sz="half" idx="2"/>
          </p:nvPr>
        </p:nvSpPr>
        <p:spPr>
          <a:xfrm>
            <a:off x="659805" y="1589519"/>
            <a:ext cx="5278417" cy="4545811"/>
          </a:xfrm>
          <a:prstGeom prst="rect">
            <a:avLst/>
          </a:prstGeom>
        </p:spPr>
        <p:txBody>
          <a:bodyPr/>
          <a:lstStyle>
            <a:lvl1pPr marL="0" indent="0" algn="just">
              <a:buNone/>
              <a:defRPr sz="2000">
                <a:solidFill>
                  <a:srgbClr val="00B0F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9" name="Slide Number Placeholder 6"/>
          <p:cNvSpPr>
            <a:spLocks noGrp="1"/>
          </p:cNvSpPr>
          <p:nvPr>
            <p:ph type="sldNum" sz="quarter" idx="12"/>
          </p:nvPr>
        </p:nvSpPr>
        <p:spPr>
          <a:xfrm>
            <a:off x="5197586" y="6408508"/>
            <a:ext cx="740636" cy="365125"/>
          </a:xfrm>
          <a:prstGeom prst="rect">
            <a:avLst/>
          </a:prstGeom>
        </p:spPr>
        <p:txBody>
          <a:bodyPr/>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27778686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 images avec texte">
    <p:spTree>
      <p:nvGrpSpPr>
        <p:cNvPr id="1" name=""/>
        <p:cNvGrpSpPr/>
        <p:nvPr/>
      </p:nvGrpSpPr>
      <p:grpSpPr>
        <a:xfrm>
          <a:off x="0" y="0"/>
          <a:ext cx="0" cy="0"/>
          <a:chOff x="0" y="0"/>
          <a:chExt cx="0" cy="0"/>
        </a:xfrm>
      </p:grpSpPr>
      <p:sp>
        <p:nvSpPr>
          <p:cNvPr id="5" name="Espace réservé pour une image  4"/>
          <p:cNvSpPr>
            <a:spLocks noGrp="1"/>
          </p:cNvSpPr>
          <p:nvPr>
            <p:ph type="pic" sz="quarter" idx="11" hasCustomPrompt="1"/>
          </p:nvPr>
        </p:nvSpPr>
        <p:spPr>
          <a:xfrm>
            <a:off x="552001" y="1456557"/>
            <a:ext cx="2400000" cy="1800000"/>
          </a:xfrm>
          <a:prstGeom prst="rect">
            <a:avLst/>
          </a:prstGeom>
        </p:spPr>
        <p:txBody>
          <a:bodyPr/>
          <a:lstStyle>
            <a:lvl1pPr marL="0" indent="0">
              <a:buNone/>
              <a:defRPr>
                <a:solidFill>
                  <a:srgbClr val="71FC1C"/>
                </a:solidFill>
              </a:defRPr>
            </a:lvl1pPr>
          </a:lstStyle>
          <a:p>
            <a:r>
              <a:rPr lang="fr-FR"/>
              <a:t>Image 1</a:t>
            </a:r>
          </a:p>
        </p:txBody>
      </p:sp>
      <p:sp>
        <p:nvSpPr>
          <p:cNvPr id="8" name="Espace réservé pour une image  4"/>
          <p:cNvSpPr>
            <a:spLocks noGrp="1"/>
          </p:cNvSpPr>
          <p:nvPr>
            <p:ph type="pic" sz="quarter" idx="12" hasCustomPrompt="1"/>
          </p:nvPr>
        </p:nvSpPr>
        <p:spPr>
          <a:xfrm>
            <a:off x="552001" y="3706988"/>
            <a:ext cx="2400000" cy="1800000"/>
          </a:xfrm>
          <a:prstGeom prst="rect">
            <a:avLst/>
          </a:prstGeom>
        </p:spPr>
        <p:txBody>
          <a:bodyPr/>
          <a:lstStyle>
            <a:lvl1pPr marL="0" indent="0">
              <a:buNone/>
              <a:defRPr>
                <a:solidFill>
                  <a:srgbClr val="71FC1C"/>
                </a:solidFill>
              </a:defRPr>
            </a:lvl1pPr>
          </a:lstStyle>
          <a:p>
            <a:r>
              <a:rPr lang="fr-FR"/>
              <a:t>Image 3</a:t>
            </a:r>
          </a:p>
        </p:txBody>
      </p:sp>
      <p:sp>
        <p:nvSpPr>
          <p:cNvPr id="9" name="Espace réservé pour une image  4"/>
          <p:cNvSpPr>
            <a:spLocks noGrp="1"/>
          </p:cNvSpPr>
          <p:nvPr>
            <p:ph type="pic" sz="quarter" idx="13" hasCustomPrompt="1"/>
          </p:nvPr>
        </p:nvSpPr>
        <p:spPr>
          <a:xfrm>
            <a:off x="6261697" y="1460967"/>
            <a:ext cx="2400000" cy="1800000"/>
          </a:xfrm>
          <a:prstGeom prst="rect">
            <a:avLst/>
          </a:prstGeom>
        </p:spPr>
        <p:txBody>
          <a:bodyPr/>
          <a:lstStyle>
            <a:lvl1pPr marL="0" indent="0">
              <a:buNone/>
              <a:defRPr>
                <a:solidFill>
                  <a:srgbClr val="71FC1C"/>
                </a:solidFill>
              </a:defRPr>
            </a:lvl1pPr>
          </a:lstStyle>
          <a:p>
            <a:r>
              <a:rPr lang="fr-FR"/>
              <a:t>Image 2</a:t>
            </a:r>
          </a:p>
        </p:txBody>
      </p:sp>
      <p:sp>
        <p:nvSpPr>
          <p:cNvPr id="10" name="Espace réservé pour une image  4"/>
          <p:cNvSpPr>
            <a:spLocks noGrp="1"/>
          </p:cNvSpPr>
          <p:nvPr>
            <p:ph type="pic" sz="quarter" idx="14" hasCustomPrompt="1"/>
          </p:nvPr>
        </p:nvSpPr>
        <p:spPr>
          <a:xfrm>
            <a:off x="6261697" y="3711398"/>
            <a:ext cx="2400000" cy="1800000"/>
          </a:xfrm>
          <a:prstGeom prst="rect">
            <a:avLst/>
          </a:prstGeom>
        </p:spPr>
        <p:txBody>
          <a:bodyPr/>
          <a:lstStyle>
            <a:lvl1pPr marL="0" indent="0">
              <a:buNone/>
              <a:defRPr>
                <a:solidFill>
                  <a:srgbClr val="71FC1C"/>
                </a:solidFill>
              </a:defRPr>
            </a:lvl1pPr>
          </a:lstStyle>
          <a:p>
            <a:r>
              <a:rPr lang="fr-FR"/>
              <a:t>Image 4</a:t>
            </a:r>
          </a:p>
        </p:txBody>
      </p:sp>
      <p:sp>
        <p:nvSpPr>
          <p:cNvPr id="15" name="Espace réservé du texte 11"/>
          <p:cNvSpPr>
            <a:spLocks noGrp="1"/>
          </p:cNvSpPr>
          <p:nvPr>
            <p:ph type="body" sz="quarter" idx="17" hasCustomPrompt="1"/>
          </p:nvPr>
        </p:nvSpPr>
        <p:spPr>
          <a:xfrm>
            <a:off x="2952001" y="145655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17" name="Espace réservé du texte 11"/>
          <p:cNvSpPr>
            <a:spLocks noGrp="1"/>
          </p:cNvSpPr>
          <p:nvPr>
            <p:ph type="body" sz="quarter" idx="18" hasCustomPrompt="1"/>
          </p:nvPr>
        </p:nvSpPr>
        <p:spPr>
          <a:xfrm>
            <a:off x="2952001" y="240155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1</a:t>
            </a:r>
          </a:p>
        </p:txBody>
      </p:sp>
      <p:sp>
        <p:nvSpPr>
          <p:cNvPr id="18" name="Espace réservé du texte 11"/>
          <p:cNvSpPr>
            <a:spLocks noGrp="1"/>
          </p:cNvSpPr>
          <p:nvPr>
            <p:ph type="body" sz="quarter" idx="19" hasCustomPrompt="1"/>
          </p:nvPr>
        </p:nvSpPr>
        <p:spPr>
          <a:xfrm>
            <a:off x="2952001"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19" name="Espace réservé du texte 11"/>
          <p:cNvSpPr>
            <a:spLocks noGrp="1"/>
          </p:cNvSpPr>
          <p:nvPr>
            <p:ph type="body" sz="quarter" idx="20" hasCustomPrompt="1"/>
          </p:nvPr>
        </p:nvSpPr>
        <p:spPr>
          <a:xfrm>
            <a:off x="2952001"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3</a:t>
            </a:r>
          </a:p>
        </p:txBody>
      </p:sp>
      <p:sp>
        <p:nvSpPr>
          <p:cNvPr id="20" name="Espace réservé du texte 11"/>
          <p:cNvSpPr>
            <a:spLocks noGrp="1"/>
          </p:cNvSpPr>
          <p:nvPr>
            <p:ph type="body" sz="quarter" idx="21" hasCustomPrompt="1"/>
          </p:nvPr>
        </p:nvSpPr>
        <p:spPr>
          <a:xfrm>
            <a:off x="8661697" y="146096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1" name="Espace réservé du texte 11"/>
          <p:cNvSpPr>
            <a:spLocks noGrp="1"/>
          </p:cNvSpPr>
          <p:nvPr>
            <p:ph type="body" sz="quarter" idx="22" hasCustomPrompt="1"/>
          </p:nvPr>
        </p:nvSpPr>
        <p:spPr>
          <a:xfrm>
            <a:off x="8661697" y="240596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2</a:t>
            </a:r>
          </a:p>
        </p:txBody>
      </p:sp>
      <p:sp>
        <p:nvSpPr>
          <p:cNvPr id="22" name="Espace réservé du texte 11"/>
          <p:cNvSpPr>
            <a:spLocks noGrp="1"/>
          </p:cNvSpPr>
          <p:nvPr>
            <p:ph type="body" sz="quarter" idx="23" hasCustomPrompt="1"/>
          </p:nvPr>
        </p:nvSpPr>
        <p:spPr>
          <a:xfrm>
            <a:off x="8661697" y="3717038"/>
            <a:ext cx="2880000" cy="944999"/>
          </a:xfrm>
          <a:prstGeom prst="rect">
            <a:avLst/>
          </a:prstGeom>
          <a:noFill/>
        </p:spPr>
        <p:txBody>
          <a:bodyPr anchor="b"/>
          <a:lstStyle>
            <a:lvl1pPr marL="0" indent="0">
              <a:buNone/>
              <a:defRPr sz="200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23" name="Espace réservé du texte 11"/>
          <p:cNvSpPr>
            <a:spLocks noGrp="1"/>
          </p:cNvSpPr>
          <p:nvPr>
            <p:ph type="body" sz="quarter" idx="24" hasCustomPrompt="1"/>
          </p:nvPr>
        </p:nvSpPr>
        <p:spPr>
          <a:xfrm>
            <a:off x="8661697" y="4662036"/>
            <a:ext cx="2880000" cy="849363"/>
          </a:xfrm>
          <a:prstGeom prst="rect">
            <a:avLst/>
          </a:prstGeom>
          <a:noFill/>
        </p:spPr>
        <p:txBody>
          <a:bodyPr anchor="t"/>
          <a:lstStyle>
            <a:lvl1pPr marL="0" indent="0">
              <a:buNone/>
              <a:defRPr sz="1800">
                <a:solidFill>
                  <a:srgbClr val="1E699D"/>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err="1"/>
              <a:t>Detail</a:t>
            </a:r>
            <a:r>
              <a:rPr lang="fr-FR"/>
              <a:t> 4</a:t>
            </a:r>
          </a:p>
        </p:txBody>
      </p:sp>
      <p:sp>
        <p:nvSpPr>
          <p:cNvPr id="27" name="Title 1">
            <a:extLst>
              <a:ext uri="{FF2B5EF4-FFF2-40B4-BE49-F238E27FC236}">
                <a16:creationId xmlns:a16="http://schemas.microsoft.com/office/drawing/2014/main" id="{15A84BB1-C098-4C18-AA57-BA4A44B4F053}"/>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28" name="Espace réservé du numéro de diapositive 2">
            <a:extLst>
              <a:ext uri="{FF2B5EF4-FFF2-40B4-BE49-F238E27FC236}">
                <a16:creationId xmlns:a16="http://schemas.microsoft.com/office/drawing/2014/main" id="{CDEF9A32-6724-4F22-AAF1-9C6F7C426324}"/>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40031366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textes">
    <p:spTree>
      <p:nvGrpSpPr>
        <p:cNvPr id="1" name=""/>
        <p:cNvGrpSpPr/>
        <p:nvPr/>
      </p:nvGrpSpPr>
      <p:grpSpPr>
        <a:xfrm>
          <a:off x="0" y="0"/>
          <a:ext cx="0" cy="0"/>
          <a:chOff x="0" y="0"/>
          <a:chExt cx="0" cy="0"/>
        </a:xfrm>
      </p:grpSpPr>
      <p:sp>
        <p:nvSpPr>
          <p:cNvPr id="28" name="Rectangle 27"/>
          <p:cNvSpPr/>
          <p:nvPr userDrawn="1"/>
        </p:nvSpPr>
        <p:spPr>
          <a:xfrm>
            <a:off x="1767672"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9" name="Rectangle 8"/>
          <p:cNvSpPr/>
          <p:nvPr userDrawn="1"/>
        </p:nvSpPr>
        <p:spPr>
          <a:xfrm>
            <a:off x="6654635" y="1957173"/>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Rectangle 9"/>
          <p:cNvSpPr/>
          <p:nvPr userDrawn="1"/>
        </p:nvSpPr>
        <p:spPr>
          <a:xfrm>
            <a:off x="1782915" y="3804838"/>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p:nvPr userDrawn="1"/>
        </p:nvSpPr>
        <p:spPr>
          <a:xfrm>
            <a:off x="6654635" y="3804839"/>
            <a:ext cx="4800000" cy="1793875"/>
          </a:xfrm>
          <a:prstGeom prst="rect">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Calibri"/>
              <a:ea typeface="+mn-ea"/>
              <a:cs typeface="+mn-cs"/>
            </a:endParaRPr>
          </a:p>
        </p:txBody>
      </p:sp>
      <p:sp>
        <p:nvSpPr>
          <p:cNvPr id="6" name="Espace réservé du texte 5"/>
          <p:cNvSpPr>
            <a:spLocks noGrp="1"/>
          </p:cNvSpPr>
          <p:nvPr>
            <p:ph type="body" sz="quarter" idx="11" hasCustomPrompt="1"/>
          </p:nvPr>
        </p:nvSpPr>
        <p:spPr>
          <a:xfrm>
            <a:off x="178257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1</a:t>
            </a:r>
          </a:p>
        </p:txBody>
      </p:sp>
      <p:sp>
        <p:nvSpPr>
          <p:cNvPr id="22" name="Espace réservé du texte 5"/>
          <p:cNvSpPr>
            <a:spLocks noGrp="1"/>
          </p:cNvSpPr>
          <p:nvPr>
            <p:ph type="body" sz="quarter" idx="12" hasCustomPrompt="1"/>
          </p:nvPr>
        </p:nvSpPr>
        <p:spPr>
          <a:xfrm>
            <a:off x="6669192" y="1979101"/>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2</a:t>
            </a:r>
          </a:p>
        </p:txBody>
      </p:sp>
      <p:sp>
        <p:nvSpPr>
          <p:cNvPr id="23" name="Espace réservé du texte 5"/>
          <p:cNvSpPr>
            <a:spLocks noGrp="1"/>
          </p:cNvSpPr>
          <p:nvPr>
            <p:ph type="body" sz="quarter" idx="13" hasCustomPrompt="1"/>
          </p:nvPr>
        </p:nvSpPr>
        <p:spPr>
          <a:xfrm>
            <a:off x="1781888"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1</a:t>
            </a:r>
          </a:p>
        </p:txBody>
      </p:sp>
      <p:sp>
        <p:nvSpPr>
          <p:cNvPr id="24" name="Espace réservé du texte 5"/>
          <p:cNvSpPr>
            <a:spLocks noGrp="1"/>
          </p:cNvSpPr>
          <p:nvPr>
            <p:ph type="body" sz="quarter" idx="14" hasCustomPrompt="1"/>
          </p:nvPr>
        </p:nvSpPr>
        <p:spPr>
          <a:xfrm>
            <a:off x="6661743" y="2597538"/>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2</a:t>
            </a:r>
          </a:p>
        </p:txBody>
      </p:sp>
      <p:sp>
        <p:nvSpPr>
          <p:cNvPr id="25" name="Espace réservé du texte 5"/>
          <p:cNvSpPr>
            <a:spLocks noGrp="1"/>
          </p:cNvSpPr>
          <p:nvPr>
            <p:ph type="body" sz="quarter" idx="15" hasCustomPrompt="1"/>
          </p:nvPr>
        </p:nvSpPr>
        <p:spPr>
          <a:xfrm>
            <a:off x="1797131" y="3825766"/>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3</a:t>
            </a:r>
          </a:p>
        </p:txBody>
      </p:sp>
      <p:sp>
        <p:nvSpPr>
          <p:cNvPr id="26" name="Espace réservé du texte 5"/>
          <p:cNvSpPr>
            <a:spLocks noGrp="1"/>
          </p:cNvSpPr>
          <p:nvPr>
            <p:ph type="body" sz="quarter" idx="16" hasCustomPrompt="1"/>
          </p:nvPr>
        </p:nvSpPr>
        <p:spPr>
          <a:xfrm>
            <a:off x="1796447" y="4444203"/>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3</a:t>
            </a:r>
          </a:p>
        </p:txBody>
      </p:sp>
      <p:sp>
        <p:nvSpPr>
          <p:cNvPr id="27" name="Espace réservé du texte 5"/>
          <p:cNvSpPr>
            <a:spLocks noGrp="1"/>
          </p:cNvSpPr>
          <p:nvPr>
            <p:ph type="body" sz="quarter" idx="17" hasCustomPrompt="1"/>
          </p:nvPr>
        </p:nvSpPr>
        <p:spPr>
          <a:xfrm>
            <a:off x="6669876" y="3820103"/>
            <a:ext cx="4785784" cy="612775"/>
          </a:xfrm>
          <a:prstGeom prst="rect">
            <a:avLst/>
          </a:prstGeom>
        </p:spPr>
        <p:txBody>
          <a:bodyPr anchor="b"/>
          <a:lstStyle>
            <a:lvl1pPr marL="0" indent="0">
              <a:buNone/>
              <a:defRPr sz="2000">
                <a:solidFill>
                  <a:schemeClr val="bg1"/>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Titre 4</a:t>
            </a:r>
          </a:p>
        </p:txBody>
      </p:sp>
      <p:sp>
        <p:nvSpPr>
          <p:cNvPr id="32" name="Espace réservé du texte 5"/>
          <p:cNvSpPr>
            <a:spLocks noGrp="1"/>
          </p:cNvSpPr>
          <p:nvPr>
            <p:ph type="body" sz="quarter" idx="18" hasCustomPrompt="1"/>
          </p:nvPr>
        </p:nvSpPr>
        <p:spPr>
          <a:xfrm>
            <a:off x="6669192" y="4438540"/>
            <a:ext cx="4785784" cy="1165914"/>
          </a:xfrm>
          <a:prstGeom prst="rect">
            <a:avLst/>
          </a:prstGeom>
        </p:spPr>
        <p:txBody>
          <a:bodyPr/>
          <a:lstStyle>
            <a:lvl1pPr marL="0" indent="0">
              <a:buNone/>
              <a:defRPr sz="1400">
                <a:solidFill>
                  <a:schemeClr val="bg1"/>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fr-FR"/>
              <a:t>Contenu 4</a:t>
            </a:r>
          </a:p>
        </p:txBody>
      </p:sp>
      <p:sp>
        <p:nvSpPr>
          <p:cNvPr id="29" name="Title 1">
            <a:extLst>
              <a:ext uri="{FF2B5EF4-FFF2-40B4-BE49-F238E27FC236}">
                <a16:creationId xmlns:a16="http://schemas.microsoft.com/office/drawing/2014/main" id="{874952A8-CEDE-4786-84D3-F2BEDB65EA88}"/>
              </a:ext>
            </a:extLst>
          </p:cNvPr>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30" name="Espace réservé du numéro de diapositive 2">
            <a:extLst>
              <a:ext uri="{FF2B5EF4-FFF2-40B4-BE49-F238E27FC236}">
                <a16:creationId xmlns:a16="http://schemas.microsoft.com/office/drawing/2014/main" id="{8535011E-5405-404E-A399-6EDF9102DCA5}"/>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66746363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Espace réservé du numéro de diapositive 2"/>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4" name="Title 1"/>
          <p:cNvSpPr>
            <a:spLocks noGrp="1"/>
          </p:cNvSpPr>
          <p:nvPr>
            <p:ph type="title" hasCustomPrompt="1"/>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Cliquez pour modifier le titre</a:t>
            </a:r>
            <a:endParaRPr lang="en-US"/>
          </a:p>
        </p:txBody>
      </p:sp>
      <p:sp>
        <p:nvSpPr>
          <p:cNvPr id="7" name="Espace réservé pour une image  6"/>
          <p:cNvSpPr>
            <a:spLocks noGrp="1"/>
          </p:cNvSpPr>
          <p:nvPr>
            <p:ph type="pic" sz="quarter" idx="11" hasCustomPrompt="1"/>
          </p:nvPr>
        </p:nvSpPr>
        <p:spPr>
          <a:xfrm>
            <a:off x="1782915"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5" name="Espace réservé pour une image  6"/>
          <p:cNvSpPr>
            <a:spLocks noGrp="1"/>
          </p:cNvSpPr>
          <p:nvPr>
            <p:ph type="pic" sz="quarter" idx="17" hasCustomPrompt="1"/>
          </p:nvPr>
        </p:nvSpPr>
        <p:spPr>
          <a:xfrm>
            <a:off x="4869164" y="1926029"/>
            <a:ext cx="2880000" cy="2160000"/>
          </a:xfrm>
          <a:prstGeom prst="ellipse">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1926029"/>
            <a:ext cx="2880000" cy="2160000"/>
          </a:xfrm>
          <a:prstGeom prst="ellipse">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1" name="Espace réservé du texte 9"/>
          <p:cNvSpPr>
            <a:spLocks noGrp="1"/>
          </p:cNvSpPr>
          <p:nvPr>
            <p:ph type="body" sz="quarter" idx="12" hasCustomPrompt="1"/>
          </p:nvPr>
        </p:nvSpPr>
        <p:spPr>
          <a:xfrm>
            <a:off x="1782915"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3" name="Espace réservé du texte 9"/>
          <p:cNvSpPr>
            <a:spLocks noGrp="1"/>
          </p:cNvSpPr>
          <p:nvPr>
            <p:ph type="body" sz="quarter" idx="19" hasCustomPrompt="1"/>
          </p:nvPr>
        </p:nvSpPr>
        <p:spPr>
          <a:xfrm>
            <a:off x="1782915"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7" name="Espace réservé du texte 9"/>
          <p:cNvSpPr>
            <a:spLocks noGrp="1"/>
          </p:cNvSpPr>
          <p:nvPr>
            <p:ph type="body" sz="quarter" idx="20" hasCustomPrompt="1"/>
          </p:nvPr>
        </p:nvSpPr>
        <p:spPr>
          <a:xfrm>
            <a:off x="4869164"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8" name="Espace réservé du texte 9"/>
          <p:cNvSpPr>
            <a:spLocks noGrp="1"/>
          </p:cNvSpPr>
          <p:nvPr>
            <p:ph type="body" sz="quarter" idx="21" hasCustomPrompt="1"/>
          </p:nvPr>
        </p:nvSpPr>
        <p:spPr>
          <a:xfrm>
            <a:off x="4869164"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9" name="Espace réservé du texte 9"/>
          <p:cNvSpPr>
            <a:spLocks noGrp="1"/>
          </p:cNvSpPr>
          <p:nvPr>
            <p:ph type="body" sz="quarter" idx="22" hasCustomPrompt="1"/>
          </p:nvPr>
        </p:nvSpPr>
        <p:spPr>
          <a:xfrm>
            <a:off x="7955413" y="4226363"/>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0" name="Espace réservé du texte 9"/>
          <p:cNvSpPr>
            <a:spLocks noGrp="1"/>
          </p:cNvSpPr>
          <p:nvPr>
            <p:ph type="body" sz="quarter" idx="23" hasCustomPrompt="1"/>
          </p:nvPr>
        </p:nvSpPr>
        <p:spPr>
          <a:xfrm>
            <a:off x="7955413" y="4608612"/>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Tree>
    <p:extLst>
      <p:ext uri="{BB962C8B-B14F-4D97-AF65-F5344CB8AC3E}">
        <p14:creationId xmlns:p14="http://schemas.microsoft.com/office/powerpoint/2010/main" val="27297687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7" name="Espace réservé pour une image  6"/>
          <p:cNvSpPr>
            <a:spLocks noGrp="1"/>
          </p:cNvSpPr>
          <p:nvPr>
            <p:ph type="pic" sz="quarter" idx="11" hasCustomPrompt="1"/>
          </p:nvPr>
        </p:nvSpPr>
        <p:spPr>
          <a:xfrm>
            <a:off x="1782915"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0" name="Espace réservé du texte 9"/>
          <p:cNvSpPr>
            <a:spLocks noGrp="1"/>
          </p:cNvSpPr>
          <p:nvPr>
            <p:ph type="body" sz="quarter" idx="12" hasCustomPrompt="1"/>
          </p:nvPr>
        </p:nvSpPr>
        <p:spPr>
          <a:xfrm>
            <a:off x="1782915"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5" name="Espace réservé pour une image  6"/>
          <p:cNvSpPr>
            <a:spLocks noGrp="1"/>
          </p:cNvSpPr>
          <p:nvPr>
            <p:ph type="pic" sz="quarter" idx="17" hasCustomPrompt="1"/>
          </p:nvPr>
        </p:nvSpPr>
        <p:spPr>
          <a:xfrm>
            <a:off x="4869164" y="2035891"/>
            <a:ext cx="2880000" cy="2160000"/>
          </a:xfrm>
          <a:prstGeom prst="rect">
            <a:avLst/>
          </a:prstGeom>
        </p:spPr>
        <p:txBody>
          <a:bodyPr/>
          <a:lstStyle>
            <a:lvl1pP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6" name="Espace réservé pour une image  6"/>
          <p:cNvSpPr>
            <a:spLocks noGrp="1"/>
          </p:cNvSpPr>
          <p:nvPr>
            <p:ph type="pic" sz="quarter" idx="18" hasCustomPrompt="1"/>
          </p:nvPr>
        </p:nvSpPr>
        <p:spPr>
          <a:xfrm>
            <a:off x="7955413" y="2035891"/>
            <a:ext cx="2880000" cy="2160000"/>
          </a:xfrm>
          <a:prstGeom prst="rect">
            <a:avLst/>
          </a:prstGeom>
        </p:spPr>
        <p:txBody>
          <a:bodyPr/>
          <a:lstStyle>
            <a:lvl1pPr algn="ctr">
              <a:defRPr>
                <a:solidFill>
                  <a:srgbClr val="71FC1C"/>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Image</a:t>
            </a:r>
          </a:p>
        </p:txBody>
      </p:sp>
      <p:sp>
        <p:nvSpPr>
          <p:cNvPr id="17" name="Espace réservé du texte 9"/>
          <p:cNvSpPr>
            <a:spLocks noGrp="1"/>
          </p:cNvSpPr>
          <p:nvPr>
            <p:ph type="body" sz="quarter" idx="19" hasCustomPrompt="1"/>
          </p:nvPr>
        </p:nvSpPr>
        <p:spPr>
          <a:xfrm>
            <a:off x="1782915"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18" name="Espace réservé du texte 9"/>
          <p:cNvSpPr>
            <a:spLocks noGrp="1"/>
          </p:cNvSpPr>
          <p:nvPr>
            <p:ph type="body" sz="quarter" idx="20" hasCustomPrompt="1"/>
          </p:nvPr>
        </p:nvSpPr>
        <p:spPr>
          <a:xfrm>
            <a:off x="4869164"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19" name="Espace réservé du texte 9"/>
          <p:cNvSpPr>
            <a:spLocks noGrp="1"/>
          </p:cNvSpPr>
          <p:nvPr>
            <p:ph type="body" sz="quarter" idx="21" hasCustomPrompt="1"/>
          </p:nvPr>
        </p:nvSpPr>
        <p:spPr>
          <a:xfrm>
            <a:off x="4869164"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0" name="Espace réservé du texte 9"/>
          <p:cNvSpPr>
            <a:spLocks noGrp="1"/>
          </p:cNvSpPr>
          <p:nvPr>
            <p:ph type="body" sz="quarter" idx="22" hasCustomPrompt="1"/>
          </p:nvPr>
        </p:nvSpPr>
        <p:spPr>
          <a:xfrm>
            <a:off x="7955413" y="4336225"/>
            <a:ext cx="2880000" cy="371008"/>
          </a:xfrm>
          <a:prstGeom prst="rect">
            <a:avLst/>
          </a:prstGeom>
        </p:spPr>
        <p:txBody>
          <a:bodyPr anchor="t"/>
          <a:lstStyle>
            <a:lvl1pPr algn="ctr">
              <a:defRPr sz="1800" b="0">
                <a:solidFill>
                  <a:srgbClr val="00B0F0"/>
                </a:solidFill>
                <a:latin typeface="Futura Medium" charset="0"/>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Titre</a:t>
            </a:r>
          </a:p>
        </p:txBody>
      </p:sp>
      <p:sp>
        <p:nvSpPr>
          <p:cNvPr id="21" name="Espace réservé du texte 9"/>
          <p:cNvSpPr>
            <a:spLocks noGrp="1"/>
          </p:cNvSpPr>
          <p:nvPr>
            <p:ph type="body" sz="quarter" idx="23" hasCustomPrompt="1"/>
          </p:nvPr>
        </p:nvSpPr>
        <p:spPr>
          <a:xfrm>
            <a:off x="7955413" y="4718474"/>
            <a:ext cx="2880000" cy="801520"/>
          </a:xfrm>
          <a:prstGeom prst="rect">
            <a:avLst/>
          </a:prstGeom>
        </p:spPr>
        <p:txBody>
          <a:bodyPr anchor="t"/>
          <a:lstStyle>
            <a:lvl1pPr algn="ctr">
              <a:defRPr sz="1400" b="0">
                <a:solidFill>
                  <a:srgbClr val="1E699D"/>
                </a:solidFill>
                <a:latin typeface="+mn-lt"/>
                <a:ea typeface="Futura Medium" charset="0"/>
                <a:cs typeface="Futura Medium"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a:t>Description</a:t>
            </a:r>
          </a:p>
        </p:txBody>
      </p:sp>
      <p:sp>
        <p:nvSpPr>
          <p:cNvPr id="23" name="Title 1">
            <a:extLst>
              <a:ext uri="{FF2B5EF4-FFF2-40B4-BE49-F238E27FC236}">
                <a16:creationId xmlns:a16="http://schemas.microsoft.com/office/drawing/2014/main" id="{0743AD47-AD98-4138-A7E5-81829C4859FF}"/>
              </a:ext>
            </a:extLst>
          </p:cNvPr>
          <p:cNvSpPr>
            <a:spLocks noGrp="1"/>
          </p:cNvSpPr>
          <p:nvPr>
            <p:ph type="title"/>
          </p:nvPr>
        </p:nvSpPr>
        <p:spPr>
          <a:xfrm>
            <a:off x="586503" y="365127"/>
            <a:ext cx="9570884"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fr-FR"/>
              <a:t>Modifiez le style du titre</a:t>
            </a:r>
            <a:endParaRPr lang="en-US"/>
          </a:p>
        </p:txBody>
      </p:sp>
      <p:sp>
        <p:nvSpPr>
          <p:cNvPr id="26" name="Espace réservé du numéro de diapositive 2">
            <a:extLst>
              <a:ext uri="{FF2B5EF4-FFF2-40B4-BE49-F238E27FC236}">
                <a16:creationId xmlns:a16="http://schemas.microsoft.com/office/drawing/2014/main" id="{7643BC46-734D-4C75-AD72-07D544D2F65B}"/>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409768514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Citation (clair)">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Rue de Suisse 8 à 1060 Bruxelles │ +32 2 533 09 80 │ www.ssmg.be </a:t>
            </a:r>
          </a:p>
        </p:txBody>
      </p:sp>
    </p:spTree>
    <p:extLst>
      <p:ext uri="{BB962C8B-B14F-4D97-AF65-F5344CB8AC3E}">
        <p14:creationId xmlns:p14="http://schemas.microsoft.com/office/powerpoint/2010/main" val="332464692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77861505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084585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46" name="PlaceHolder 2"/>
          <p:cNvSpPr>
            <a:spLocks noGrp="1"/>
          </p:cNvSpPr>
          <p:nvPr>
            <p:ph type="subTitle"/>
          </p:nvPr>
        </p:nvSpPr>
        <p:spPr>
          <a:xfrm>
            <a:off x="609480" y="1604520"/>
            <a:ext cx="10972440" cy="3977280"/>
          </a:xfrm>
          <a:prstGeom prst="rect">
            <a:avLst/>
          </a:prstGeom>
        </p:spPr>
        <p:txBody>
          <a:bodyPr lIns="0" tIns="0" rIns="0" bIns="0" anchor="ctr"/>
          <a:lstStyle/>
          <a:p>
            <a:pPr algn="ctr"/>
            <a:endParaRPr lang="fr-FR" sz="3200" b="0" strike="noStrike" spc="-1">
              <a:latin typeface="Arial"/>
            </a:endParaRPr>
          </a:p>
        </p:txBody>
      </p:sp>
    </p:spTree>
    <p:extLst>
      <p:ext uri="{BB962C8B-B14F-4D97-AF65-F5344CB8AC3E}">
        <p14:creationId xmlns:p14="http://schemas.microsoft.com/office/powerpoint/2010/main" val="24620419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48"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1254342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50"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11842525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Tree>
    <p:extLst>
      <p:ext uri="{BB962C8B-B14F-4D97-AF65-F5344CB8AC3E}">
        <p14:creationId xmlns:p14="http://schemas.microsoft.com/office/powerpoint/2010/main" val="362029727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3" name="PlaceHolder 1"/>
          <p:cNvSpPr>
            <a:spLocks noGrp="1"/>
          </p:cNvSpPr>
          <p:nvPr>
            <p:ph type="subTitle"/>
          </p:nvPr>
        </p:nvSpPr>
        <p:spPr>
          <a:xfrm>
            <a:off x="609480" y="273600"/>
            <a:ext cx="10972440" cy="5307840"/>
          </a:xfrm>
          <a:prstGeom prst="rect">
            <a:avLst/>
          </a:prstGeom>
        </p:spPr>
        <p:txBody>
          <a:bodyPr lIns="0" tIns="0" rIns="0" bIns="0" anchor="ctr"/>
          <a:lstStyle/>
          <a:p>
            <a:pPr algn="ctr"/>
            <a:endParaRPr lang="fr-FR" sz="3200" b="0" strike="noStrike" spc="-1">
              <a:latin typeface="Arial"/>
            </a:endParaRPr>
          </a:p>
        </p:txBody>
      </p:sp>
    </p:spTree>
    <p:extLst>
      <p:ext uri="{BB962C8B-B14F-4D97-AF65-F5344CB8AC3E}">
        <p14:creationId xmlns:p14="http://schemas.microsoft.com/office/powerpoint/2010/main" val="266841025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5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5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fr-FR" sz="3200" b="0" strike="noStrike" spc="-1">
              <a:latin typeface="Arial"/>
            </a:endParaRPr>
          </a:p>
        </p:txBody>
      </p:sp>
      <p:sp>
        <p:nvSpPr>
          <p:cNvPr id="5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354683517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59"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fr-FR" sz="3200" b="0" strike="noStrike" spc="-1">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61"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93195229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6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6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65"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19971714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67"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fr-FR" sz="3200" b="0" strike="noStrike" spc="-1">
              <a:latin typeface="Arial"/>
            </a:endParaRPr>
          </a:p>
        </p:txBody>
      </p:sp>
      <p:sp>
        <p:nvSpPr>
          <p:cNvPr id="68"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5839697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7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fr-FR" sz="3200" b="0" strike="noStrike" spc="-1">
              <a:latin typeface="Arial"/>
            </a:endParaRPr>
          </a:p>
        </p:txBody>
      </p:sp>
      <p:sp>
        <p:nvSpPr>
          <p:cNvPr id="7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fr-FR" sz="3200" b="0" strike="noStrike" spc="-1">
              <a:latin typeface="Arial"/>
            </a:endParaRPr>
          </a:p>
        </p:txBody>
      </p:sp>
      <p:sp>
        <p:nvSpPr>
          <p:cNvPr id="7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fr-FR" sz="3200" b="0" strike="noStrike" spc="-1">
              <a:latin typeface="Arial"/>
            </a:endParaRPr>
          </a:p>
        </p:txBody>
      </p:sp>
      <p:sp>
        <p:nvSpPr>
          <p:cNvPr id="73"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41216449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4" name="PlaceHolder 1"/>
          <p:cNvSpPr>
            <a:spLocks noGrp="1"/>
          </p:cNvSpPr>
          <p:nvPr>
            <p:ph type="title"/>
          </p:nvPr>
        </p:nvSpPr>
        <p:spPr>
          <a:xfrm>
            <a:off x="609480" y="273600"/>
            <a:ext cx="10972440" cy="1144800"/>
          </a:xfrm>
          <a:prstGeom prst="rect">
            <a:avLst/>
          </a:prstGeom>
        </p:spPr>
        <p:txBody>
          <a:bodyPr lIns="0" tIns="0" rIns="0" bIns="0" anchor="ctr"/>
          <a:lstStyle/>
          <a:p>
            <a:pPr algn="ctr"/>
            <a:endParaRPr lang="fr-FR" sz="4400" b="0" strike="noStrike" spc="-1">
              <a:latin typeface="Arial"/>
            </a:endParaRPr>
          </a:p>
        </p:txBody>
      </p:sp>
      <p:sp>
        <p:nvSpPr>
          <p:cNvPr id="75"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fr-FR" sz="3200" b="0" strike="noStrike" spc="-1">
              <a:latin typeface="Arial"/>
            </a:endParaRPr>
          </a:p>
        </p:txBody>
      </p:sp>
      <p:sp>
        <p:nvSpPr>
          <p:cNvPr id="76"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fr-FR" sz="3200" b="0" strike="noStrike" spc="-1">
              <a:latin typeface="Arial"/>
            </a:endParaRPr>
          </a:p>
        </p:txBody>
      </p:sp>
      <p:sp>
        <p:nvSpPr>
          <p:cNvPr id="77"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fr-FR" sz="3200" b="0" strike="noStrike" spc="-1">
              <a:latin typeface="Arial"/>
            </a:endParaRPr>
          </a:p>
        </p:txBody>
      </p:sp>
      <p:sp>
        <p:nvSpPr>
          <p:cNvPr id="78"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fr-FR" sz="3200" b="0" strike="noStrike" spc="-1">
              <a:latin typeface="Arial"/>
            </a:endParaRPr>
          </a:p>
        </p:txBody>
      </p:sp>
      <p:sp>
        <p:nvSpPr>
          <p:cNvPr id="79"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fr-FR" sz="3200" b="0" strike="noStrike" spc="-1">
              <a:latin typeface="Arial"/>
            </a:endParaRPr>
          </a:p>
        </p:txBody>
      </p:sp>
      <p:sp>
        <p:nvSpPr>
          <p:cNvPr id="80"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fr-FR" sz="3200" b="0" strike="noStrike" spc="-1">
              <a:latin typeface="Arial"/>
            </a:endParaRPr>
          </a:p>
        </p:txBody>
      </p:sp>
    </p:spTree>
    <p:extLst>
      <p:ext uri="{BB962C8B-B14F-4D97-AF65-F5344CB8AC3E}">
        <p14:creationId xmlns:p14="http://schemas.microsoft.com/office/powerpoint/2010/main" val="244410402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Titel en teks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38668" y="526476"/>
            <a:ext cx="8990400" cy="733096"/>
          </a:xfrm>
          <a:prstGeom prst="rect">
            <a:avLst/>
          </a:prstGeom>
        </p:spPr>
        <p:txBody>
          <a:bodyPr/>
          <a:lstStyle>
            <a:lvl1pPr>
              <a:defRPr sz="4263" baseline="0"/>
            </a:lvl1pPr>
          </a:lstStyle>
          <a:p>
            <a:r>
              <a:rPr lang="nl-BE"/>
              <a:t>Titelstijl bewerken</a:t>
            </a:r>
            <a:endParaRPr lang="nl-NL"/>
          </a:p>
        </p:txBody>
      </p:sp>
      <p:pic>
        <p:nvPicPr>
          <p:cNvPr id="3" name="Picture 2"/>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254816" y="5983196"/>
            <a:ext cx="1568217" cy="665272"/>
          </a:xfrm>
          <a:prstGeom prst="rect">
            <a:avLst/>
          </a:prstGeom>
        </p:spPr>
      </p:pic>
      <p:sp>
        <p:nvSpPr>
          <p:cNvPr id="9" name="Tijdelijke aanduiding voor tekst 8"/>
          <p:cNvSpPr>
            <a:spLocks noGrp="1" noChangeAspect="1"/>
          </p:cNvSpPr>
          <p:nvPr>
            <p:ph type="body" sz="quarter" idx="10" hasCustomPrompt="1"/>
          </p:nvPr>
        </p:nvSpPr>
        <p:spPr>
          <a:xfrm>
            <a:off x="938668" y="1664795"/>
            <a:ext cx="8990400" cy="3913176"/>
          </a:xfrm>
          <a:prstGeom prst="rect">
            <a:avLst/>
          </a:prstGeom>
        </p:spPr>
        <p:txBody>
          <a:bodyPr lIns="0" tIns="0" rIns="0" bIns="0">
            <a:noAutofit/>
          </a:bodyPr>
          <a:lstStyle>
            <a:lvl1pPr marL="456777" marR="0" indent="-456777" algn="l" defTabSz="609037" rtl="0" eaLnBrk="1" fontAlgn="auto" latinLnBrk="0" hangingPunct="1">
              <a:lnSpc>
                <a:spcPct val="100000"/>
              </a:lnSpc>
              <a:spcBef>
                <a:spcPct val="20000"/>
              </a:spcBef>
              <a:spcAft>
                <a:spcPts val="0"/>
              </a:spcAft>
              <a:buClr>
                <a:schemeClr val="accent1"/>
              </a:buClr>
              <a:buSzTx/>
              <a:buFont typeface="LucidaGrande" charset="0"/>
              <a:buChar char="•"/>
              <a:tabLst/>
              <a:defRPr sz="1865" kern="0" baseline="0">
                <a:solidFill>
                  <a:schemeClr val="tx2"/>
                </a:solidFill>
              </a:defRPr>
            </a:lvl1pPr>
            <a:lvl2pPr marL="989683" indent="-380648">
              <a:lnSpc>
                <a:spcPct val="150000"/>
              </a:lnSpc>
              <a:buClr>
                <a:schemeClr val="tx1"/>
              </a:buClr>
              <a:buFont typeface="Wingdings" charset="2"/>
              <a:buChar char="§"/>
              <a:defRPr sz="1732">
                <a:solidFill>
                  <a:schemeClr val="tx2"/>
                </a:solidFill>
              </a:defRPr>
            </a:lvl2pPr>
            <a:lvl3pPr marL="1522590" indent="-304518">
              <a:lnSpc>
                <a:spcPct val="150000"/>
              </a:lnSpc>
              <a:buClr>
                <a:schemeClr val="accent4"/>
              </a:buClr>
              <a:buFont typeface=".AppleSystemUIFont" charset="-120"/>
              <a:buChar char="•"/>
              <a:defRPr sz="1599" baseline="0">
                <a:solidFill>
                  <a:schemeClr val="tx2"/>
                </a:solidFill>
              </a:defRPr>
            </a:lvl3pPr>
            <a:lvl4pPr marL="2131627" indent="-304518">
              <a:buClr>
                <a:schemeClr val="accent3"/>
              </a:buClr>
              <a:buFont typeface=".LucidaGrandeUI" charset="0"/>
              <a:buChar char="‣"/>
              <a:tabLst>
                <a:tab pos="704198" algn="l"/>
              </a:tabLst>
              <a:defRPr sz="1465" baseline="0">
                <a:solidFill>
                  <a:schemeClr val="tx2"/>
                </a:solidFill>
              </a:defRPr>
            </a:lvl4pPr>
            <a:lvl5pPr marL="2740662" indent="-304518">
              <a:buClr>
                <a:schemeClr val="tx2"/>
              </a:buClr>
              <a:buFont typeface="ArialMT" charset="0"/>
              <a:buChar char="›"/>
              <a:defRPr sz="1332">
                <a:solidFill>
                  <a:schemeClr val="tx2"/>
                </a:solidFill>
              </a:defRPr>
            </a:lvl5pPr>
          </a:lstStyle>
          <a:p>
            <a:pPr lvl="0"/>
            <a:r>
              <a:rPr lang="nl-BE"/>
              <a:t>Tekststijl van het model bewerken</a:t>
            </a:r>
          </a:p>
          <a:p>
            <a:pPr lvl="1"/>
            <a:r>
              <a:rPr lang="nl-BE"/>
              <a:t>Tweede niveau</a:t>
            </a:r>
          </a:p>
          <a:p>
            <a:pPr lvl="2"/>
            <a:r>
              <a:rPr lang="nl-BE"/>
              <a:t>Derde niveau</a:t>
            </a:r>
          </a:p>
          <a:p>
            <a:pPr lvl="3"/>
            <a:r>
              <a:rPr lang="nl-BE"/>
              <a:t>Vierde niveau</a:t>
            </a:r>
          </a:p>
          <a:p>
            <a:pPr lvl="4"/>
            <a:r>
              <a:rPr lang="nl-BE"/>
              <a:t>Vijfde niveau</a:t>
            </a:r>
          </a:p>
          <a:p>
            <a:pPr marL="456777" marR="0" lvl="0" indent="-456777" algn="l" defTabSz="609037" rtl="0" eaLnBrk="1" fontAlgn="auto" latinLnBrk="0" hangingPunct="1">
              <a:lnSpc>
                <a:spcPct val="100000"/>
              </a:lnSpc>
              <a:spcBef>
                <a:spcPct val="20000"/>
              </a:spcBef>
              <a:spcAft>
                <a:spcPts val="0"/>
              </a:spcAft>
              <a:buClr>
                <a:schemeClr val="accent1"/>
              </a:buClr>
              <a:buSzTx/>
              <a:buFont typeface="LucidaGrande" charset="0"/>
              <a:buChar char="●"/>
              <a:tabLst/>
              <a:defRPr/>
            </a:pPr>
            <a:endParaRPr lang="nl-BE"/>
          </a:p>
          <a:p>
            <a:pPr lvl="0"/>
            <a:endParaRPr lang="nl-BE"/>
          </a:p>
          <a:p>
            <a:pPr lvl="0"/>
            <a:endParaRPr lang="nl-BE"/>
          </a:p>
        </p:txBody>
      </p:sp>
      <p:sp>
        <p:nvSpPr>
          <p:cNvPr id="8" name="TextBox 7"/>
          <p:cNvSpPr txBox="1"/>
          <p:nvPr userDrawn="1"/>
        </p:nvSpPr>
        <p:spPr>
          <a:xfrm>
            <a:off x="112389" y="6201088"/>
            <a:ext cx="826281" cy="338426"/>
          </a:xfrm>
          <a:prstGeom prst="rect">
            <a:avLst/>
          </a:prstGeom>
          <a:noFill/>
        </p:spPr>
        <p:txBody>
          <a:bodyPr wrap="square" rtlCol="0">
            <a:spAutoFit/>
          </a:bodyPr>
          <a:lstStyle/>
          <a:p>
            <a:pPr algn="ctr"/>
            <a:fld id="{DF892E59-3358-9240-BA61-61F51D98566F}" type="slidenum">
              <a:rPr lang="uk-UA" sz="1599" smtClean="0">
                <a:solidFill>
                  <a:schemeClr val="accent1"/>
                </a:solidFill>
              </a:rPr>
              <a:t>‹#›</a:t>
            </a:fld>
            <a:endParaRPr sz="1599">
              <a:solidFill>
                <a:schemeClr val="accent1"/>
              </a:solidFill>
            </a:endParaRPr>
          </a:p>
        </p:txBody>
      </p:sp>
    </p:spTree>
    <p:extLst>
      <p:ext uri="{BB962C8B-B14F-4D97-AF65-F5344CB8AC3E}">
        <p14:creationId xmlns:p14="http://schemas.microsoft.com/office/powerpoint/2010/main" val="35005156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Citation (clair)">
    <p:bg>
      <p:bgPr>
        <a:solidFill>
          <a:srgbClr val="1E699D"/>
        </a:solidFill>
        <a:effectLst/>
      </p:bgPr>
    </p:bg>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alphaModFix amt="20000"/>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748804" y="-57663"/>
            <a:ext cx="12192000" cy="4543602"/>
          </a:xfrm>
          <a:prstGeom prst="rect">
            <a:avLst/>
          </a:prstGeom>
        </p:spPr>
      </p:pic>
      <p:sp>
        <p:nvSpPr>
          <p:cNvPr id="6" name="Title 1"/>
          <p:cNvSpPr>
            <a:spLocks noGrp="1"/>
          </p:cNvSpPr>
          <p:nvPr>
            <p:ph type="title" hasCustomPrompt="1"/>
          </p:nvPr>
        </p:nvSpPr>
        <p:spPr>
          <a:xfrm>
            <a:off x="731520" y="1795893"/>
            <a:ext cx="10728960" cy="2690046"/>
          </a:xfrm>
          <a:prstGeom prst="rect">
            <a:avLst/>
          </a:prstGeom>
        </p:spPr>
        <p:txBody>
          <a:bodyPr>
            <a:normAutofit/>
          </a:bodyPr>
          <a:lstStyle>
            <a:lvl1pPr algn="ctr">
              <a:defRPr sz="3600" i="1">
                <a:solidFill>
                  <a:schemeClr val="bg1"/>
                </a:solidFill>
                <a:latin typeface="Futura Medium" charset="0"/>
                <a:ea typeface="Futura Medium" charset="0"/>
                <a:cs typeface="Futura Medium" charset="0"/>
              </a:defRPr>
            </a:lvl1pPr>
          </a:lstStyle>
          <a:p>
            <a:r>
              <a:rPr lang="fr-FR"/>
              <a:t>Cliquez et modifiez la citation</a:t>
            </a:r>
            <a:endParaRPr lang="en-US"/>
          </a:p>
        </p:txBody>
      </p:sp>
      <p:sp>
        <p:nvSpPr>
          <p:cNvPr id="3" name="Rectangle 2">
            <a:extLst>
              <a:ext uri="{FF2B5EF4-FFF2-40B4-BE49-F238E27FC236}">
                <a16:creationId xmlns:a16="http://schemas.microsoft.com/office/drawing/2014/main" id="{FA214722-A2EE-4E39-B073-D4F4C8E59799}"/>
              </a:ext>
            </a:extLst>
          </p:cNvPr>
          <p:cNvSpPr/>
          <p:nvPr userDrawn="1"/>
        </p:nvSpPr>
        <p:spPr>
          <a:xfrm>
            <a:off x="917057" y="6141201"/>
            <a:ext cx="10526140" cy="52322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Société Scientifique de Médecine Générale Asbl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BE" sz="1400" b="0" i="0" u="none" strike="noStrike" kern="1200" cap="none" spc="0" normalizeH="0" baseline="0" noProof="0">
                <a:ln>
                  <a:noFill/>
                </a:ln>
                <a:solidFill>
                  <a:srgbClr val="FFFFFF"/>
                </a:solidFill>
                <a:effectLst/>
                <a:uLnTx/>
                <a:uFillTx/>
                <a:latin typeface="Calibri"/>
                <a:ea typeface="+mn-ea"/>
                <a:cs typeface="+mn-cs"/>
              </a:rPr>
              <a:t>Rue de Suisse 8 à 1060 Bruxelles │ +32 2 533 09 80 │ www.ssmg.be </a:t>
            </a:r>
          </a:p>
        </p:txBody>
      </p:sp>
      <p:pic>
        <p:nvPicPr>
          <p:cNvPr id="8" name="Espace réservé du contenu 5" descr="SSMG_SR(Red)_Q_white.eps"/>
          <p:cNvPicPr>
            <a:picLocks noChangeAspect="1"/>
          </p:cNvPicPr>
          <p:nvPr userDrawn="1"/>
        </p:nvPicPr>
        <mc:AlternateContent xmlns:mc="http://schemas.openxmlformats.org/markup-compatibility/2006">
          <mc:Choice xmlns:mv="urn:schemas-microsoft-com:mac:vml" xmlns:ma="http://schemas.microsoft.com/office/mac/drawingml/2008/main" xmlns="" Requires="ma">
            <p:blipFill>
              <a:blip r:embed="rId4"/>
              <a:stretch>
                <a:fillRect/>
              </a:stretch>
            </p:blipFill>
          </mc:Choice>
          <mc:Fallback>
            <p:blipFill>
              <a:blip r:embed="rId5"/>
              <a:stretch>
                <a:fillRect/>
              </a:stretch>
            </p:blipFill>
          </mc:Fallback>
        </mc:AlternateContent>
        <p:spPr>
          <a:xfrm>
            <a:off x="4943817" y="4955209"/>
            <a:ext cx="2347993" cy="892175"/>
          </a:xfrm>
          <a:prstGeom prst="rect">
            <a:avLst/>
          </a:prstGeom>
        </p:spPr>
      </p:pic>
    </p:spTree>
    <p:extLst>
      <p:ext uri="{BB962C8B-B14F-4D97-AF65-F5344CB8AC3E}">
        <p14:creationId xmlns:p14="http://schemas.microsoft.com/office/powerpoint/2010/main" val="19148727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79" y="1307691"/>
            <a:ext cx="10591396" cy="4869273"/>
          </a:xfrm>
          <a:prstGeom prst="rect">
            <a:avLst/>
          </a:prstGeom>
        </p:spPr>
        <p:txBody>
          <a:bodyPr/>
          <a:lstStyle>
            <a:lvl1pPr marL="358775" indent="-358775">
              <a:lnSpc>
                <a:spcPct val="100000"/>
              </a:lnSpc>
              <a:spcBef>
                <a:spcPts val="0"/>
              </a:spcBef>
              <a:spcAft>
                <a:spcPts val="600"/>
              </a:spcAft>
              <a:defRPr>
                <a:solidFill>
                  <a:srgbClr val="00B0F0"/>
                </a:solidFill>
              </a:defRPr>
            </a:lvl1pPr>
            <a:lvl2pPr marL="896938" marR="0" indent="-439738" algn="l" defTabSz="914400" rtl="0" eaLnBrk="1" fontAlgn="auto" latinLnBrk="0" hangingPunct="1">
              <a:lnSpc>
                <a:spcPct val="100000"/>
              </a:lnSpc>
              <a:spcBef>
                <a:spcPts val="500"/>
              </a:spcBef>
              <a:spcAft>
                <a:spcPts val="0"/>
              </a:spcAft>
              <a:buClr>
                <a:srgbClr val="71FC1C"/>
              </a:buClr>
              <a:buSzTx/>
              <a:buFont typeface="Wingdings" panose="05000000000000000000" pitchFamily="2" charset="2"/>
              <a:buChar char="ü"/>
              <a:tabLst/>
              <a:defRPr>
                <a:solidFill>
                  <a:srgbClr val="1E699D"/>
                </a:solidFill>
              </a:defRPr>
            </a:lvl2pPr>
            <a:lvl3pPr>
              <a:defRPr>
                <a:solidFill>
                  <a:srgbClr val="1E699D"/>
                </a:solidFill>
              </a:defRPr>
            </a:lvl3pPr>
            <a:lvl4pPr>
              <a:defRPr>
                <a:solidFill>
                  <a:srgbClr val="1E699D"/>
                </a:solidFill>
              </a:defRPr>
            </a:lvl4pPr>
            <a:lvl5pPr>
              <a:defRPr>
                <a:solidFill>
                  <a:srgbClr val="1E699D"/>
                </a:solidFill>
              </a:defRPr>
            </a:lvl5pPr>
          </a:lstStyle>
          <a:p>
            <a:pPr lvl="0"/>
            <a:r>
              <a:rPr lang="nl"/>
              <a:t>Klik om te bewerken</a:t>
            </a:r>
          </a:p>
          <a:p>
            <a:pPr lvl="1"/>
            <a:r>
              <a:rPr lang="nl"/>
              <a:t>Klik om te bewerken</a:t>
            </a:r>
          </a:p>
          <a:p>
            <a:pPr lvl="1"/>
            <a:endParaRPr lang="fr-FR"/>
          </a:p>
        </p:txBody>
      </p:sp>
      <p:sp>
        <p:nvSpPr>
          <p:cNvPr id="10" name="Title 1">
            <a:extLst>
              <a:ext uri="{FF2B5EF4-FFF2-40B4-BE49-F238E27FC236}">
                <a16:creationId xmlns:a16="http://schemas.microsoft.com/office/drawing/2014/main" id="{F184F793-4829-4F88-BE8A-7684593A5789}"/>
              </a:ext>
            </a:extLst>
          </p:cNvPr>
          <p:cNvSpPr>
            <a:spLocks noGrp="1"/>
          </p:cNvSpPr>
          <p:nvPr>
            <p:ph type="title"/>
          </p:nvPr>
        </p:nvSpPr>
        <p:spPr>
          <a:xfrm>
            <a:off x="586503" y="365127"/>
            <a:ext cx="10842072" cy="614684"/>
          </a:xfrm>
          <a:prstGeom prst="rect">
            <a:avLst/>
          </a:prstGeom>
        </p:spPr>
        <p:txBody>
          <a:bodyPr>
            <a:normAutofit/>
          </a:bodyPr>
          <a:lstStyle>
            <a:lvl1pPr>
              <a:defRPr sz="3200">
                <a:solidFill>
                  <a:srgbClr val="1E699D"/>
                </a:solidFill>
                <a:latin typeface="Futura Medium" charset="0"/>
                <a:ea typeface="Futura Medium" charset="0"/>
                <a:cs typeface="Futura Medium" charset="0"/>
              </a:defRPr>
            </a:lvl1pPr>
          </a:lstStyle>
          <a:p>
            <a:r>
              <a:rPr lang="nl"/>
              <a:t>De stijl van de titel wijzigen</a:t>
            </a:r>
            <a:endParaRPr lang="en-US"/>
          </a:p>
        </p:txBody>
      </p:sp>
      <p:sp>
        <p:nvSpPr>
          <p:cNvPr id="12" name="Espace réservé du numéro de diapositive 2">
            <a:extLst>
              <a:ext uri="{FF2B5EF4-FFF2-40B4-BE49-F238E27FC236}">
                <a16:creationId xmlns:a16="http://schemas.microsoft.com/office/drawing/2014/main" id="{0BCAEF97-7B65-4848-8AE8-7E84BE5F5898}"/>
              </a:ext>
            </a:extLst>
          </p:cNvPr>
          <p:cNvSpPr>
            <a:spLocks noGrp="1"/>
          </p:cNvSpPr>
          <p:nvPr>
            <p:ph type="sldNum" sz="quarter" idx="10"/>
          </p:nvPr>
        </p:nvSpPr>
        <p:spPr>
          <a:xfrm>
            <a:off x="11120926" y="6388815"/>
            <a:ext cx="844039"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06701568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nl"/>
              <a:t>De stijl van de titel wijzigen</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nl"/>
              <a:t>De stijlen van de maskertekst wijzigen</a:t>
            </a:r>
          </a:p>
        </p:txBody>
      </p:sp>
      <p:sp>
        <p:nvSpPr>
          <p:cNvPr id="4" name="Espace réservé de la date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5" name="Espace réservé du pied de page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a:ea typeface="+mn-ea"/>
              <a:cs typeface="+mn-cs"/>
            </a:endParaRPr>
          </a:p>
        </p:txBody>
      </p:sp>
      <p:sp>
        <p:nvSpPr>
          <p:cNvPr id="6" name="Espace réservé du numéro de diapositive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2193852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nl-BE"/>
          </a:p>
        </p:txBody>
      </p:sp>
      <p:sp>
        <p:nvSpPr>
          <p:cNvPr id="3" name="Tijdelijke aanduiding voor inhoud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nl-BE"/>
          </a:p>
        </p:txBody>
      </p:sp>
      <p:sp>
        <p:nvSpPr>
          <p:cNvPr id="4" name="Tijdelijke aanduiding voor datum 3"/>
          <p:cNvSpPr>
            <a:spLocks noGrp="1"/>
          </p:cNvSpPr>
          <p:nvPr>
            <p:ph type="dt" sz="half" idx="10"/>
          </p:nvPr>
        </p:nvSpPr>
        <p:spPr/>
        <p:txBody>
          <a:bodyPr/>
          <a:lstStyle>
            <a:lvl1pPr>
              <a:defRPr/>
            </a:lvl1pPr>
          </a:lstStyle>
          <a:p>
            <a:endParaRPr lang="en-US"/>
          </a:p>
        </p:txBody>
      </p:sp>
      <p:sp>
        <p:nvSpPr>
          <p:cNvPr id="5" name="Tijdelijke aanduiding voor voettekst 4"/>
          <p:cNvSpPr>
            <a:spLocks noGrp="1"/>
          </p:cNvSpPr>
          <p:nvPr>
            <p:ph type="ftr" sz="quarter" idx="11"/>
          </p:nvPr>
        </p:nvSpPr>
        <p:spPr/>
        <p:txBody>
          <a:bodyPr/>
          <a:lstStyle>
            <a:lvl1pPr>
              <a:defRPr/>
            </a:lvl1pPr>
          </a:lstStyle>
          <a:p>
            <a:endParaRPr lang="en-US"/>
          </a:p>
        </p:txBody>
      </p:sp>
      <p:sp>
        <p:nvSpPr>
          <p:cNvPr id="6" name="Tijdelijke aanduiding voor dianummer 5"/>
          <p:cNvSpPr>
            <a:spLocks noGrp="1"/>
          </p:cNvSpPr>
          <p:nvPr>
            <p:ph type="sldNum" sz="quarter" idx="12"/>
          </p:nvPr>
        </p:nvSpPr>
        <p:spPr/>
        <p:txBody>
          <a:bodyPr/>
          <a:lstStyle>
            <a:lvl1pPr>
              <a:defRPr/>
            </a:lvl1pPr>
          </a:lstStyle>
          <a:p>
            <a:fld id="{3C27D731-B6ED-4437-8B72-00E92405D531}" type="slidenum">
              <a:rPr lang="en-US"/>
              <a:pPr/>
              <a:t>‹#›</a:t>
            </a:fld>
            <a:endParaRPr lang="en-US"/>
          </a:p>
        </p:txBody>
      </p:sp>
    </p:spTree>
    <p:extLst>
      <p:ext uri="{BB962C8B-B14F-4D97-AF65-F5344CB8AC3E}">
        <p14:creationId xmlns:p14="http://schemas.microsoft.com/office/powerpoint/2010/main" val="5419317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Title, Photo 1">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A9A80D3-2272-ED0F-EBF4-34428557569F}"/>
              </a:ext>
            </a:extLst>
          </p:cNvPr>
          <p:cNvSpPr/>
          <p:nvPr/>
        </p:nvSpPr>
        <p:spPr>
          <a:xfrm>
            <a:off x="-1" y="0"/>
            <a:ext cx="12192001"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1F71E75-F7A2-7C1F-EF86-C5186E904883}"/>
              </a:ext>
            </a:extLst>
          </p:cNvPr>
          <p:cNvSpPr/>
          <p:nvPr/>
        </p:nvSpPr>
        <p:spPr>
          <a:xfrm>
            <a:off x="-4262" y="0"/>
            <a:ext cx="7547339" cy="6858002"/>
          </a:xfrm>
          <a:prstGeom prst="rect">
            <a:avLst/>
          </a:prstGeom>
          <a:gradFill>
            <a:gsLst>
              <a:gs pos="6000">
                <a:schemeClr val="accent5"/>
              </a:gs>
              <a:gs pos="100000">
                <a:schemeClr val="accent2"/>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AB4E0A7-C9D3-8408-2EE0-E46AF38E815F}"/>
              </a:ext>
            </a:extLst>
          </p:cNvPr>
          <p:cNvSpPr/>
          <p:nvPr/>
        </p:nvSpPr>
        <p:spPr>
          <a:xfrm rot="10800000">
            <a:off x="-4285" y="-3"/>
            <a:ext cx="7547361" cy="6857999"/>
          </a:xfrm>
          <a:prstGeom prst="rect">
            <a:avLst/>
          </a:prstGeom>
          <a:gradFill>
            <a:gsLst>
              <a:gs pos="43000">
                <a:schemeClr val="accent2">
                  <a:alpha val="0"/>
                </a:schemeClr>
              </a:gs>
              <a:gs pos="100000">
                <a:schemeClr val="accent2">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373CB42-010B-9ABE-75EF-F502B4A9F42C}"/>
              </a:ext>
            </a:extLst>
          </p:cNvPr>
          <p:cNvSpPr/>
          <p:nvPr/>
        </p:nvSpPr>
        <p:spPr>
          <a:xfrm rot="16200000">
            <a:off x="1156173" y="-1160457"/>
            <a:ext cx="5226425" cy="7547338"/>
          </a:xfrm>
          <a:prstGeom prst="rect">
            <a:avLst/>
          </a:prstGeom>
          <a:gradFill>
            <a:gsLst>
              <a:gs pos="50000">
                <a:schemeClr val="accent5">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solidFill>
                  <a:schemeClr val="bg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lvl1pPr>
              <a:defRPr>
                <a:solidFill>
                  <a:schemeClr val="bg1"/>
                </a:solidFill>
              </a:defRPr>
            </a:lvl1pPr>
          </a:lstStyle>
          <a:p>
            <a:r>
              <a:rPr lang="en-US"/>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lvl1pPr>
              <a:defRPr>
                <a:solidFill>
                  <a:schemeClr val="bg1"/>
                </a:solidFill>
              </a:defRPr>
            </a:lvl1pPr>
          </a:lstStyle>
          <a:p>
            <a:fld id="{D29CF56E-D922-4450-9794-8B0E1451F6EB}" type="datetime1">
              <a:rPr lang="en-US" smtClean="0"/>
              <a:t>5/11/2026</a:t>
            </a:fld>
            <a:endParaRPr lang="en-US"/>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lvl1pPr>
              <a:defRPr>
                <a:solidFill>
                  <a:schemeClr val="bg1"/>
                </a:solidFill>
              </a:defRPr>
            </a:lvl1pPr>
          </a:lstStyle>
          <a:p>
            <a:fld id="{CC057153-B650-4DEB-B370-79DDCFDCE934}" type="slidenum">
              <a:rPr lang="en-US" smtClean="0"/>
              <a:pPr/>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dpi="0" rotWithShape="1">
            <a:blip r:embed="rId2">
              <a:alphaModFix amt="70000"/>
            </a:blip>
            <a:srcRect/>
            <a:stretch>
              <a:fillRect/>
            </a:stretch>
          </a:blipFill>
        </p:spPr>
        <p:txBody>
          <a:bodyPr/>
          <a:lstStyle>
            <a:lvl1pPr marL="0" indent="0">
              <a:buNone/>
              <a:defRPr/>
            </a:lvl1pPr>
          </a:lstStyle>
          <a:p>
            <a:r>
              <a:rPr lang="en-US"/>
              <a:t>.</a:t>
            </a:r>
          </a:p>
        </p:txBody>
      </p:sp>
    </p:spTree>
    <p:extLst>
      <p:ext uri="{BB962C8B-B14F-4D97-AF65-F5344CB8AC3E}">
        <p14:creationId xmlns:p14="http://schemas.microsoft.com/office/powerpoint/2010/main" val="1677420133"/>
      </p:ext>
    </p:extLst>
  </p:cSld>
  <p:clrMapOvr>
    <a:overrideClrMapping bg1="lt1" tx1="dk1" bg2="lt2" tx2="dk2" accent1="accent1" accent2="accent2" accent3="accent3" accent4="accent4" accent5="accent5" accent6="accent6" hlink="hlink" folHlink="folHlink"/>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Content 1">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3EACE7F8-A7D9-2E2C-2B0B-0DB8D7168AAC}"/>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DB768309-21D1-59BA-F479-9F846B9A0FB2}"/>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3D94F90-5391-9976-036B-C34C2C30448C}"/>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457200"/>
            <a:ext cx="10954512" cy="795528"/>
          </a:xfrm>
        </p:spPr>
        <p:txBody>
          <a:bodyPr/>
          <a:lstStyle>
            <a:lvl1pPr>
              <a:defRPr>
                <a:gradFill>
                  <a:gsLst>
                    <a:gs pos="0">
                      <a:schemeClr val="accent5"/>
                    </a:gs>
                    <a:gs pos="100000">
                      <a:schemeClr val="accent2"/>
                    </a:gs>
                  </a:gsLst>
                  <a:lin ang="13800000" scaled="0"/>
                </a:gradFill>
              </a:defRPr>
            </a:lvl1p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8" y="1362455"/>
            <a:ext cx="10954512" cy="49560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9BEDC843-90AD-36D3-6615-3505603F8E22}"/>
              </a:ext>
            </a:extLst>
          </p:cNvPr>
          <p:cNvSpPr>
            <a:spLocks noGrp="1"/>
          </p:cNvSpPr>
          <p:nvPr>
            <p:ph type="ftr" sz="quarter" idx="11"/>
          </p:nvPr>
        </p:nvSpPr>
        <p:spPr/>
        <p:txBody>
          <a:bodyPr/>
          <a:lstStyle/>
          <a:p>
            <a:pPr algn="l"/>
            <a:r>
              <a:rPr lang="en-US"/>
              <a:t>Sample Footer Text</a:t>
            </a:r>
          </a:p>
        </p:txBody>
      </p:sp>
      <p:sp>
        <p:nvSpPr>
          <p:cNvPr id="7" name="Date Placeholder 6">
            <a:extLst>
              <a:ext uri="{FF2B5EF4-FFF2-40B4-BE49-F238E27FC236}">
                <a16:creationId xmlns:a16="http://schemas.microsoft.com/office/drawing/2014/main" id="{852C5F7B-97CA-C06C-A155-E4BC307DB0FB}"/>
              </a:ext>
            </a:extLst>
          </p:cNvPr>
          <p:cNvSpPr>
            <a:spLocks noGrp="1"/>
          </p:cNvSpPr>
          <p:nvPr>
            <p:ph type="dt" sz="half" idx="10"/>
          </p:nvPr>
        </p:nvSpPr>
        <p:spPr/>
        <p:txBody>
          <a:bodyPr/>
          <a:lstStyle/>
          <a:p>
            <a:fld id="{CBE1C96F-46D7-47BB-8945-9667BCB4F5BB}" type="datetime1">
              <a:rPr lang="en-US" smtClean="0"/>
              <a:t>5/11/2026</a:t>
            </a:fld>
            <a:endParaRPr lang="en-US"/>
          </a:p>
        </p:txBody>
      </p:sp>
      <p:sp>
        <p:nvSpPr>
          <p:cNvPr id="9" name="Slide Number Placeholder 8">
            <a:extLst>
              <a:ext uri="{FF2B5EF4-FFF2-40B4-BE49-F238E27FC236}">
                <a16:creationId xmlns:a16="http://schemas.microsoft.com/office/drawing/2014/main" id="{DB324737-C1DF-CE60-245E-385E02AC2FB0}"/>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5887064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Title, Photo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247888" y="713232"/>
            <a:ext cx="3364992" cy="3227832"/>
          </a:xfrm>
        </p:spPr>
        <p:txBody>
          <a:bodyPr vert="horz" lIns="91440" tIns="45720" rIns="91440" bIns="45720" rtlCol="0" anchor="t">
            <a:normAutofit/>
          </a:bodyPr>
          <a:lstStyle>
            <a:lvl1pPr>
              <a:defRPr lang="en-US" sz="4000" dirty="0">
                <a:gradFill>
                  <a:gsLst>
                    <a:gs pos="0">
                      <a:schemeClr val="accent2"/>
                    </a:gs>
                    <a:gs pos="100000">
                      <a:schemeClr val="accent5"/>
                    </a:gs>
                  </a:gsLst>
                  <a:lin ang="15600000" scaled="0"/>
                </a:gra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247888" y="5138927"/>
            <a:ext cx="3200400" cy="1197864"/>
          </a:xfrm>
        </p:spPr>
        <p:txBody>
          <a:bodyPr vert="horz" lIns="91440" tIns="45720" rIns="91440" bIns="45720" rtlCol="0">
            <a:normAutofit/>
          </a:bodyPr>
          <a:lstStyle>
            <a:lvl1pPr marL="0" indent="0">
              <a:buNone/>
              <a:defRPr lang="en-US" sz="2000" dirty="0"/>
            </a:lvl1pPr>
          </a:lstStyle>
          <a:p>
            <a:pPr lvl="0"/>
            <a:r>
              <a:rPr lang="en-US"/>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7548451" cy="6858000"/>
          </a:xfrm>
          <a:blipFill>
            <a:blip r:embed="rId2">
              <a:alphaModFix amt="70000"/>
            </a:blip>
            <a:stretch>
              <a:fillRect/>
            </a:stretch>
          </a:blipFill>
        </p:spPr>
        <p:txBody>
          <a:bodyPr/>
          <a:lstStyle>
            <a:lvl1pPr marL="0" indent="0">
              <a:buNone/>
              <a:defRPr/>
            </a:lvl1pPr>
          </a:lstStyle>
          <a:p>
            <a:r>
              <a:rPr lang="en-US"/>
              <a:t>.</a:t>
            </a:r>
          </a:p>
        </p:txBody>
      </p:sp>
      <p:grpSp>
        <p:nvGrpSpPr>
          <p:cNvPr id="7" name="Group 6">
            <a:extLst>
              <a:ext uri="{FF2B5EF4-FFF2-40B4-BE49-F238E27FC236}">
                <a16:creationId xmlns:a16="http://schemas.microsoft.com/office/drawing/2014/main" id="{9BCBE317-7590-8646-B2DB-5BED6EE8A19B}"/>
              </a:ext>
              <a:ext uri="{C183D7F6-B498-43B3-948B-1728B52AA6E4}">
                <adec:decorative xmlns:adec="http://schemas.microsoft.com/office/drawing/2017/decorative" val="1"/>
              </a:ext>
            </a:extLst>
          </p:cNvPr>
          <p:cNvGrpSpPr/>
          <p:nvPr/>
        </p:nvGrpSpPr>
        <p:grpSpPr>
          <a:xfrm rot="5400000">
            <a:off x="4181134" y="3367319"/>
            <a:ext cx="6858000" cy="123363"/>
            <a:chOff x="-5025" y="6737718"/>
            <a:chExt cx="12207200" cy="123363"/>
          </a:xfrm>
        </p:grpSpPr>
        <p:sp>
          <p:nvSpPr>
            <p:cNvPr id="8" name="Rectangle 7">
              <a:extLst>
                <a:ext uri="{FF2B5EF4-FFF2-40B4-BE49-F238E27FC236}">
                  <a16:creationId xmlns:a16="http://schemas.microsoft.com/office/drawing/2014/main" id="{55B255D3-4FB2-87A8-E502-9CDE10990A39}"/>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D15F704-CD21-A249-03F6-4F036D21400B}"/>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ooter Placeholder 4">
            <a:extLst>
              <a:ext uri="{FF2B5EF4-FFF2-40B4-BE49-F238E27FC236}">
                <a16:creationId xmlns:a16="http://schemas.microsoft.com/office/drawing/2014/main" id="{6B30B7E9-D8D3-BC56-A758-6C86B58C0AC5}"/>
              </a:ext>
            </a:extLst>
          </p:cNvPr>
          <p:cNvSpPr>
            <a:spLocks noGrp="1"/>
          </p:cNvSpPr>
          <p:nvPr>
            <p:ph type="ftr" sz="quarter" idx="15"/>
          </p:nvPr>
        </p:nvSpPr>
        <p:spPr>
          <a:xfrm>
            <a:off x="8247888" y="6318504"/>
            <a:ext cx="2459736" cy="365760"/>
          </a:xfrm>
        </p:spPr>
        <p:txBody>
          <a:bodyPr/>
          <a:lstStyle/>
          <a:p>
            <a:r>
              <a:rPr lang="en-US"/>
              <a:t>Sample Footer Text</a:t>
            </a:r>
          </a:p>
        </p:txBody>
      </p:sp>
      <p:sp>
        <p:nvSpPr>
          <p:cNvPr id="4" name="Date Placeholder 3">
            <a:extLst>
              <a:ext uri="{FF2B5EF4-FFF2-40B4-BE49-F238E27FC236}">
                <a16:creationId xmlns:a16="http://schemas.microsoft.com/office/drawing/2014/main" id="{3D4FF974-138E-88CF-9001-1A07C67D1DFD}"/>
              </a:ext>
            </a:extLst>
          </p:cNvPr>
          <p:cNvSpPr>
            <a:spLocks noGrp="1"/>
          </p:cNvSpPr>
          <p:nvPr>
            <p:ph type="dt" sz="half" idx="14"/>
          </p:nvPr>
        </p:nvSpPr>
        <p:spPr>
          <a:xfrm>
            <a:off x="10707624" y="6318504"/>
            <a:ext cx="859536" cy="365760"/>
          </a:xfrm>
        </p:spPr>
        <p:txBody>
          <a:bodyPr/>
          <a:lstStyle/>
          <a:p>
            <a:fld id="{A6379DD5-AE65-4D02-9BCE-257CC17A63B7}" type="datetime1">
              <a:rPr lang="en-US" smtClean="0"/>
              <a:t>5/11/2026</a:t>
            </a:fld>
            <a:endParaRPr lang="en-US"/>
          </a:p>
        </p:txBody>
      </p:sp>
      <p:sp>
        <p:nvSpPr>
          <p:cNvPr id="6" name="Slide Number Placeholder 5">
            <a:extLst>
              <a:ext uri="{FF2B5EF4-FFF2-40B4-BE49-F238E27FC236}">
                <a16:creationId xmlns:a16="http://schemas.microsoft.com/office/drawing/2014/main" id="{E1DA7CD4-7B92-1CD1-A9F0-94B053972CA3}"/>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687990309"/>
      </p:ext>
    </p:extLst>
  </p:cSld>
  <p:clrMapOvr>
    <a:overrideClrMapping bg1="lt1" tx1="dk1" bg2="lt2" tx2="dk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itle, Photo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502920"/>
            <a:ext cx="5852160" cy="2953512"/>
          </a:xfrm>
        </p:spPr>
        <p:txBody>
          <a:bodyPr vert="horz" lIns="91440" tIns="45720" rIns="91440" bIns="45720" rtlCol="0" anchor="t">
            <a:normAutofit/>
          </a:bodyPr>
          <a:lstStyle>
            <a:lvl1pPr>
              <a:defRPr lang="en-US" sz="5400" dirty="0">
                <a:gradFill>
                  <a:gsLst>
                    <a:gs pos="0">
                      <a:schemeClr val="accent2"/>
                    </a:gs>
                    <a:gs pos="100000">
                      <a:schemeClr val="accent5"/>
                    </a:gs>
                  </a:gsLst>
                  <a:lin ang="15600000" scaled="0"/>
                </a:gra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544568"/>
            <a:ext cx="4681728" cy="1591056"/>
          </a:xfrm>
        </p:spPr>
        <p:txBody>
          <a:bodyPr vert="horz" lIns="91440" tIns="45720" rIns="91440" bIns="45720" rtlCol="0" anchor="ctr">
            <a:normAutofit/>
          </a:bodyPr>
          <a:lstStyle>
            <a:lvl1pPr marL="0" indent="0">
              <a:buNone/>
              <a:defRPr lang="en-US" sz="2000" dirty="0"/>
            </a:lvl1pPr>
          </a:lstStyle>
          <a:p>
            <a:pPr lvl="0"/>
            <a:r>
              <a:rPr lang="en-US"/>
              <a:t>Click to edit Master subtitle style</a:t>
            </a:r>
          </a:p>
        </p:txBody>
      </p:sp>
      <p:sp>
        <p:nvSpPr>
          <p:cNvPr id="11" name="Footer Placeholder 10">
            <a:extLst>
              <a:ext uri="{FF2B5EF4-FFF2-40B4-BE49-F238E27FC236}">
                <a16:creationId xmlns:a16="http://schemas.microsoft.com/office/drawing/2014/main" id="{F98245A6-7E39-43E3-BB93-77F622756065}"/>
              </a:ext>
            </a:extLst>
          </p:cNvPr>
          <p:cNvSpPr>
            <a:spLocks noGrp="1"/>
          </p:cNvSpPr>
          <p:nvPr>
            <p:ph type="ftr" sz="quarter" idx="15"/>
          </p:nvPr>
        </p:nvSpPr>
        <p:spPr/>
        <p:txBody>
          <a:bodyPr/>
          <a:lstStyle/>
          <a:p>
            <a:pPr algn="l"/>
            <a:r>
              <a:rPr lang="en-US"/>
              <a:t>Sample Footer Text</a:t>
            </a:r>
          </a:p>
        </p:txBody>
      </p:sp>
      <p:sp>
        <p:nvSpPr>
          <p:cNvPr id="10" name="Date Placeholder 9">
            <a:extLst>
              <a:ext uri="{FF2B5EF4-FFF2-40B4-BE49-F238E27FC236}">
                <a16:creationId xmlns:a16="http://schemas.microsoft.com/office/drawing/2014/main" id="{00431E1F-9861-6E9A-6FDA-9450A0A9109C}"/>
              </a:ext>
            </a:extLst>
          </p:cNvPr>
          <p:cNvSpPr>
            <a:spLocks noGrp="1"/>
          </p:cNvSpPr>
          <p:nvPr>
            <p:ph type="dt" sz="half" idx="14"/>
          </p:nvPr>
        </p:nvSpPr>
        <p:spPr>
          <a:xfrm>
            <a:off x="4617720" y="6318504"/>
            <a:ext cx="2153412" cy="365760"/>
          </a:xfrm>
        </p:spPr>
        <p:txBody>
          <a:bodyPr/>
          <a:lstStyle/>
          <a:p>
            <a:fld id="{9DFFF819-4E26-4576-8A6D-DA055CFF682A}" type="datetime1">
              <a:rPr lang="en-US" smtClean="0"/>
              <a:t>5/11/2026</a:t>
            </a:fld>
            <a:endParaRPr lang="en-US"/>
          </a:p>
        </p:txBody>
      </p:sp>
      <p:sp>
        <p:nvSpPr>
          <p:cNvPr id="12" name="Slide Number Placeholder 11">
            <a:extLst>
              <a:ext uri="{FF2B5EF4-FFF2-40B4-BE49-F238E27FC236}">
                <a16:creationId xmlns:a16="http://schemas.microsoft.com/office/drawing/2014/main" id="{43C4D8A9-0078-62DC-A293-9B6083ED649D}"/>
              </a:ext>
            </a:extLst>
          </p:cNvPr>
          <p:cNvSpPr>
            <a:spLocks noGrp="1"/>
          </p:cNvSpPr>
          <p:nvPr>
            <p:ph type="sldNum" sz="quarter" idx="16"/>
          </p:nvPr>
        </p:nvSpPr>
        <p:spPr>
          <a:xfrm>
            <a:off x="6688836" y="6318504"/>
            <a:ext cx="493776" cy="365760"/>
          </a:xfrm>
        </p:spPr>
        <p:txBody>
          <a:bodyPr/>
          <a:lstStyle/>
          <a:p>
            <a:fld id="{CC057153-B650-4DEB-B370-79DDCFDCE934}" type="slidenum">
              <a:rPr lang="en-US" smtClean="0"/>
              <a:pPr/>
              <a:t>‹#›</a:t>
            </a:fld>
            <a:endParaRPr lang="en-US"/>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7534656" y="0"/>
            <a:ext cx="4654296" cy="6858000"/>
          </a:xfrm>
          <a:blipFill>
            <a:blip r:embed="rId2">
              <a:alphaModFix amt="70000"/>
            </a:blip>
            <a:stretch>
              <a:fillRect/>
            </a:stretch>
          </a:blipFill>
        </p:spPr>
        <p:txBody>
          <a:bodyPr/>
          <a:lstStyle>
            <a:lvl1pPr marL="0" indent="0">
              <a:buNone/>
              <a:defRPr/>
            </a:lvl1pPr>
          </a:lstStyle>
          <a:p>
            <a:r>
              <a:rPr lang="en-US"/>
              <a:t>.</a:t>
            </a:r>
          </a:p>
        </p:txBody>
      </p:sp>
    </p:spTree>
    <p:extLst>
      <p:ext uri="{BB962C8B-B14F-4D97-AF65-F5344CB8AC3E}">
        <p14:creationId xmlns:p14="http://schemas.microsoft.com/office/powerpoint/2010/main" val="2635103688"/>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Photo 4">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EAB82C7-4740-BEAB-85E9-C816E1CDC453}"/>
              </a:ext>
              <a:ext uri="{C183D7F6-B498-43B3-948B-1728B52AA6E4}">
                <adec:decorative xmlns:adec="http://schemas.microsoft.com/office/drawing/2017/decorative" val="1"/>
              </a:ext>
            </a:extLst>
          </p:cNvPr>
          <p:cNvGrpSpPr/>
          <p:nvPr/>
        </p:nvGrpSpPr>
        <p:grpSpPr>
          <a:xfrm rot="10800000">
            <a:off x="0" y="4492680"/>
            <a:ext cx="12207200" cy="123363"/>
            <a:chOff x="-5025" y="6737718"/>
            <a:chExt cx="12207200" cy="123363"/>
          </a:xfrm>
        </p:grpSpPr>
        <p:sp>
          <p:nvSpPr>
            <p:cNvPr id="5" name="Rectangle 4">
              <a:extLst>
                <a:ext uri="{FF2B5EF4-FFF2-40B4-BE49-F238E27FC236}">
                  <a16:creationId xmlns:a16="http://schemas.microsoft.com/office/drawing/2014/main" id="{0B7E10D0-EE9E-6432-2C4D-0324DE19518E}"/>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63B4BE8-5DA5-6F2B-0DB6-7901D4547F64}"/>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2732" y="4965192"/>
            <a:ext cx="11146536" cy="786384"/>
          </a:xfrm>
        </p:spPr>
        <p:txBody>
          <a:bodyPr anchor="b">
            <a:normAutofit/>
          </a:bodyPr>
          <a:lstStyle>
            <a:lvl1pPr algn="ctr">
              <a:defRPr sz="3600">
                <a:solidFill>
                  <a:schemeClr val="tx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43000" y="5806440"/>
            <a:ext cx="9902952" cy="576072"/>
          </a:xfrm>
        </p:spPr>
        <p:txBody>
          <a:bodyPr anchor="t">
            <a:normAutofit/>
          </a:bodyPr>
          <a:lstStyle>
            <a:lvl1pPr marL="0" indent="0" algn="ctr">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4492679"/>
          </a:xfrm>
          <a:blipFill>
            <a:blip r:embed="rId2">
              <a:alphaModFix amt="70000"/>
            </a:blip>
            <a:stretch>
              <a:fillRect/>
            </a:stretch>
          </a:blipFill>
        </p:spPr>
        <p:txBody>
          <a:bodyPr/>
          <a:lstStyle>
            <a:lvl1pPr marL="0" indent="0">
              <a:buNone/>
              <a:defRPr/>
            </a:lvl1pPr>
          </a:lstStyle>
          <a:p>
            <a:r>
              <a:rPr lang="en-US"/>
              <a:t>.</a:t>
            </a:r>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p:txBody>
          <a:bodyPr/>
          <a:lstStyle/>
          <a:p>
            <a:r>
              <a:rPr lang="en-US"/>
              <a:t>Sample Footer Text</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p:txBody>
          <a:bodyPr/>
          <a:lstStyle/>
          <a:p>
            <a:fld id="{2602ACF4-9E47-4D03-8EA6-1CE7E20F9165}" type="datetime1">
              <a:rPr lang="en-US" smtClean="0"/>
              <a:t>5/11/2026</a:t>
            </a:fld>
            <a:endParaRPr lang="en-US"/>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034547426"/>
      </p:ext>
    </p:extLst>
  </p:cSld>
  <p:clrMapOvr>
    <a:overrideClrMapping bg1="lt1" tx1="dk1" bg2="lt2" tx2="dk2" accent1="accent1" accent2="accent2" accent3="accent3" accent4="accent4" accent5="accent5" accent6="accent6" hlink="hlink" folHlink="folHlink"/>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1">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0FABB9A-1B5B-9306-B7B9-58E4E5E4EE0D}"/>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1F155489-796B-CDF9-06C2-583941E589F7}"/>
              </a:ext>
            </a:extLst>
          </p:cNvPr>
          <p:cNvGrpSpPr/>
          <p:nvPr/>
        </p:nvGrpSpPr>
        <p:grpSpPr>
          <a:xfrm>
            <a:off x="0" y="0"/>
            <a:ext cx="12192000" cy="6867144"/>
            <a:chOff x="0" y="-7622"/>
            <a:chExt cx="12192000" cy="6894986"/>
          </a:xfrm>
        </p:grpSpPr>
        <p:sp>
          <p:nvSpPr>
            <p:cNvPr id="8" name="Rectangle 7">
              <a:extLst>
                <a:ext uri="{FF2B5EF4-FFF2-40B4-BE49-F238E27FC236}">
                  <a16:creationId xmlns:a16="http://schemas.microsoft.com/office/drawing/2014/main" id="{4F31A197-F740-DCA2-902E-29B890C31486}"/>
                </a:ext>
                <a:ext uri="{C183D7F6-B498-43B3-948B-1728B52AA6E4}">
                  <adec:decorative xmlns:adec="http://schemas.microsoft.com/office/drawing/2017/decorative" val="1"/>
                </a:ext>
              </a:extLst>
            </p:cNvPr>
            <p:cNvSpPr/>
            <p:nvPr/>
          </p:nvSpPr>
          <p:spPr>
            <a:xfrm rot="10800000">
              <a:off x="0" y="-7621"/>
              <a:ext cx="12192000" cy="6887364"/>
            </a:xfrm>
            <a:prstGeom prst="rect">
              <a:avLst/>
            </a:prstGeom>
            <a:gradFill>
              <a:gsLst>
                <a:gs pos="8000">
                  <a:schemeClr val="accent5"/>
                </a:gs>
                <a:gs pos="100000">
                  <a:schemeClr val="accent2"/>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35C02513-E6E5-DFFD-29B1-02BE448BAD59}"/>
                </a:ext>
                <a:ext uri="{C183D7F6-B498-43B3-948B-1728B52AA6E4}">
                  <adec:decorative xmlns:adec="http://schemas.microsoft.com/office/drawing/2017/decorative" val="1"/>
                </a:ext>
              </a:extLst>
            </p:cNvPr>
            <p:cNvSpPr/>
            <p:nvPr/>
          </p:nvSpPr>
          <p:spPr>
            <a:xfrm>
              <a:off x="399" y="0"/>
              <a:ext cx="8216919" cy="6887364"/>
            </a:xfrm>
            <a:prstGeom prst="rect">
              <a:avLst/>
            </a:prstGeom>
            <a:gradFill flip="none" rotWithShape="1">
              <a:gsLst>
                <a:gs pos="0">
                  <a:schemeClr val="accent5">
                    <a:lumMod val="75000"/>
                    <a:alpha val="79000"/>
                  </a:schemeClr>
                </a:gs>
                <a:gs pos="40000">
                  <a:schemeClr val="accent5">
                    <a:lumMod val="60000"/>
                    <a:lumOff val="40000"/>
                    <a:alpha val="0"/>
                  </a:schemeClr>
                </a:gs>
              </a:gsLst>
              <a:lin ang="19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6FE184C5-789F-C980-F425-AF26045C8F03}"/>
                </a:ext>
                <a:ext uri="{C183D7F6-B498-43B3-948B-1728B52AA6E4}">
                  <adec:decorative xmlns:adec="http://schemas.microsoft.com/office/drawing/2017/decorative" val="1"/>
                </a:ext>
              </a:extLst>
            </p:cNvPr>
            <p:cNvSpPr/>
            <p:nvPr/>
          </p:nvSpPr>
          <p:spPr>
            <a:xfrm>
              <a:off x="3739978" y="-7622"/>
              <a:ext cx="8451623" cy="6887367"/>
            </a:xfrm>
            <a:prstGeom prst="rect">
              <a:avLst/>
            </a:prstGeom>
            <a:gradFill>
              <a:gsLst>
                <a:gs pos="0">
                  <a:schemeClr val="accent5">
                    <a:lumMod val="75000"/>
                    <a:alpha val="67000"/>
                  </a:schemeClr>
                </a:gs>
                <a:gs pos="60000">
                  <a:schemeClr val="accent5">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a:extLst>
                <a:ext uri="{FF2B5EF4-FFF2-40B4-BE49-F238E27FC236}">
                  <a16:creationId xmlns:a16="http://schemas.microsoft.com/office/drawing/2014/main" id="{BE6801FB-115C-F074-E428-F4A4A588BCE7}"/>
                </a:ext>
                <a:ext uri="{C183D7F6-B498-43B3-948B-1728B52AA6E4}">
                  <adec:decorative xmlns:adec="http://schemas.microsoft.com/office/drawing/2017/decorative" val="1"/>
                </a:ext>
              </a:extLst>
            </p:cNvPr>
            <p:cNvSpPr/>
            <p:nvPr/>
          </p:nvSpPr>
          <p:spPr>
            <a:xfrm rot="10800000">
              <a:off x="9127281" y="7060"/>
              <a:ext cx="3064320" cy="6872683"/>
            </a:xfrm>
            <a:prstGeom prst="rect">
              <a:avLst/>
            </a:prstGeom>
            <a:gradFill flip="none" rotWithShape="1">
              <a:gsLst>
                <a:gs pos="0">
                  <a:schemeClr val="accent2">
                    <a:alpha val="88000"/>
                  </a:schemeClr>
                </a:gs>
                <a:gs pos="56000">
                  <a:schemeClr val="accent2">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gr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86584" y="1371600"/>
            <a:ext cx="7498080" cy="2386584"/>
          </a:xfrm>
        </p:spPr>
        <p:txBody>
          <a:bodyPr anchor="b" anchorCtr="0">
            <a:normAutofit/>
          </a:bodyPr>
          <a:lstStyle>
            <a:lvl1pPr algn="ctr">
              <a:defRPr sz="4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86584" y="3877056"/>
            <a:ext cx="7498080" cy="1655064"/>
          </a:xfrm>
        </p:spPr>
        <p:txBody>
          <a:bodyPr anchor="t">
            <a:normAutofit/>
          </a:bodyPr>
          <a:lstStyle>
            <a:lvl1pPr marL="0" indent="0" algn="ctr">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B2B0F5B7-78E6-2702-0F8C-122F4D21C908}"/>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1F96BEF7-236A-87FA-F0D9-F4515D8135D3}"/>
              </a:ext>
            </a:extLst>
          </p:cNvPr>
          <p:cNvSpPr>
            <a:spLocks noGrp="1"/>
          </p:cNvSpPr>
          <p:nvPr>
            <p:ph type="dt" sz="half" idx="10"/>
          </p:nvPr>
        </p:nvSpPr>
        <p:spPr/>
        <p:txBody>
          <a:bodyPr/>
          <a:lstStyle>
            <a:lvl1pPr>
              <a:defRPr>
                <a:solidFill>
                  <a:schemeClr val="bg1"/>
                </a:solidFill>
              </a:defRPr>
            </a:lvl1pPr>
          </a:lstStyle>
          <a:p>
            <a:fld id="{3A82B809-8BB3-463C-8B5E-28962B4654D8}" type="datetime1">
              <a:rPr lang="en-US" smtClean="0"/>
              <a:t>5/11/2026</a:t>
            </a:fld>
            <a:endParaRPr lang="en-US"/>
          </a:p>
        </p:txBody>
      </p:sp>
      <p:sp>
        <p:nvSpPr>
          <p:cNvPr id="6" name="Slide Number Placeholder 5">
            <a:extLst>
              <a:ext uri="{FF2B5EF4-FFF2-40B4-BE49-F238E27FC236}">
                <a16:creationId xmlns:a16="http://schemas.microsoft.com/office/drawing/2014/main" id="{4929C8F0-DE20-1DBB-6A42-CBFFAE15D7E6}"/>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318434755"/>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a:t>
            </a:fld>
            <a:endParaRPr lang="fr-FR"/>
          </a:p>
        </p:txBody>
      </p:sp>
    </p:spTree>
    <p:extLst>
      <p:ext uri="{BB962C8B-B14F-4D97-AF65-F5344CB8AC3E}">
        <p14:creationId xmlns:p14="http://schemas.microsoft.com/office/powerpoint/2010/main" val="161090334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gradFill>
                  <a:gsLst>
                    <a:gs pos="0">
                      <a:schemeClr val="accent5"/>
                    </a:gs>
                    <a:gs pos="100000">
                      <a:schemeClr val="accent2"/>
                    </a:gs>
                  </a:gsLst>
                  <a:lin ang="6000000" scaled="0"/>
                </a:gra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0AAE0C5-AA7D-C4A0-BB09-3D328C8523AC}"/>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F8454691-E40E-1B02-C9B2-FD70013E0175}"/>
              </a:ext>
            </a:extLst>
          </p:cNvPr>
          <p:cNvSpPr>
            <a:spLocks noGrp="1"/>
          </p:cNvSpPr>
          <p:nvPr>
            <p:ph type="dt" sz="half" idx="10"/>
          </p:nvPr>
        </p:nvSpPr>
        <p:spPr/>
        <p:txBody>
          <a:bodyPr/>
          <a:lstStyle/>
          <a:p>
            <a:fld id="{2DB8F537-5E0E-4697-8198-FDF0E53F372F}" type="datetime1">
              <a:rPr lang="en-US" smtClean="0"/>
              <a:t>5/11/2026</a:t>
            </a:fld>
            <a:endParaRPr lang="en-US"/>
          </a:p>
        </p:txBody>
      </p:sp>
      <p:sp>
        <p:nvSpPr>
          <p:cNvPr id="6" name="Slide Number Placeholder 5">
            <a:extLst>
              <a:ext uri="{FF2B5EF4-FFF2-40B4-BE49-F238E27FC236}">
                <a16:creationId xmlns:a16="http://schemas.microsoft.com/office/drawing/2014/main" id="{8D766BF4-6BB2-066C-5243-2D5CF17BA496}"/>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107016599"/>
      </p:ext>
    </p:extLst>
  </p:cSld>
  <p:clrMapOvr>
    <a:overrideClrMapping bg1="lt1" tx1="dk1" bg2="lt2" tx2="dk2" accent1="accent1" accent2="accent2" accent3="accent3" accent4="accent4" accent5="accent5" accent6="accent6" hlink="hlink" folHlink="folHlink"/>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3">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FFFB07-15C3-5030-73A7-6D0EBC2FB180}"/>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FFC67F9-A48C-BB0E-03C5-9C32A6BB8C5D}"/>
              </a:ext>
            </a:extLst>
          </p:cNvPr>
          <p:cNvSpPr/>
          <p:nvPr/>
        </p:nvSpPr>
        <p:spPr>
          <a:xfrm rot="16200000" flipH="1">
            <a:off x="2666999" y="-2667000"/>
            <a:ext cx="6857999" cy="12192002"/>
          </a:xfrm>
          <a:prstGeom prst="rect">
            <a:avLst/>
          </a:prstGeom>
          <a:gradFill>
            <a:gsLst>
              <a:gs pos="0">
                <a:schemeClr val="accent2"/>
              </a:gs>
              <a:gs pos="94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8A2436E8-8599-9171-B0E5-3A3CED0AE2C4}"/>
              </a:ext>
            </a:extLst>
          </p:cNvPr>
          <p:cNvSpPr/>
          <p:nvPr/>
        </p:nvSpPr>
        <p:spPr>
          <a:xfrm rot="5400000" flipH="1">
            <a:off x="2719785" y="-1537266"/>
            <a:ext cx="5669226" cy="11108800"/>
          </a:xfrm>
          <a:prstGeom prst="rect">
            <a:avLst/>
          </a:prstGeom>
          <a:gradFill flip="none" rotWithShape="1">
            <a:gsLst>
              <a:gs pos="0">
                <a:schemeClr val="accent5">
                  <a:lumMod val="75000"/>
                  <a:alpha val="90000"/>
                </a:schemeClr>
              </a:gs>
              <a:gs pos="39000">
                <a:schemeClr val="accent5">
                  <a:lumMod val="60000"/>
                  <a:lumOff val="40000"/>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0" name="Rectangle 9">
            <a:extLst>
              <a:ext uri="{FF2B5EF4-FFF2-40B4-BE49-F238E27FC236}">
                <a16:creationId xmlns:a16="http://schemas.microsoft.com/office/drawing/2014/main" id="{9D052CAB-57CB-D9A8-5BBE-F7898C5ECEE0}"/>
              </a:ext>
              <a:ext uri="{C183D7F6-B498-43B3-948B-1728B52AA6E4}">
                <adec:decorative xmlns:adec="http://schemas.microsoft.com/office/drawing/2017/decorative" val="1"/>
              </a:ext>
            </a:extLst>
          </p:cNvPr>
          <p:cNvSpPr/>
          <p:nvPr/>
        </p:nvSpPr>
        <p:spPr>
          <a:xfrm rot="16200000" flipH="1">
            <a:off x="-648303" y="636301"/>
            <a:ext cx="6870003" cy="5573396"/>
          </a:xfrm>
          <a:prstGeom prst="rect">
            <a:avLst/>
          </a:prstGeom>
          <a:gradFill flip="none" rotWithShape="1">
            <a:gsLst>
              <a:gs pos="2000">
                <a:schemeClr val="accent2">
                  <a:lumMod val="75000"/>
                </a:schemeClr>
              </a:gs>
              <a:gs pos="37000">
                <a:schemeClr val="accent2">
                  <a:alpha val="0"/>
                </a:schemeClr>
              </a:gs>
            </a:gsLst>
            <a:lin ang="36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8" y="429768"/>
            <a:ext cx="9336024" cy="3776472"/>
          </a:xfrm>
        </p:spPr>
        <p:txBody>
          <a:bodyPr vert="horz" lIns="91440" tIns="45720" rIns="91440" bIns="45720" rtlCol="0" anchor="t">
            <a:normAutofit/>
          </a:bodyPr>
          <a:lstStyle>
            <a:lvl1pPr>
              <a:defRPr lang="en-US" sz="8000" dirty="0">
                <a:solidFill>
                  <a:schemeClr val="bg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663440"/>
            <a:ext cx="6903720" cy="1344168"/>
          </a:xfrm>
        </p:spPr>
        <p:txBody>
          <a:bodyPr vert="horz" lIns="91440" tIns="45720" rIns="91440" bIns="45720" rtlCol="0" anchor="ctr">
            <a:normAutofit/>
          </a:bodyPr>
          <a:lstStyle>
            <a:lvl1pPr marL="0" indent="0">
              <a:buNone/>
              <a:defRPr lang="en-US" sz="2000" dirty="0">
                <a:solidFill>
                  <a:schemeClr val="bg1"/>
                </a:solidFill>
              </a:defRPr>
            </a:lvl1pPr>
          </a:lstStyle>
          <a:p>
            <a:pPr lvl="0"/>
            <a:r>
              <a:rPr lang="en-US"/>
              <a:t>Click to edit Master subtitle style</a:t>
            </a:r>
          </a:p>
        </p:txBody>
      </p:sp>
      <p:sp>
        <p:nvSpPr>
          <p:cNvPr id="12" name="Footer Placeholder 11">
            <a:extLst>
              <a:ext uri="{FF2B5EF4-FFF2-40B4-BE49-F238E27FC236}">
                <a16:creationId xmlns:a16="http://schemas.microsoft.com/office/drawing/2014/main" id="{1EF90BDF-2A3B-8AD7-6EE4-11ED28664F7A}"/>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1" name="Date Placeholder 10">
            <a:extLst>
              <a:ext uri="{FF2B5EF4-FFF2-40B4-BE49-F238E27FC236}">
                <a16:creationId xmlns:a16="http://schemas.microsoft.com/office/drawing/2014/main" id="{81B66C1B-A1AD-A2BC-11D8-9AEA5E834AAC}"/>
              </a:ext>
            </a:extLst>
          </p:cNvPr>
          <p:cNvSpPr>
            <a:spLocks noGrp="1"/>
          </p:cNvSpPr>
          <p:nvPr>
            <p:ph type="dt" sz="half" idx="10"/>
          </p:nvPr>
        </p:nvSpPr>
        <p:spPr/>
        <p:txBody>
          <a:bodyPr/>
          <a:lstStyle>
            <a:lvl1pPr>
              <a:defRPr>
                <a:solidFill>
                  <a:schemeClr val="bg1"/>
                </a:solidFill>
              </a:defRPr>
            </a:lvl1pPr>
          </a:lstStyle>
          <a:p>
            <a:fld id="{1D4E7D34-A495-4E23-B1D1-F5D651D22AFE}" type="datetime1">
              <a:rPr lang="en-US" smtClean="0"/>
              <a:t>5/11/2026</a:t>
            </a:fld>
            <a:endParaRPr lang="en-US"/>
          </a:p>
        </p:txBody>
      </p:sp>
      <p:sp>
        <p:nvSpPr>
          <p:cNvPr id="13" name="Slide Number Placeholder 12">
            <a:extLst>
              <a:ext uri="{FF2B5EF4-FFF2-40B4-BE49-F238E27FC236}">
                <a16:creationId xmlns:a16="http://schemas.microsoft.com/office/drawing/2014/main" id="{9A384A4A-7C42-E7AC-02FD-B65B61D21490}"/>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1930676719"/>
      </p:ext>
    </p:extLst>
  </p:cSld>
  <p:clrMapOvr>
    <a:overrideClrMapping bg1="lt1" tx1="dk1" bg2="lt2" tx2="dk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Section Header">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7" y="2093976"/>
            <a:ext cx="7271895" cy="4178808"/>
          </a:xfrm>
        </p:spPr>
        <p:txBody>
          <a:bodyPr vert="horz" lIns="91440" tIns="45720" rIns="91440" bIns="45720" rtlCol="0" anchor="b">
            <a:normAutofit/>
          </a:bodyPr>
          <a:lstStyle>
            <a:lvl1pPr>
              <a:defRPr lang="en-US" sz="7200" dirty="0">
                <a:gradFill>
                  <a:gsLst>
                    <a:gs pos="0">
                      <a:schemeClr val="accent5"/>
                    </a:gs>
                    <a:gs pos="100000">
                      <a:schemeClr val="accent2"/>
                    </a:gs>
                  </a:gsLst>
                  <a:lin ang="6000000" scaled="0"/>
                </a:gradFill>
              </a:defRPr>
            </a:lvl1pPr>
          </a:lstStyle>
          <a:p>
            <a:pPr lvl="0"/>
            <a:r>
              <a:rPr lang="en-US"/>
              <a:t>Click to edit Master title style</a:t>
            </a:r>
          </a:p>
        </p:txBody>
      </p:sp>
      <p:sp>
        <p:nvSpPr>
          <p:cNvPr id="5" name="Footer Placeholder 4">
            <a:extLst>
              <a:ext uri="{FF2B5EF4-FFF2-40B4-BE49-F238E27FC236}">
                <a16:creationId xmlns:a16="http://schemas.microsoft.com/office/drawing/2014/main" id="{028F8ECD-BC5C-69B8-45CB-D6C697E807BB}"/>
              </a:ext>
            </a:extLst>
          </p:cNvPr>
          <p:cNvSpPr>
            <a:spLocks noGrp="1"/>
          </p:cNvSpPr>
          <p:nvPr>
            <p:ph type="ftr" sz="quarter" idx="11"/>
          </p:nvPr>
        </p:nvSpPr>
        <p:spPr/>
        <p:txBody>
          <a:bodyPr/>
          <a:lstStyle/>
          <a:p>
            <a:pPr algn="l"/>
            <a:r>
              <a:rPr lang="en-US"/>
              <a:t>Sample Footer Text</a:t>
            </a:r>
          </a:p>
        </p:txBody>
      </p:sp>
      <p:sp>
        <p:nvSpPr>
          <p:cNvPr id="4" name="Date Placeholder 3">
            <a:extLst>
              <a:ext uri="{FF2B5EF4-FFF2-40B4-BE49-F238E27FC236}">
                <a16:creationId xmlns:a16="http://schemas.microsoft.com/office/drawing/2014/main" id="{57F97286-C615-453F-E284-B5C22987E2C1}"/>
              </a:ext>
            </a:extLst>
          </p:cNvPr>
          <p:cNvSpPr>
            <a:spLocks noGrp="1"/>
          </p:cNvSpPr>
          <p:nvPr>
            <p:ph type="dt" sz="half" idx="10"/>
          </p:nvPr>
        </p:nvSpPr>
        <p:spPr/>
        <p:txBody>
          <a:bodyPr/>
          <a:lstStyle/>
          <a:p>
            <a:fld id="{85976A96-D1F6-4A74-B023-FDE16753EDD7}" type="datetime1">
              <a:rPr lang="en-US" smtClean="0"/>
              <a:t>5/11/2026</a:t>
            </a:fld>
            <a:endParaRPr lang="en-US"/>
          </a:p>
        </p:txBody>
      </p:sp>
      <p:sp>
        <p:nvSpPr>
          <p:cNvPr id="6" name="Slide Number Placeholder 5">
            <a:extLst>
              <a:ext uri="{FF2B5EF4-FFF2-40B4-BE49-F238E27FC236}">
                <a16:creationId xmlns:a16="http://schemas.microsoft.com/office/drawing/2014/main" id="{96A721B8-1357-D164-0082-D2B50441B990}"/>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668232905"/>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F65FF0-EE88-E48A-1552-AF2B228EADC6}"/>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D93006-CD9A-ACB8-4DFF-755585BD51C6}"/>
              </a:ext>
            </a:extLst>
          </p:cNvPr>
          <p:cNvSpPr/>
          <p:nvPr/>
        </p:nvSpPr>
        <p:spPr>
          <a:xfrm rot="5400000" flipH="1" flipV="1">
            <a:off x="2662822" y="-2671180"/>
            <a:ext cx="6866356" cy="12192001"/>
          </a:xfrm>
          <a:prstGeom prst="rect">
            <a:avLst/>
          </a:prstGeom>
          <a:gradFill>
            <a:gsLst>
              <a:gs pos="13000">
                <a:schemeClr val="accent2"/>
              </a:gs>
              <a:gs pos="100000">
                <a:schemeClr val="accent5"/>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6" name="Rectangle 5">
            <a:extLst>
              <a:ext uri="{FF2B5EF4-FFF2-40B4-BE49-F238E27FC236}">
                <a16:creationId xmlns:a16="http://schemas.microsoft.com/office/drawing/2014/main" id="{3B71B6E1-2B98-87C0-C97D-DC19E754324D}"/>
              </a:ext>
            </a:extLst>
          </p:cNvPr>
          <p:cNvSpPr/>
          <p:nvPr/>
        </p:nvSpPr>
        <p:spPr>
          <a:xfrm rot="16200000" flipH="1" flipV="1">
            <a:off x="2144989" y="-2153344"/>
            <a:ext cx="5473326" cy="9763303"/>
          </a:xfrm>
          <a:prstGeom prst="rect">
            <a:avLst/>
          </a:prstGeom>
          <a:gradFill flip="none" rotWithShape="1">
            <a:gsLst>
              <a:gs pos="0">
                <a:schemeClr val="accent5">
                  <a:lumMod val="75000"/>
                  <a:alpha val="68000"/>
                </a:schemeClr>
              </a:gs>
              <a:gs pos="45000">
                <a:schemeClr val="accent5">
                  <a:lumMod val="60000"/>
                  <a:lumOff val="40000"/>
                  <a:alpha val="0"/>
                </a:schemeClr>
              </a:gs>
            </a:gsLst>
            <a:lin ang="19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flipV="1">
            <a:off x="1031672" y="2962966"/>
            <a:ext cx="11160328" cy="3895034"/>
          </a:xfrm>
          <a:prstGeom prst="rect">
            <a:avLst/>
          </a:prstGeom>
          <a:gradFill>
            <a:gsLst>
              <a:gs pos="0">
                <a:schemeClr val="accent5">
                  <a:lumMod val="75000"/>
                </a:schemeClr>
              </a:gs>
              <a:gs pos="42000">
                <a:schemeClr val="accent5">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3" name="Rectangle 12">
            <a:extLst>
              <a:ext uri="{FF2B5EF4-FFF2-40B4-BE49-F238E27FC236}">
                <a16:creationId xmlns:a16="http://schemas.microsoft.com/office/drawing/2014/main" id="{DA413373-13C5-71D9-C45A-699B0F451355}"/>
              </a:ext>
              <a:ext uri="{C183D7F6-B498-43B3-948B-1728B52AA6E4}">
                <adec:decorative xmlns:adec="http://schemas.microsoft.com/office/drawing/2017/decorative" val="1"/>
              </a:ext>
            </a:extLst>
          </p:cNvPr>
          <p:cNvSpPr/>
          <p:nvPr/>
        </p:nvSpPr>
        <p:spPr>
          <a:xfrm rot="5400000" flipH="1" flipV="1">
            <a:off x="1233479" y="361145"/>
            <a:ext cx="5263375" cy="7730333"/>
          </a:xfrm>
          <a:prstGeom prst="rect">
            <a:avLst/>
          </a:prstGeom>
          <a:gradFill flip="none" rotWithShape="1">
            <a:gsLst>
              <a:gs pos="8000">
                <a:schemeClr val="accent2">
                  <a:lumMod val="75000"/>
                </a:schemeClr>
              </a:gs>
              <a:gs pos="50000">
                <a:schemeClr val="accent2">
                  <a:alpha val="0"/>
                </a:schemeClr>
              </a:gs>
            </a:gsLst>
            <a:lin ang="18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rgbClr val="FFFFFF"/>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612648" y="2093976"/>
            <a:ext cx="6528816" cy="4178808"/>
          </a:xfrm>
        </p:spPr>
        <p:txBody>
          <a:bodyPr vert="horz" lIns="91440" tIns="45720" rIns="91440" bIns="45720" rtlCol="0" anchor="b">
            <a:normAutofit/>
          </a:bodyPr>
          <a:lstStyle>
            <a:lvl1pPr>
              <a:defRPr lang="en-US" sz="6600" dirty="0">
                <a:solidFill>
                  <a:schemeClr val="bg1"/>
                </a:solidFill>
              </a:defRPr>
            </a:lvl1pPr>
          </a:lstStyle>
          <a:p>
            <a:pPr lvl="0"/>
            <a:r>
              <a:rPr lang="en-US"/>
              <a:t>Click to edit Master title style</a:t>
            </a:r>
          </a:p>
        </p:txBody>
      </p:sp>
      <p:sp>
        <p:nvSpPr>
          <p:cNvPr id="15" name="Footer Placeholder 14">
            <a:extLst>
              <a:ext uri="{FF2B5EF4-FFF2-40B4-BE49-F238E27FC236}">
                <a16:creationId xmlns:a16="http://schemas.microsoft.com/office/drawing/2014/main" id="{C3B3753E-6E60-F731-58BF-7C4D0497E939}"/>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14" name="Date Placeholder 13">
            <a:extLst>
              <a:ext uri="{FF2B5EF4-FFF2-40B4-BE49-F238E27FC236}">
                <a16:creationId xmlns:a16="http://schemas.microsoft.com/office/drawing/2014/main" id="{08CEB89B-6066-557A-EBEC-18307AC240FE}"/>
              </a:ext>
            </a:extLst>
          </p:cNvPr>
          <p:cNvSpPr>
            <a:spLocks noGrp="1"/>
          </p:cNvSpPr>
          <p:nvPr>
            <p:ph type="dt" sz="half" idx="10"/>
          </p:nvPr>
        </p:nvSpPr>
        <p:spPr/>
        <p:txBody>
          <a:bodyPr/>
          <a:lstStyle>
            <a:lvl1pPr>
              <a:defRPr>
                <a:solidFill>
                  <a:schemeClr val="bg1"/>
                </a:solidFill>
              </a:defRPr>
            </a:lvl1pPr>
          </a:lstStyle>
          <a:p>
            <a:fld id="{9C5C1F80-0989-4135-BEC0-53996BCA1D73}" type="datetime1">
              <a:rPr lang="en-US" smtClean="0"/>
              <a:t>5/11/2026</a:t>
            </a:fld>
            <a:endParaRPr lang="en-US"/>
          </a:p>
        </p:txBody>
      </p:sp>
      <p:sp>
        <p:nvSpPr>
          <p:cNvPr id="16" name="Slide Number Placeholder 15">
            <a:extLst>
              <a:ext uri="{FF2B5EF4-FFF2-40B4-BE49-F238E27FC236}">
                <a16:creationId xmlns:a16="http://schemas.microsoft.com/office/drawing/2014/main" id="{C2114D5C-BE8D-24C7-4A79-C0C28376AA5F}"/>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246347663"/>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Agenda">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3DF4C684-CDD4-5CA8-12DC-BB0C4BFE21EA}"/>
              </a:ext>
              <a:ext uri="{C183D7F6-B498-43B3-948B-1728B52AA6E4}">
                <adec:decorative xmlns:adec="http://schemas.microsoft.com/office/drawing/2017/decorative" val="1"/>
              </a:ext>
            </a:extLst>
          </p:cNvPr>
          <p:cNvGrpSpPr/>
          <p:nvPr/>
        </p:nvGrpSpPr>
        <p:grpSpPr>
          <a:xfrm>
            <a:off x="0" y="-4329"/>
            <a:ext cx="5056093" cy="6869586"/>
            <a:chOff x="5171844" y="-11586"/>
            <a:chExt cx="7020159" cy="6869586"/>
          </a:xfrm>
        </p:grpSpPr>
        <p:sp>
          <p:nvSpPr>
            <p:cNvPr id="4" name="Rectangle 3">
              <a:extLst>
                <a:ext uri="{FF2B5EF4-FFF2-40B4-BE49-F238E27FC236}">
                  <a16:creationId xmlns:a16="http://schemas.microsoft.com/office/drawing/2014/main" id="{F6ECDBF0-A1F0-37B6-C87A-8687287F7950}"/>
                </a:ext>
              </a:extLst>
            </p:cNvPr>
            <p:cNvSpPr/>
            <p:nvPr/>
          </p:nvSpPr>
          <p:spPr>
            <a:xfrm>
              <a:off x="5171848" y="-11580"/>
              <a:ext cx="7020152" cy="686957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60F90E0-14F7-6838-2C0A-149459C1D143}"/>
                </a:ext>
              </a:extLst>
            </p:cNvPr>
            <p:cNvSpPr/>
            <p:nvPr/>
          </p:nvSpPr>
          <p:spPr>
            <a:xfrm rot="10800000">
              <a:off x="6351336" y="876304"/>
              <a:ext cx="5840664" cy="5981696"/>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0" name="Rectangle 9">
              <a:extLst>
                <a:ext uri="{FF2B5EF4-FFF2-40B4-BE49-F238E27FC236}">
                  <a16:creationId xmlns:a16="http://schemas.microsoft.com/office/drawing/2014/main" id="{7578B55F-B3C4-0B70-7EAE-5FBFD3308543}"/>
                </a:ext>
              </a:extLst>
            </p:cNvPr>
            <p:cNvSpPr/>
            <p:nvPr/>
          </p:nvSpPr>
          <p:spPr>
            <a:xfrm>
              <a:off x="5171844" y="-11586"/>
              <a:ext cx="5171848" cy="6869586"/>
            </a:xfrm>
            <a:prstGeom prst="rect">
              <a:avLst/>
            </a:prstGeom>
            <a:gradFill flip="none" rotWithShape="1">
              <a:gsLst>
                <a:gs pos="3000">
                  <a:schemeClr val="accent2">
                    <a:alpha val="70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FFBDE35-AEB9-6AFE-BC7A-79FEFBB51D0A}"/>
                </a:ext>
              </a:extLst>
            </p:cNvPr>
            <p:cNvSpPr/>
            <p:nvPr/>
          </p:nvSpPr>
          <p:spPr>
            <a:xfrm rot="16200000">
              <a:off x="6042356" y="708353"/>
              <a:ext cx="6869583" cy="5429710"/>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58368" y="2103120"/>
            <a:ext cx="3666744" cy="2624328"/>
          </a:xfrm>
          <a:noFill/>
        </p:spPr>
        <p:txBody>
          <a:bodyPr anchor="ctr">
            <a:normAutofit/>
          </a:bodyPr>
          <a:lstStyle>
            <a:lvl1pPr algn="ctr">
              <a:defRPr sz="4800">
                <a:solidFill>
                  <a:schemeClr val="bg1"/>
                </a:solidFill>
              </a:defRPr>
            </a:lvl1pPr>
          </a:lstStyle>
          <a:p>
            <a:r>
              <a:rPr lang="en-US"/>
              <a:t>Click to edit Master title style</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p:txBody>
          <a:bodyPr/>
          <a:lstStyle>
            <a:lvl1pPr>
              <a:defRPr>
                <a:solidFill>
                  <a:schemeClr val="bg1"/>
                </a:solidFill>
              </a:defRPr>
            </a:lvl1pPr>
          </a:lstStyle>
          <a:p>
            <a:pPr algn="l"/>
            <a:r>
              <a:rPr lang="en-US"/>
              <a:t>Sample Footer Text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057702" y="877824"/>
            <a:ext cx="5509458" cy="5102352"/>
          </a:xfrm>
        </p:spPr>
        <p:txBody>
          <a:bodyPr vert="horz" lIns="91440" tIns="45720" rIns="91440" bIns="45720" rtlCol="0" anchor="ctr">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p:txBody>
          <a:bodyPr/>
          <a:lstStyle/>
          <a:p>
            <a:fld id="{2B346B3B-D23C-46FC-82B4-EC936862EBB6}" type="datetime1">
              <a:rPr lang="en-US" smtClean="0"/>
              <a:t>5/11/2026</a:t>
            </a:fld>
            <a:endParaRPr lang="en-US"/>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769635458"/>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Agenda Photo">
    <p:bg>
      <p:bgRef idx="1001">
        <a:schemeClr val="bg1"/>
      </p:bgRef>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9BA5514-C4EC-5772-F451-90A91C385D21}"/>
              </a:ext>
              <a:ext uri="{C183D7F6-B498-43B3-948B-1728B52AA6E4}">
                <adec:decorative xmlns:adec="http://schemas.microsoft.com/office/drawing/2017/decorative" val="1"/>
              </a:ext>
            </a:extLst>
          </p:cNvPr>
          <p:cNvGrpSpPr/>
          <p:nvPr/>
        </p:nvGrpSpPr>
        <p:grpSpPr>
          <a:xfrm>
            <a:off x="0" y="0"/>
            <a:ext cx="123362" cy="6858000"/>
            <a:chOff x="12068638" y="0"/>
            <a:chExt cx="123362" cy="6858000"/>
          </a:xfrm>
        </p:grpSpPr>
        <p:sp>
          <p:nvSpPr>
            <p:cNvPr id="4" name="Rectangle 3">
              <a:extLst>
                <a:ext uri="{FF2B5EF4-FFF2-40B4-BE49-F238E27FC236}">
                  <a16:creationId xmlns:a16="http://schemas.microsoft.com/office/drawing/2014/main" id="{1C95E155-D254-47EB-52CD-C66E0A29E9AB}"/>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5" name="Rectangle 4">
              <a:extLst>
                <a:ext uri="{FF2B5EF4-FFF2-40B4-BE49-F238E27FC236}">
                  <a16:creationId xmlns:a16="http://schemas.microsoft.com/office/drawing/2014/main" id="{B947EE6D-F09F-E804-C40C-AB228BDE8E64}"/>
                </a:ext>
              </a:extLst>
            </p:cNvPr>
            <p:cNvSpPr/>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Light"/>
                <a:ea typeface="+mn-ea"/>
                <a:cs typeface="+mn-cs"/>
              </a:endParaRPr>
            </a:p>
          </p:txBody>
        </p:sp>
      </p:grpSp>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272783" y="722376"/>
            <a:ext cx="5138927" cy="1581912"/>
          </a:xfrm>
        </p:spPr>
        <p:txBody>
          <a:bodyPr vert="horz" lIns="91440" tIns="45720" rIns="91440" bIns="45720" rtlCol="0" anchor="b">
            <a:normAutofit/>
          </a:bodyPr>
          <a:lstStyle>
            <a:lvl1pPr>
              <a:defRPr lang="en-US" sz="6000" dirty="0">
                <a:gradFill>
                  <a:gsLst>
                    <a:gs pos="0">
                      <a:schemeClr val="accent2"/>
                    </a:gs>
                    <a:gs pos="100000">
                      <a:schemeClr val="accent5"/>
                    </a:gs>
                  </a:gsLst>
                  <a:lin ang="12000000" scaled="0"/>
                </a:gradFill>
              </a:defRPr>
            </a:lvl1pPr>
          </a:lstStyle>
          <a:p>
            <a:pPr lvl="0"/>
            <a:r>
              <a:rPr lang="en-US"/>
              <a:t>Click to edit Master title style</a:t>
            </a:r>
          </a:p>
        </p:txBody>
      </p:sp>
      <p:sp>
        <p:nvSpPr>
          <p:cNvPr id="11" name="Picture Placeholder 10">
            <a:extLst>
              <a:ext uri="{FF2B5EF4-FFF2-40B4-BE49-F238E27FC236}">
                <a16:creationId xmlns:a16="http://schemas.microsoft.com/office/drawing/2014/main" id="{630EF3B0-9D02-EBD8-2D14-79BF34534AA1}"/>
              </a:ext>
            </a:extLst>
          </p:cNvPr>
          <p:cNvSpPr>
            <a:spLocks noGrp="1"/>
          </p:cNvSpPr>
          <p:nvPr>
            <p:ph type="pic" sz="quarter" idx="17" hasCustomPrompt="1"/>
          </p:nvPr>
        </p:nvSpPr>
        <p:spPr>
          <a:xfrm>
            <a:off x="119307" y="0"/>
            <a:ext cx="5413248" cy="6858000"/>
          </a:xfrm>
          <a:blipFill>
            <a:blip r:embed="rId2">
              <a:alphaModFix amt="70000"/>
            </a:blip>
            <a:stretch>
              <a:fillRect/>
            </a:stretch>
          </a:blipFill>
        </p:spPr>
        <p:txBody>
          <a:bodyPr/>
          <a:lstStyle>
            <a:lvl1pPr marL="0" indent="0">
              <a:buNone/>
              <a:defRPr/>
            </a:lvl1pPr>
          </a:lstStyle>
          <a:p>
            <a:r>
              <a:rPr lang="en-US"/>
              <a:t>.</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272784" y="2834640"/>
            <a:ext cx="5138928" cy="2999232"/>
          </a:xfrm>
        </p:spPr>
        <p:txBody>
          <a:bodyPr vert="horz" lIns="91440" tIns="45720" rIns="91440" bIns="45720" rtlCol="0" anchor="b">
            <a:normAutofit/>
          </a:bodyPr>
          <a:lstStyle>
            <a:lvl1pPr marL="457200" indent="-457200">
              <a:buFont typeface="+mj-lt"/>
              <a:buAutoNum type="arabicPeriod"/>
              <a:defRPr lang="en-US" sz="2000" dirty="0"/>
            </a:lvl1pPr>
            <a:lvl2pPr marL="571500" indent="-342900">
              <a:buFont typeface="+mj-lt"/>
              <a:buAutoNum type="arabicPeriod"/>
              <a:defRPr lang="en-US" sz="1800" dirty="0"/>
            </a:lvl2pPr>
            <a:lvl3pPr marL="800100" indent="-342900">
              <a:buFont typeface="+mj-lt"/>
              <a:buAutoNum type="arabicPeriod"/>
              <a:defRPr lang="en-US" sz="1600" dirty="0"/>
            </a:lvl3pPr>
            <a:lvl4pPr>
              <a:buFont typeface="+mj-lt"/>
              <a:buAutoNum type="arabicPeriod"/>
              <a:defRPr lang="en-US" sz="1400" dirty="0"/>
            </a:lvl4pPr>
            <a:lvl5pPr>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272784" y="6318504"/>
            <a:ext cx="3569956" cy="365760"/>
          </a:xfrm>
        </p:spPr>
        <p:txBody>
          <a:bodyPr/>
          <a:lstStyle/>
          <a:p>
            <a:pPr algn="l"/>
            <a:r>
              <a:rPr lang="en-US"/>
              <a:t>Sample Footer Text</a:t>
            </a:r>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10075652" y="6318504"/>
            <a:ext cx="1491507" cy="365760"/>
          </a:xfrm>
        </p:spPr>
        <p:txBody>
          <a:bodyPr/>
          <a:lstStyle/>
          <a:p>
            <a:fld id="{11039C6F-01AE-405F-93D2-431591D79461}" type="datetime1">
              <a:rPr lang="en-US" smtClean="0"/>
              <a:t>5/11/2026</a:t>
            </a:fld>
            <a:endParaRPr lang="en-US"/>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841085882"/>
      </p:ext>
    </p:extLst>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 Content 2">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E855AC-5F95-123D-E0A1-CBD75D8FD00A}"/>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F3A6A854-7BA6-35FC-898F-37F3BC10E5DB}"/>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455EF75-521C-7F12-2397-68B6128751E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682496" y="2222436"/>
            <a:ext cx="4160520" cy="2825496"/>
          </a:xfrm>
        </p:spPr>
        <p:txBody>
          <a:bodyPr anchor="t">
            <a:normAutofit/>
          </a:bodyPr>
          <a:lstStyle>
            <a:lvl1pPr>
              <a:defRPr sz="40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437376" y="2222436"/>
            <a:ext cx="3959352" cy="269748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3">
            <a:extLst>
              <a:ext uri="{FF2B5EF4-FFF2-40B4-BE49-F238E27FC236}">
                <a16:creationId xmlns:a16="http://schemas.microsoft.com/office/drawing/2014/main" id="{F09CF825-511F-35F8-E0EC-636033ED43EE}"/>
              </a:ext>
            </a:extLst>
          </p:cNvPr>
          <p:cNvSpPr>
            <a:spLocks noGrp="1"/>
          </p:cNvSpPr>
          <p:nvPr>
            <p:ph type="ftr" sz="quarter" idx="15"/>
          </p:nvPr>
        </p:nvSpPr>
        <p:spPr/>
        <p:txBody>
          <a:bodyPr/>
          <a:lstStyle/>
          <a:p>
            <a:pPr algn="l"/>
            <a:r>
              <a:rPr lang="en-US"/>
              <a:t>Sample Footer Text</a:t>
            </a:r>
          </a:p>
        </p:txBody>
      </p:sp>
      <p:sp>
        <p:nvSpPr>
          <p:cNvPr id="13" name="Date Placeholder 12">
            <a:extLst>
              <a:ext uri="{FF2B5EF4-FFF2-40B4-BE49-F238E27FC236}">
                <a16:creationId xmlns:a16="http://schemas.microsoft.com/office/drawing/2014/main" id="{36A82C16-EB1A-4294-103B-715F071E5A35}"/>
              </a:ext>
            </a:extLst>
          </p:cNvPr>
          <p:cNvSpPr>
            <a:spLocks noGrp="1"/>
          </p:cNvSpPr>
          <p:nvPr>
            <p:ph type="dt" sz="half" idx="14"/>
          </p:nvPr>
        </p:nvSpPr>
        <p:spPr/>
        <p:txBody>
          <a:bodyPr/>
          <a:lstStyle/>
          <a:p>
            <a:fld id="{6AE82713-2685-4CB9-BD26-DD329F3C67A6}" type="datetime1">
              <a:rPr lang="en-US" smtClean="0"/>
              <a:t>5/11/2026</a:t>
            </a:fld>
            <a:endParaRPr lang="en-US"/>
          </a:p>
        </p:txBody>
      </p:sp>
      <p:sp>
        <p:nvSpPr>
          <p:cNvPr id="15" name="Slide Number Placeholder 14">
            <a:extLst>
              <a:ext uri="{FF2B5EF4-FFF2-40B4-BE49-F238E27FC236}">
                <a16:creationId xmlns:a16="http://schemas.microsoft.com/office/drawing/2014/main" id="{727EA83B-52EA-A0B8-E2E8-C9D1FE273B22}"/>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54683356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Content 3">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74537F0-59D7-5CF5-65CE-33DFA62B3767}"/>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C7EFD035-FCE9-275A-5EEF-94FC6583E39A}"/>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FF3E46-4915-D511-DDA5-9451667C3C81}"/>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368552" y="2048256"/>
            <a:ext cx="3813048" cy="3538728"/>
          </a:xfrm>
        </p:spPr>
        <p:txBody>
          <a:bodyPr anchor="t">
            <a:normAutofit/>
          </a:bodyPr>
          <a:lstStyle>
            <a:lvl1pPr>
              <a:defRPr sz="32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775960" y="2048256"/>
            <a:ext cx="5047488" cy="3538728"/>
          </a:xfrm>
        </p:spPr>
        <p:txBody>
          <a:bodyPr vert="horz" lIns="91440" tIns="45720" rIns="91440" bIns="45720" rtlCol="0">
            <a:normAutofit/>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57CB2298-A12A-D380-ED4F-AD870434F233}"/>
              </a:ext>
            </a:extLst>
          </p:cNvPr>
          <p:cNvSpPr>
            <a:spLocks noGrp="1"/>
          </p:cNvSpPr>
          <p:nvPr>
            <p:ph type="ftr" sz="quarter" idx="15"/>
          </p:nvPr>
        </p:nvSpPr>
        <p:spPr/>
        <p:txBody>
          <a:bodyPr/>
          <a:lstStyle/>
          <a:p>
            <a:pPr algn="l"/>
            <a:r>
              <a:rPr lang="en-US"/>
              <a:t>Sample Footer Text</a:t>
            </a:r>
          </a:p>
        </p:txBody>
      </p:sp>
      <p:sp>
        <p:nvSpPr>
          <p:cNvPr id="3" name="Date Placeholder 2">
            <a:extLst>
              <a:ext uri="{FF2B5EF4-FFF2-40B4-BE49-F238E27FC236}">
                <a16:creationId xmlns:a16="http://schemas.microsoft.com/office/drawing/2014/main" id="{9D1F2EAD-3327-FA60-8B7F-6CBBD02C3F07}"/>
              </a:ext>
            </a:extLst>
          </p:cNvPr>
          <p:cNvSpPr>
            <a:spLocks noGrp="1"/>
          </p:cNvSpPr>
          <p:nvPr>
            <p:ph type="dt" sz="half" idx="14"/>
          </p:nvPr>
        </p:nvSpPr>
        <p:spPr/>
        <p:txBody>
          <a:bodyPr/>
          <a:lstStyle/>
          <a:p>
            <a:fld id="{957926B3-CA5D-44FB-BC2D-6B05FBB97B04}" type="datetime1">
              <a:rPr lang="en-US" smtClean="0"/>
              <a:t>5/11/2026</a:t>
            </a:fld>
            <a:endParaRPr lang="en-US"/>
          </a:p>
        </p:txBody>
      </p:sp>
      <p:sp>
        <p:nvSpPr>
          <p:cNvPr id="9" name="Slide Number Placeholder 8">
            <a:extLst>
              <a:ext uri="{FF2B5EF4-FFF2-40B4-BE49-F238E27FC236}">
                <a16:creationId xmlns:a16="http://schemas.microsoft.com/office/drawing/2014/main" id="{A63D4A7C-9E9E-96BC-68B8-3F92C9B3B40E}"/>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3991966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Content 4">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0675FE4-1839-CB8F-7574-8FBCED9706D1}"/>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9" name="Rectangle 8">
              <a:extLst>
                <a:ext uri="{FF2B5EF4-FFF2-40B4-BE49-F238E27FC236}">
                  <a16:creationId xmlns:a16="http://schemas.microsoft.com/office/drawing/2014/main" id="{1C309010-BB96-4CE9-3A39-43FA59198DD0}"/>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5C3E8-4075-EEED-D3DC-B1B0DCD9F940}"/>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722376"/>
            <a:ext cx="7214616" cy="1280160"/>
          </a:xfrm>
        </p:spPr>
        <p:txBody>
          <a:bodyPr anchor="t">
            <a:normAutofit/>
          </a:bodyPr>
          <a:lstStyle>
            <a:lvl1pPr>
              <a:defRPr sz="40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3922776" y="2240280"/>
            <a:ext cx="7349947" cy="3721608"/>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4A089F15-F7A9-6130-79CF-D853C6B4B742}"/>
              </a:ext>
            </a:extLst>
          </p:cNvPr>
          <p:cNvSpPr>
            <a:spLocks noGrp="1"/>
          </p:cNvSpPr>
          <p:nvPr>
            <p:ph type="ftr" sz="quarter" idx="15"/>
          </p:nvPr>
        </p:nvSpPr>
        <p:spPr/>
        <p:txBody>
          <a:bodyPr/>
          <a:lstStyle/>
          <a:p>
            <a:pPr algn="l"/>
            <a:r>
              <a:rPr lang="en-US"/>
              <a:t>Sample Footer Text</a:t>
            </a:r>
          </a:p>
        </p:txBody>
      </p:sp>
      <p:sp>
        <p:nvSpPr>
          <p:cNvPr id="11" name="Date Placeholder 10">
            <a:extLst>
              <a:ext uri="{FF2B5EF4-FFF2-40B4-BE49-F238E27FC236}">
                <a16:creationId xmlns:a16="http://schemas.microsoft.com/office/drawing/2014/main" id="{65C79459-C978-FF61-F7FC-DC5D1F170174}"/>
              </a:ext>
            </a:extLst>
          </p:cNvPr>
          <p:cNvSpPr>
            <a:spLocks noGrp="1"/>
          </p:cNvSpPr>
          <p:nvPr>
            <p:ph type="dt" sz="half" idx="14"/>
          </p:nvPr>
        </p:nvSpPr>
        <p:spPr/>
        <p:txBody>
          <a:bodyPr/>
          <a:lstStyle/>
          <a:p>
            <a:fld id="{7E009212-C305-41EC-8687-C39B36C09AF0}" type="datetime1">
              <a:rPr lang="en-US" smtClean="0"/>
              <a:t>5/11/2026</a:t>
            </a:fld>
            <a:endParaRPr lang="en-US"/>
          </a:p>
        </p:txBody>
      </p:sp>
      <p:sp>
        <p:nvSpPr>
          <p:cNvPr id="13" name="Slide Number Placeholder 12">
            <a:extLst>
              <a:ext uri="{FF2B5EF4-FFF2-40B4-BE49-F238E27FC236}">
                <a16:creationId xmlns:a16="http://schemas.microsoft.com/office/drawing/2014/main" id="{BFFBCCE1-48C7-7734-891D-F4664CC97B6C}"/>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37951110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Content 5">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43A83600-30C4-2F21-93C5-D07537A39648}"/>
              </a:ext>
              <a:ext uri="{C183D7F6-B498-43B3-948B-1728B52AA6E4}">
                <adec:decorative xmlns:adec="http://schemas.microsoft.com/office/drawing/2017/decorative" val="1"/>
              </a:ext>
            </a:extLst>
          </p:cNvPr>
          <p:cNvGrpSpPr/>
          <p:nvPr/>
        </p:nvGrpSpPr>
        <p:grpSpPr>
          <a:xfrm rot="10800000">
            <a:off x="0" y="6743026"/>
            <a:ext cx="12207200" cy="123363"/>
            <a:chOff x="-5025" y="6737718"/>
            <a:chExt cx="12207200" cy="123363"/>
          </a:xfrm>
        </p:grpSpPr>
        <p:sp>
          <p:nvSpPr>
            <p:cNvPr id="11" name="Rectangle 10">
              <a:extLst>
                <a:ext uri="{FF2B5EF4-FFF2-40B4-BE49-F238E27FC236}">
                  <a16:creationId xmlns:a16="http://schemas.microsoft.com/office/drawing/2014/main" id="{BA1F9F49-F979-53D6-3ED8-352816078D4C}"/>
                </a:ext>
              </a:extLst>
            </p:cNvPr>
            <p:cNvSpPr/>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745F95-9BA3-B7A5-F004-E2BB1CFFE2F8}"/>
                </a:ext>
              </a:extLst>
            </p:cNvPr>
            <p:cNvSpPr/>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8" y="640080"/>
            <a:ext cx="4215384" cy="3136392"/>
          </a:xfrm>
        </p:spPr>
        <p:txBody>
          <a:bodyPr anchor="t">
            <a:normAutofit/>
          </a:bodyPr>
          <a:lstStyle>
            <a:lvl1pPr>
              <a:defRPr sz="3200">
                <a:gradFill>
                  <a:gsLst>
                    <a:gs pos="0">
                      <a:schemeClr val="accent5"/>
                    </a:gs>
                    <a:gs pos="100000">
                      <a:schemeClr val="accent2"/>
                    </a:gs>
                  </a:gsLst>
                  <a:lin ang="13800000" scaled="0"/>
                </a:gradFill>
              </a:defRPr>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68696" y="640080"/>
            <a:ext cx="5998464" cy="56967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pPr algn="l"/>
            <a:r>
              <a:rPr lang="en-US"/>
              <a:t>Sample Footer Text</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7CD886C8-FB0E-44DB-9413-26C9933623BA}" type="datetime1">
              <a:rPr lang="en-US" smtClean="0"/>
              <a:t>5/11/2026</a:t>
            </a:fld>
            <a:endParaRPr lang="en-US"/>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723144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theme" Target="../theme/theme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theme" Target="../theme/theme6.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96.xml"/><Relationship Id="rId18" Type="http://schemas.openxmlformats.org/officeDocument/2006/relationships/slideLayout" Target="../slideLayouts/slideLayout101.xml"/><Relationship Id="rId26" Type="http://schemas.openxmlformats.org/officeDocument/2006/relationships/slideLayout" Target="../slideLayouts/slideLayout109.xml"/><Relationship Id="rId39" Type="http://schemas.openxmlformats.org/officeDocument/2006/relationships/slideLayout" Target="../slideLayouts/slideLayout122.xml"/><Relationship Id="rId21" Type="http://schemas.openxmlformats.org/officeDocument/2006/relationships/slideLayout" Target="../slideLayouts/slideLayout104.xml"/><Relationship Id="rId34" Type="http://schemas.openxmlformats.org/officeDocument/2006/relationships/slideLayout" Target="../slideLayouts/slideLayout117.xml"/><Relationship Id="rId42" Type="http://schemas.openxmlformats.org/officeDocument/2006/relationships/slideLayout" Target="../slideLayouts/slideLayout125.xml"/><Relationship Id="rId47" Type="http://schemas.openxmlformats.org/officeDocument/2006/relationships/slideLayout" Target="../slideLayouts/slideLayout130.xml"/><Relationship Id="rId50" Type="http://schemas.openxmlformats.org/officeDocument/2006/relationships/slideLayout" Target="../slideLayouts/slideLayout133.xml"/><Relationship Id="rId7" Type="http://schemas.openxmlformats.org/officeDocument/2006/relationships/slideLayout" Target="../slideLayouts/slideLayout90.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29" Type="http://schemas.openxmlformats.org/officeDocument/2006/relationships/slideLayout" Target="../slideLayouts/slideLayout112.xml"/><Relationship Id="rId11" Type="http://schemas.openxmlformats.org/officeDocument/2006/relationships/slideLayout" Target="../slideLayouts/slideLayout94.xml"/><Relationship Id="rId24" Type="http://schemas.openxmlformats.org/officeDocument/2006/relationships/slideLayout" Target="../slideLayouts/slideLayout107.xml"/><Relationship Id="rId32" Type="http://schemas.openxmlformats.org/officeDocument/2006/relationships/slideLayout" Target="../slideLayouts/slideLayout115.xml"/><Relationship Id="rId37" Type="http://schemas.openxmlformats.org/officeDocument/2006/relationships/slideLayout" Target="../slideLayouts/slideLayout120.xml"/><Relationship Id="rId40" Type="http://schemas.openxmlformats.org/officeDocument/2006/relationships/slideLayout" Target="../slideLayouts/slideLayout123.xml"/><Relationship Id="rId45" Type="http://schemas.openxmlformats.org/officeDocument/2006/relationships/slideLayout" Target="../slideLayouts/slideLayout128.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23" Type="http://schemas.openxmlformats.org/officeDocument/2006/relationships/slideLayout" Target="../slideLayouts/slideLayout106.xml"/><Relationship Id="rId28" Type="http://schemas.openxmlformats.org/officeDocument/2006/relationships/slideLayout" Target="../slideLayouts/slideLayout111.xml"/><Relationship Id="rId36" Type="http://schemas.openxmlformats.org/officeDocument/2006/relationships/slideLayout" Target="../slideLayouts/slideLayout119.xml"/><Relationship Id="rId49" Type="http://schemas.openxmlformats.org/officeDocument/2006/relationships/slideLayout" Target="../slideLayouts/slideLayout132.xml"/><Relationship Id="rId10" Type="http://schemas.openxmlformats.org/officeDocument/2006/relationships/slideLayout" Target="../slideLayouts/slideLayout93.xml"/><Relationship Id="rId19" Type="http://schemas.openxmlformats.org/officeDocument/2006/relationships/slideLayout" Target="../slideLayouts/slideLayout102.xml"/><Relationship Id="rId31" Type="http://schemas.openxmlformats.org/officeDocument/2006/relationships/slideLayout" Target="../slideLayouts/slideLayout114.xml"/><Relationship Id="rId44" Type="http://schemas.openxmlformats.org/officeDocument/2006/relationships/slideLayout" Target="../slideLayouts/slideLayout127.xml"/><Relationship Id="rId52" Type="http://schemas.openxmlformats.org/officeDocument/2006/relationships/theme" Target="../theme/theme7.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 Id="rId22" Type="http://schemas.openxmlformats.org/officeDocument/2006/relationships/slideLayout" Target="../slideLayouts/slideLayout105.xml"/><Relationship Id="rId27" Type="http://schemas.openxmlformats.org/officeDocument/2006/relationships/slideLayout" Target="../slideLayouts/slideLayout110.xml"/><Relationship Id="rId30" Type="http://schemas.openxmlformats.org/officeDocument/2006/relationships/slideLayout" Target="../slideLayouts/slideLayout113.xml"/><Relationship Id="rId35" Type="http://schemas.openxmlformats.org/officeDocument/2006/relationships/slideLayout" Target="../slideLayouts/slideLayout118.xml"/><Relationship Id="rId43" Type="http://schemas.openxmlformats.org/officeDocument/2006/relationships/slideLayout" Target="../slideLayouts/slideLayout126.xml"/><Relationship Id="rId48" Type="http://schemas.openxmlformats.org/officeDocument/2006/relationships/slideLayout" Target="../slideLayouts/slideLayout131.xml"/><Relationship Id="rId8" Type="http://schemas.openxmlformats.org/officeDocument/2006/relationships/slideLayout" Target="../slideLayouts/slideLayout91.xml"/><Relationship Id="rId51" Type="http://schemas.openxmlformats.org/officeDocument/2006/relationships/slideLayout" Target="../slideLayouts/slideLayout134.xml"/><Relationship Id="rId3" Type="http://schemas.openxmlformats.org/officeDocument/2006/relationships/slideLayout" Target="../slideLayouts/slideLayout86.xml"/><Relationship Id="rId12" Type="http://schemas.openxmlformats.org/officeDocument/2006/relationships/slideLayout" Target="../slideLayouts/slideLayout95.xml"/><Relationship Id="rId17" Type="http://schemas.openxmlformats.org/officeDocument/2006/relationships/slideLayout" Target="../slideLayouts/slideLayout100.xml"/><Relationship Id="rId25" Type="http://schemas.openxmlformats.org/officeDocument/2006/relationships/slideLayout" Target="../slideLayouts/slideLayout108.xml"/><Relationship Id="rId33" Type="http://schemas.openxmlformats.org/officeDocument/2006/relationships/slideLayout" Target="../slideLayouts/slideLayout116.xml"/><Relationship Id="rId38" Type="http://schemas.openxmlformats.org/officeDocument/2006/relationships/slideLayout" Target="../slideLayouts/slideLayout121.xml"/><Relationship Id="rId46" Type="http://schemas.openxmlformats.org/officeDocument/2006/relationships/slideLayout" Target="../slideLayouts/slideLayout129.xml"/><Relationship Id="rId20" Type="http://schemas.openxmlformats.org/officeDocument/2006/relationships/slideLayout" Target="../slideLayouts/slideLayout103.xml"/><Relationship Id="rId41" Type="http://schemas.openxmlformats.org/officeDocument/2006/relationships/slideLayout" Target="../slideLayouts/slideLayout124.xml"/><Relationship Id="rId1" Type="http://schemas.openxmlformats.org/officeDocument/2006/relationships/slideLayout" Target="../slideLayouts/slideLayout84.xml"/><Relationship Id="rId6"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C6CCC6-2BE5-4E42-96A4-D1E8E81A3D8E}" type="slidenum">
              <a:rPr lang="fr-FR" smtClean="0"/>
              <a:t>‹#›</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 id="2147483675" r:id="rId13"/>
    <p:sldLayoutId id="2147483703"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fld id="{9FCF0D27-783A-4A41-A067-B898C8DC56C7}" type="slidenum">
              <a:rPr lang="fr-FR" smtClean="0"/>
              <a:pPr/>
              <a:t>‹#›</a:t>
            </a:fld>
            <a:endParaRPr lang="fr-FR"/>
          </a:p>
        </p:txBody>
      </p:sp>
    </p:spTree>
    <p:extLst>
      <p:ext uri="{BB962C8B-B14F-4D97-AF65-F5344CB8AC3E}">
        <p14:creationId xmlns:p14="http://schemas.microsoft.com/office/powerpoint/2010/main" val="962849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6" r:id="rId13"/>
    <p:sldLayoutId id="2147483704" r:id="rId1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147116863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719"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fld id="{9FCF0D27-783A-4A41-A067-B898C8DC56C7}" type="slidenum">
              <a:rPr lang="fr-FR" smtClean="0">
                <a:solidFill>
                  <a:srgbClr val="1E699D">
                    <a:lumMod val="50000"/>
                    <a:lumOff val="50000"/>
                  </a:srgbClr>
                </a:solidFill>
              </a:rPr>
              <a:pPr/>
              <a:t>‹#›</a:t>
            </a:fld>
            <a:endParaRPr lang="fr-FR">
              <a:solidFill>
                <a:srgbClr val="1E699D">
                  <a:lumMod val="50000"/>
                  <a:lumOff val="50000"/>
                </a:srgbClr>
              </a:solidFill>
            </a:endParaRPr>
          </a:p>
        </p:txBody>
      </p:sp>
    </p:spTree>
    <p:extLst>
      <p:ext uri="{BB962C8B-B14F-4D97-AF65-F5344CB8AC3E}">
        <p14:creationId xmlns:p14="http://schemas.microsoft.com/office/powerpoint/2010/main" val="293459557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Slide Number Placeholder 6"/>
          <p:cNvSpPr>
            <a:spLocks noGrp="1"/>
          </p:cNvSpPr>
          <p:nvPr>
            <p:ph type="sldNum" sz="quarter" idx="4"/>
          </p:nvPr>
        </p:nvSpPr>
        <p:spPr>
          <a:xfrm>
            <a:off x="208801" y="6356352"/>
            <a:ext cx="2743200" cy="365125"/>
          </a:xfrm>
          <a:prstGeom prst="rect">
            <a:avLst/>
          </a:prstGeom>
        </p:spPr>
        <p:txBody>
          <a:bodyPr anchor="b"/>
          <a:lstStyle>
            <a:lvl1pPr algn="l">
              <a:defRPr sz="1200">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FCF0D27-783A-4A41-A067-B898C8DC56C7}"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794131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lstStyle/>
          <a:p>
            <a:pPr algn="ctr"/>
            <a:r>
              <a:rPr lang="fr-FR" sz="4400" b="0" strike="noStrike" spc="-1">
                <a:latin typeface="Arial"/>
              </a:rPr>
              <a:t>Cliquez pour éditer le format du texte-titre</a:t>
            </a: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extLst>
      <p:ext uri="{BB962C8B-B14F-4D97-AF65-F5344CB8AC3E}">
        <p14:creationId xmlns:p14="http://schemas.microsoft.com/office/powerpoint/2010/main" val="45709838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02920"/>
            <a:ext cx="10954512" cy="119786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8" y="1801368"/>
            <a:ext cx="10954512" cy="44805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8" y="6318504"/>
            <a:ext cx="4096512" cy="365760"/>
          </a:xfrm>
          <a:prstGeom prst="rect">
            <a:avLst/>
          </a:prstGeom>
        </p:spPr>
        <p:txBody>
          <a:bodyPr vert="horz" lIns="91440" tIns="45720" rIns="91440" bIns="45720" rtlCol="0" anchor="ctr"/>
          <a:lstStyle>
            <a:lvl1pPr algn="l">
              <a:defRPr sz="850">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430768" y="6318504"/>
            <a:ext cx="3136392" cy="365760"/>
          </a:xfrm>
          <a:prstGeom prst="rect">
            <a:avLst/>
          </a:prstGeom>
        </p:spPr>
        <p:txBody>
          <a:bodyPr vert="horz" lIns="91440" tIns="45720" rIns="91440" bIns="45720" rtlCol="0" anchor="ctr"/>
          <a:lstStyle>
            <a:lvl1pPr algn="r">
              <a:defRPr sz="850">
                <a:solidFill>
                  <a:schemeClr val="tx1"/>
                </a:solidFill>
              </a:defRPr>
            </a:lvl1pPr>
          </a:lstStyle>
          <a:p>
            <a:fld id="{FD1C4689-B28D-4D3C-8B05-9ABB967E2A3E}" type="datetime1">
              <a:rPr lang="en-US" smtClean="0"/>
              <a:t>5/11/2026</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84864" y="6318504"/>
            <a:ext cx="493776" cy="365760"/>
          </a:xfrm>
          <a:prstGeom prst="rect">
            <a:avLst/>
          </a:prstGeom>
        </p:spPr>
        <p:txBody>
          <a:bodyPr vert="horz" lIns="91440" tIns="45720" rIns="91440" bIns="45720" rtlCol="0" anchor="ctr"/>
          <a:lstStyle>
            <a:lvl1pPr algn="r">
              <a:defRPr sz="850">
                <a:solidFill>
                  <a:schemeClr val="tx1"/>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3513626508"/>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 id="2147483776" r:id="rId38"/>
    <p:sldLayoutId id="2147483777" r:id="rId39"/>
    <p:sldLayoutId id="2147483778" r:id="rId40"/>
    <p:sldLayoutId id="2147483779" r:id="rId41"/>
    <p:sldLayoutId id="2147483780" r:id="rId42"/>
    <p:sldLayoutId id="2147483781" r:id="rId43"/>
    <p:sldLayoutId id="2147483782" r:id="rId44"/>
    <p:sldLayoutId id="2147483783" r:id="rId45"/>
    <p:sldLayoutId id="2147483784" r:id="rId46"/>
    <p:sldLayoutId id="2147483785" r:id="rId47"/>
    <p:sldLayoutId id="2147483786" r:id="rId48"/>
    <p:sldLayoutId id="2147483787" r:id="rId49"/>
    <p:sldLayoutId id="2147483788" r:id="rId50"/>
    <p:sldLayoutId id="2147483789" r:id="rId51"/>
  </p:sldLayoutIdLst>
  <p:hf sldNum="0" hdr="0" ftr="0" dt="0"/>
  <p:txStyles>
    <p:titleStyle>
      <a:lvl1pPr algn="l" defTabSz="914400" rtl="0" eaLnBrk="1" latinLnBrk="0" hangingPunct="1">
        <a:lnSpc>
          <a:spcPct val="90000"/>
        </a:lnSpc>
        <a:spcBef>
          <a:spcPct val="0"/>
        </a:spcBef>
        <a:buNone/>
        <a:defRPr sz="3200" b="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8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7.xml"/></Relationships>
</file>

<file path=ppt/slides/_rels/slide10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69.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76.xml"/><Relationship Id="rId1" Type="http://schemas.openxmlformats.org/officeDocument/2006/relationships/slideLayout" Target="../slideLayouts/slideLayout68.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68.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69.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7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6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2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6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69.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38.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69.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4.jpeg"/><Relationship Id="rId7" Type="http://schemas.openxmlformats.org/officeDocument/2006/relationships/diagramColors" Target="../diagrams/colors1.xml"/><Relationship Id="rId2" Type="http://schemas.openxmlformats.org/officeDocument/2006/relationships/notesSlide" Target="../notesSlides/notesSlide12.xml"/><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0.xml.rels><?xml version="1.0" encoding="UTF-8" standalone="yes"?>
<Relationships xmlns="http://schemas.openxmlformats.org/package/2006/relationships"><Relationship Id="rId3" Type="http://schemas.openxmlformats.org/officeDocument/2006/relationships/hyperlink" Target="https://www.leforem.be/contact/index.html" TargetMode="External"/><Relationship Id="rId2" Type="http://schemas.openxmlformats.org/officeDocument/2006/relationships/notesSlide" Target="../notesSlides/notesSlide82.xml"/><Relationship Id="rId1" Type="http://schemas.openxmlformats.org/officeDocument/2006/relationships/slideLayout" Target="../slideLayouts/slideLayout69.xml"/><Relationship Id="rId5" Type="http://schemas.openxmlformats.org/officeDocument/2006/relationships/hyperlink" Target="https://www.leforem.be/contact/nos-points-de-contact" TargetMode="External"/><Relationship Id="rId4" Type="http://schemas.openxmlformats.org/officeDocument/2006/relationships/hyperlink" Target="https://www.leforem.be/contact/formulaire-contact.html" TargetMode="External"/></Relationships>
</file>

<file path=ppt/slides/_rels/slide141.xml.rels><?xml version="1.0" encoding="UTF-8" standalone="yes"?>
<Relationships xmlns="http://schemas.openxmlformats.org/package/2006/relationships"><Relationship Id="rId3" Type="http://schemas.openxmlformats.org/officeDocument/2006/relationships/hyperlink" Target="https://my.actiris.brussels/citizen/registration-selection?language=nl" TargetMode="External"/><Relationship Id="rId2" Type="http://schemas.openxmlformats.org/officeDocument/2006/relationships/hyperlink" Target="https://www.actiris.brussels/fr/citoyens/comment-m-inscrire-ou-me-reinscrire/" TargetMode="External"/><Relationship Id="rId1" Type="http://schemas.openxmlformats.org/officeDocument/2006/relationships/slideLayout" Target="../slideLayouts/slideLayout69.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69.xml"/></Relationships>
</file>

<file path=ppt/slides/_rels/slide144.xml.rels><?xml version="1.0" encoding="UTF-8" standalone="yes"?>
<Relationships xmlns="http://schemas.openxmlformats.org/package/2006/relationships"><Relationship Id="rId3" Type="http://schemas.openxmlformats.org/officeDocument/2006/relationships/hyperlink" Target="https://webappsa.riziv-inami.fgov.be/silverpages/ServiceProvider" TargetMode="External"/><Relationship Id="rId2" Type="http://schemas.openxmlformats.org/officeDocument/2006/relationships/hyperlink" Target="https://www.inami.fgov.be/fr/themes/reinsertion-socio-professionnelle/fonds-retour-au-travail" TargetMode="External"/><Relationship Id="rId1" Type="http://schemas.openxmlformats.org/officeDocument/2006/relationships/slideLayout" Target="../slideLayouts/slideLayout69.xml"/></Relationships>
</file>

<file path=ppt/slides/_rels/slide14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84.xml"/><Relationship Id="rId1" Type="http://schemas.openxmlformats.org/officeDocument/2006/relationships/slideLayout" Target="../slideLayouts/slideLayout69.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 Id="rId9" Type="http://schemas.microsoft.com/office/2007/relationships/hdphoto" Target="../media/hdphoto3.wdp"/></Relationships>
</file>

<file path=ppt/slides/_rels/slide14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85.xml"/><Relationship Id="rId1" Type="http://schemas.openxmlformats.org/officeDocument/2006/relationships/slideLayout" Target="../slideLayouts/slideLayout69.xml"/></Relationships>
</file>

<file path=ppt/slides/_rels/slide14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86.xml"/><Relationship Id="rId1" Type="http://schemas.openxmlformats.org/officeDocument/2006/relationships/slideLayout" Target="../slideLayouts/slideLayout69.xml"/></Relationships>
</file>

<file path=ppt/slides/_rels/slide14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80.xml"/></Relationships>
</file>

<file path=ppt/slides/_rels/slide149.xml.rels><?xml version="1.0" encoding="UTF-8" standalone="yes"?>
<Relationships xmlns="http://schemas.openxmlformats.org/package/2006/relationships"><Relationship Id="rId3" Type="http://schemas.openxmlformats.org/officeDocument/2006/relationships/hyperlink" Target="https://www.hgr-css.be/nl/advies/9339/burn-out-en-werk" TargetMode="External"/><Relationship Id="rId2" Type="http://schemas.openxmlformats.org/officeDocument/2006/relationships/hyperlink" Target="https://emploi.belgique.be/fr/themes/bien-etre-au-travail" TargetMode="External"/><Relationship Id="rId1" Type="http://schemas.openxmlformats.org/officeDocument/2006/relationships/slideLayout" Target="../slideLayouts/slideLayout2.xml"/><Relationship Id="rId5" Type="http://schemas.openxmlformats.org/officeDocument/2006/relationships/hyperlink" Target="https://www.inami.fgov.be/fr/professionnels/professionnels-de-la-sante/psychologues-cliniciens/dispenser-des-soins-psychologiques-de-premiere-ligne-via-un-reseau-de-sante-mentale" TargetMode="External"/><Relationship Id="rId4" Type="http://schemas.openxmlformats.org/officeDocument/2006/relationships/hyperlink" Target="https://www.werkbaarwerk.be"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0.xml.rels><?xml version="1.0" encoding="UTF-8" standalone="yes"?>
<Relationships xmlns="http://schemas.openxmlformats.org/package/2006/relationships"><Relationship Id="rId8" Type="http://schemas.openxmlformats.org/officeDocument/2006/relationships/hyperlink" Target="https://doi.org/10.1037/0022-006x.73.3.539" TargetMode="External"/><Relationship Id="rId3" Type="http://schemas.openxmlformats.org/officeDocument/2006/relationships/hyperlink" Target="https://doi.org/10.1111/j.1749-6632.1978.tb22070.x" TargetMode="External"/><Relationship Id="rId7" Type="http://schemas.openxmlformats.org/officeDocument/2006/relationships/hyperlink" Target="https://www.inami.fgov.be/fr/statistiques/statistiques-indemnites/statistiques-sur-les-incapacites-de-travail-decoulant-d-un-burnout-ou-d-une-depression/incapacites-de-travail-en-2023-combien-d-invalidites-en-raison-d-une-depression-ou-d-un-burnout-quel-cout-pour-l-assurance-indemnites" TargetMode="External"/><Relationship Id="rId12" Type="http://schemas.openxmlformats.org/officeDocument/2006/relationships/hyperlink" Target="https://www.compsy.be/nl_BE/le-secret-professionnel-partage-des-psychologues" TargetMode="Externa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hyperlink" Target="https://www.inami.fgov.be/fr/themes/incapacite-de-travail/independants" TargetMode="External"/><Relationship Id="rId11" Type="http://schemas.openxmlformats.org/officeDocument/2006/relationships/hyperlink" Target="https://emploi.belgique.be/sites/default/files/fr/modules_pages/publicaties/document/stress-f.pdf?id=4216" TargetMode="External"/><Relationship Id="rId5" Type="http://schemas.openxmlformats.org/officeDocument/2006/relationships/hyperlink" Target="https://www.inami.fgov.be/fr/themes/incapacite-de-travail/salaries-et-chomeurs" TargetMode="External"/><Relationship Id="rId10" Type="http://schemas.openxmlformats.org/officeDocument/2006/relationships/hyperlink" Target="https://doi.org/10.3390/ijerph21121617" TargetMode="External"/><Relationship Id="rId4" Type="http://schemas.openxmlformats.org/officeDocument/2006/relationships/hyperlink" Target="https://doi.org/10.1159/000510696" TargetMode="External"/><Relationship Id="rId9" Type="http://schemas.openxmlformats.org/officeDocument/2006/relationships/hyperlink" Target="https://www.who.int/fr/news-room/fact-sheets/detail/mental-health-at-work" TargetMode="External"/></Relationships>
</file>

<file path=ppt/slides/_rels/slide151.xml.rels><?xml version="1.0" encoding="UTF-8" standalone="yes"?>
<Relationships xmlns="http://schemas.openxmlformats.org/package/2006/relationships"><Relationship Id="rId8" Type="http://schemas.openxmlformats.org/officeDocument/2006/relationships/hyperlink" Target="https://beswic.be/fr/themes/sante-et-reintegration-du-travailleur/information-pour-les-medecins-traitants/inaptitude-temporaire-de-travail-itt-et-retour-au-travail/reprise-du-travail-apres-une-absence-de-longue-duree" TargetMode="External"/><Relationship Id="rId3" Type="http://schemas.openxmlformats.org/officeDocument/2006/relationships/hyperlink" Target="https://doi.org/10.1051/medsci/2012286014" TargetMode="External"/><Relationship Id="rId7" Type="http://schemas.openxmlformats.org/officeDocument/2006/relationships/hyperlink" Target="https://www.inami.fgov.be/fr/themes/reinsertion-socio-professionnelle" TargetMode="External"/><Relationship Id="rId2" Type="http://schemas.openxmlformats.org/officeDocument/2006/relationships/notesSlide" Target="../notesSlides/notesSlide88.xml"/><Relationship Id="rId1" Type="http://schemas.openxmlformats.org/officeDocument/2006/relationships/slideLayout" Target="../slideLayouts/slideLayout2.xml"/><Relationship Id="rId6" Type="http://schemas.openxmlformats.org/officeDocument/2006/relationships/hyperlink" Target="https://emploi.belgique.be/fr/themes/bien-etre-au-travail/la-surveillance-de-la-sante-des-travailleurs/reintegration-des" TargetMode="External"/><Relationship Id="rId11" Type="http://schemas.openxmlformats.org/officeDocument/2006/relationships/hyperlink" Target="https://evenements.emploi.belgique.be/fr/evenements-du-spf/sante-mentale-et-travail-un-enjeu-collectif-journee-detude-hybride-du-reseau" TargetMode="External"/><Relationship Id="rId5" Type="http://schemas.openxmlformats.org/officeDocument/2006/relationships/hyperlink" Target="https://www.fedris.be/fr/programme-burn-out.html" TargetMode="External"/><Relationship Id="rId10" Type="http://schemas.openxmlformats.org/officeDocument/2006/relationships/hyperlink" Target="https://doi.org/10.1016/j.psyneuen.2019.02.021" TargetMode="External"/><Relationship Id="rId4" Type="http://schemas.openxmlformats.org/officeDocument/2006/relationships/hyperlink" Target="https://doi.org/10.1016/j.tins.2017.07.002" TargetMode="External"/><Relationship Id="rId9" Type="http://schemas.openxmlformats.org/officeDocument/2006/relationships/hyperlink" Target="https://beswic.be/fr/themes/risques-psychosociaux-rps" TargetMode="External"/></Relationships>
</file>

<file path=ppt/slides/_rels/slide152.xml.rels><?xml version="1.0" encoding="UTF-8" standalone="yes"?>
<Relationships xmlns="http://schemas.openxmlformats.org/package/2006/relationships"><Relationship Id="rId3" Type="http://schemas.openxmlformats.org/officeDocument/2006/relationships/hyperlink" Target="https://doi.org/10.1146/annurev.clinpsy.1.102803.144141" TargetMode="External"/><Relationship Id="rId7" Type="http://schemas.openxmlformats.org/officeDocument/2006/relationships/hyperlink" Target="https://doi.org/10.5117/go2024.4.003.vant" TargetMode="External"/><Relationship Id="rId2" Type="http://schemas.openxmlformats.org/officeDocument/2006/relationships/hyperlink" Target="https://www.sciensano.be/fr/biblio/synthese-des-resultats-belhealth-vague-1-a-6-donnees-sur-la-sante-mentale-des-adultes-belges-a-la" TargetMode="External"/><Relationship Id="rId1" Type="http://schemas.openxmlformats.org/officeDocument/2006/relationships/slideLayout" Target="../slideLayouts/slideLayout2.xml"/><Relationship Id="rId6" Type="http://schemas.openxmlformats.org/officeDocument/2006/relationships/hyperlink" Target="https://drdansiegel.com/book/the-developing-mind/" TargetMode="External"/><Relationship Id="rId5" Type="http://schemas.openxmlformats.org/officeDocument/2006/relationships/hyperlink" Target="https://www.serv.be/stichting/project/vlaamse-werkbaarheidsmonitor-werknemers-meting-2023" TargetMode="External"/><Relationship Id="rId4" Type="http://schemas.openxmlformats.org/officeDocument/2006/relationships/hyperlink" Target="http://www.lichaamsgerichte-therapie.org/artikelen/Scriptie%20Burn-out.pdf" TargetMode="External"/></Relationships>
</file>

<file path=ppt/slides/_rels/slide153.xml.rels><?xml version="1.0" encoding="UTF-8" standalone="yes"?>
<Relationships xmlns="http://schemas.openxmlformats.org/package/2006/relationships"><Relationship Id="rId3" Type="http://schemas.openxmlformats.org/officeDocument/2006/relationships/hyperlink" Target="https://beswic.be/nl/themas/gezondheid-en-re-integratie-van-de-werknemer/informatie-voor-de-behandelende-artsen/tijdelijke-arbeidsongeschiktheid-en-werkhervatting/werkhervatting-na-langdurige-afwezigheid" TargetMode="External"/><Relationship Id="rId2" Type="http://schemas.openxmlformats.org/officeDocument/2006/relationships/hyperlink" Target="https://www.werkbaarwerk.be/" TargetMode="External"/><Relationship Id="rId1" Type="http://schemas.openxmlformats.org/officeDocument/2006/relationships/slideLayout" Target="../slideLayouts/slideLayout2.xml"/><Relationship Id="rId5" Type="http://schemas.openxmlformats.org/officeDocument/2006/relationships/hyperlink" Target="https://www.who.int/news/item/28-05-2019-burn-out-an-occupational-phenomenon-international-classification-of-diseases" TargetMode="External"/><Relationship Id="rId4" Type="http://schemas.openxmlformats.org/officeDocument/2006/relationships/hyperlink" Target="https://iris.who.int/bitstream/handle/10665/363208/9789240058323-fre.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diagramColors" Target="../diagrams/colors5.xml"/><Relationship Id="rId11" Type="http://schemas.openxmlformats.org/officeDocument/2006/relationships/image" Target="../media/image35.jpeg"/><Relationship Id="rId5" Type="http://schemas.openxmlformats.org/officeDocument/2006/relationships/diagramQuickStyle" Target="../diagrams/quickStyle5.xml"/><Relationship Id="rId10" Type="http://schemas.openxmlformats.org/officeDocument/2006/relationships/image" Target="../media/image34.jpeg"/><Relationship Id="rId4" Type="http://schemas.openxmlformats.org/officeDocument/2006/relationships/diagramLayout" Target="../diagrams/layout5.xml"/><Relationship Id="rId9" Type="http://schemas.openxmlformats.org/officeDocument/2006/relationships/image" Target="../media/image33.jpeg"/><Relationship Id="rId14" Type="http://schemas.openxmlformats.org/officeDocument/2006/relationships/image" Target="../media/image38.jpeg"/></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2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16.xml"/><Relationship Id="rId6" Type="http://schemas.openxmlformats.org/officeDocument/2006/relationships/image" Target="../media/image47.jpeg"/><Relationship Id="rId11" Type="http://schemas.openxmlformats.org/officeDocument/2006/relationships/image" Target="../media/image52.jpeg"/><Relationship Id="rId5" Type="http://schemas.openxmlformats.org/officeDocument/2006/relationships/image" Target="../media/image46.jpeg"/><Relationship Id="rId10" Type="http://schemas.openxmlformats.org/officeDocument/2006/relationships/image" Target="../media/image51.jpeg"/><Relationship Id="rId4" Type="http://schemas.openxmlformats.org/officeDocument/2006/relationships/image" Target="../media/image45.jpeg"/><Relationship Id="rId9" Type="http://schemas.openxmlformats.org/officeDocument/2006/relationships/image" Target="../media/image50.jpe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hyperlink" Target="https://www.futura-sciences.com/sante/definitions/medecine-syndrome-2854/" TargetMode="External"/><Relationship Id="rId2" Type="http://schemas.openxmlformats.org/officeDocument/2006/relationships/notesSlide" Target="../notesSlides/notesSlide27.xml"/><Relationship Id="rId1" Type="http://schemas.openxmlformats.org/officeDocument/2006/relationships/slideLayout" Target="../slideLayouts/slideLayout17.xml"/><Relationship Id="rId4" Type="http://schemas.openxmlformats.org/officeDocument/2006/relationships/hyperlink" Target="https://www.futura-sciences.com/sante/actualites/psychologie-stress-reduire-anxiete-agissant-microbiote-76156/"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9.xml"/><Relationship Id="rId1" Type="http://schemas.openxmlformats.org/officeDocument/2006/relationships/slideLayout" Target="../slideLayouts/slideLayout1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6.xml"/><Relationship Id="rId1" Type="http://schemas.openxmlformats.org/officeDocument/2006/relationships/slideLayout" Target="../slideLayouts/slideLayout4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9.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2.xml"/><Relationship Id="rId1" Type="http://schemas.openxmlformats.org/officeDocument/2006/relationships/slideLayout" Target="../slideLayouts/slideLayout1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svg"/><Relationship Id="rId1" Type="http://schemas.openxmlformats.org/officeDocument/2006/relationships/slideLayout" Target="../slideLayouts/slideLayout19.xml"/><Relationship Id="rId4" Type="http://schemas.openxmlformats.org/officeDocument/2006/relationships/image" Target="../media/image17.png"/></Relationships>
</file>

<file path=ppt/slides/_rels/slide66.xml.rels><?xml version="1.0" encoding="UTF-8" standalone="yes"?>
<Relationships xmlns="http://schemas.openxmlformats.org/package/2006/relationships"><Relationship Id="rId8" Type="http://schemas.openxmlformats.org/officeDocument/2006/relationships/hyperlink" Target="https://emploi.belgique.be/fr/themes/bien-etre-au-travail/structures-organisationnelles/service-interne-pour-la-prevention-et-la" TargetMode="External"/><Relationship Id="rId13" Type="http://schemas.openxmlformats.org/officeDocument/2006/relationships/image" Target="../media/image78.png"/><Relationship Id="rId18" Type="http://schemas.openxmlformats.org/officeDocument/2006/relationships/hyperlink" Target="https://www.inami.fgov.be/fr/themes/reinsertion-socio-professionnelle/fonds-retour-au-travail" TargetMode="External"/><Relationship Id="rId3" Type="http://schemas.openxmlformats.org/officeDocument/2006/relationships/image" Target="../media/image72.png"/><Relationship Id="rId21" Type="http://schemas.openxmlformats.org/officeDocument/2006/relationships/hyperlink" Target="https://www.actiris.brussels/fr/citoyens/" TargetMode="External"/><Relationship Id="rId7" Type="http://schemas.openxmlformats.org/officeDocument/2006/relationships/image" Target="../media/image75.png"/><Relationship Id="rId12" Type="http://schemas.openxmlformats.org/officeDocument/2006/relationships/image" Target="../media/image77.png"/><Relationship Id="rId17" Type="http://schemas.openxmlformats.org/officeDocument/2006/relationships/hyperlink" Target="https://www.inami.fgov.be/fr/professionnels/autres-professionnels/mutualites/contactez-les-mutualites" TargetMode="External"/><Relationship Id="rId2" Type="http://schemas.openxmlformats.org/officeDocument/2006/relationships/notesSlide" Target="../notesSlides/notesSlide52.xml"/><Relationship Id="rId16" Type="http://schemas.openxmlformats.org/officeDocument/2006/relationships/hyperlink" Target="https://www.inami.fgov.be/fr/themes/reinsertion-socio-professionnelle/trajet-retour-au-travail-avec-le-soutien-d-un-coordinateur" TargetMode="External"/><Relationship Id="rId20" Type="http://schemas.openxmlformats.org/officeDocument/2006/relationships/image" Target="../media/image82.png"/><Relationship Id="rId1" Type="http://schemas.openxmlformats.org/officeDocument/2006/relationships/slideLayout" Target="../slideLayouts/slideLayout28.xml"/><Relationship Id="rId6" Type="http://schemas.openxmlformats.org/officeDocument/2006/relationships/hyperlink" Target="https://emploi.belgique.be/fr/themes/bien-etre-au-travail/risques-psychosociaux-au-travail/role-et-statut-des-acteurs-de-la-4" TargetMode="External"/><Relationship Id="rId11" Type="http://schemas.openxmlformats.org/officeDocument/2006/relationships/hyperlink" Target="https://emploi.belgique.be/fr/themes/bien-etre-au-travail/risques-psychosociaux-au-travail/role-et-statut-des-acteurs-de-la-5" TargetMode="External"/><Relationship Id="rId24" Type="http://schemas.openxmlformats.org/officeDocument/2006/relationships/image" Target="../media/image83.png"/><Relationship Id="rId5" Type="http://schemas.openxmlformats.org/officeDocument/2006/relationships/image" Target="../media/image74.png"/><Relationship Id="rId15" Type="http://schemas.openxmlformats.org/officeDocument/2006/relationships/image" Target="../media/image80.png"/><Relationship Id="rId23" Type="http://schemas.openxmlformats.org/officeDocument/2006/relationships/hyperlink" Target="https://www.inami.fgov.be/fr/l-inami/nos-organes/le-conseil-medical-de-l-invalidite" TargetMode="External"/><Relationship Id="rId10" Type="http://schemas.openxmlformats.org/officeDocument/2006/relationships/image" Target="../media/image76.png"/><Relationship Id="rId19" Type="http://schemas.openxmlformats.org/officeDocument/2006/relationships/image" Target="../media/image81.svg"/><Relationship Id="rId4" Type="http://schemas.openxmlformats.org/officeDocument/2006/relationships/image" Target="../media/image73.png"/><Relationship Id="rId9" Type="http://schemas.openxmlformats.org/officeDocument/2006/relationships/hyperlink" Target="https://emploi.belgique.be/fr/themes/bien-etre-au-travail/structures-organisationnelles/service-externe-pour-la-prevention-et-la" TargetMode="External"/><Relationship Id="rId14" Type="http://schemas.openxmlformats.org/officeDocument/2006/relationships/image" Target="../media/image79.png"/><Relationship Id="rId22" Type="http://schemas.openxmlformats.org/officeDocument/2006/relationships/hyperlink" Target="https://www.leforem.be/" TargetMode="Externa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hyperlink" Target="https://www.ssmg.be/avada_portfolio/sante-et-bien-etre-au-travail-2/?portfolioCats=281" TargetMode="External"/><Relationship Id="rId3" Type="http://schemas.openxmlformats.org/officeDocument/2006/relationships/hyperlink" Target="https://parlonsen.be/" TargetMode="External"/><Relationship Id="rId7" Type="http://schemas.openxmlformats.org/officeDocument/2006/relationships/hyperlink" Target="https://emploi.belgique.be/fr/themes/bien-etre-au-travail/risques-psychosociaux-au-travail"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s://www.health.belgium.be/fr/e-services/e-learning" TargetMode="External"/><Relationship Id="rId5" Type="http://schemas.openxmlformats.org/officeDocument/2006/relationships/hyperlink" Target="https://www.metaphoredelapoutre.be/fr" TargetMode="External"/><Relationship Id="rId4" Type="http://schemas.openxmlformats.org/officeDocument/2006/relationships/hyperlink" Target="https://www.inami.fgov.be/fr/professionnels/professionnels-de-la-sante/medecins/soins-par-le-medecin/soutien-pour-les-medecins-generalistes-en-vue-d-une-meilleure-prise-en-charge-des-personnes-souffrant-de-problemes-psychologiques" TargetMode="External"/><Relationship Id="rId9" Type="http://schemas.openxmlformats.org/officeDocument/2006/relationships/hyperlink" Target="https://www.ssmg.be/wp-content/uploads/G_Webinaires_textes/Anxi%C3%A9t%C3%A9%20-%20fiches%20d'aide%20au%20diagnostic%20et%20%C3%A0%20la%20prise%20en%20charge.pdf?_t=1736328437" TargetMode="External"/></Relationships>
</file>

<file path=ppt/slides/_rels/slide69.xml.rels><?xml version="1.0" encoding="UTF-8" standalone="yes"?>
<Relationships xmlns="http://schemas.openxmlformats.org/package/2006/relationships"><Relationship Id="rId8" Type="http://schemas.openxmlformats.org/officeDocument/2006/relationships/hyperlink" Target="https://www.inami.fgov.be/fr/themes/reinsertion-socio-professionnelle" TargetMode="External"/><Relationship Id="rId3" Type="http://schemas.openxmlformats.org/officeDocument/2006/relationships/hyperlink" Target="https://www.artsinnood.be/wp-content/uploads/2016/09/OUTIL-DE-DE%CC%81TECTION-PRE%CC%81COCE-DU-BURNOUT_F.pdf" TargetMode="External"/><Relationship Id="rId7" Type="http://schemas.openxmlformats.org/officeDocument/2006/relationships/hyperlink" Target="https://www.ssmg.be/wp-content/uploads/Cellules-spec/bien-etre-travail/Fiche%20MG_%C3%A9valuation_stress_VF.pdf?_t=1743498042" TargetMode="External"/><Relationship Id="rId2" Type="http://schemas.openxmlformats.org/officeDocument/2006/relationships/hyperlink" Target="https://www.fedris.be/fr/programme-burn-out.html" TargetMode="External"/><Relationship Id="rId1" Type="http://schemas.openxmlformats.org/officeDocument/2006/relationships/slideLayout" Target="../slideLayouts/slideLayout2.xml"/><Relationship Id="rId6" Type="http://schemas.openxmlformats.org/officeDocument/2006/relationships/hyperlink" Target="https://www.ssmg.be/wp-content/uploads/Cellules-spec/bien-etre-travail/FR%20-%20Fiche%20burn-out%20-%20R%C3%A9tablissement%20et%20Retour%20Au%20Travail%20-%20Outil%20pour%20les%20m%C3%A9decins%20g%C3%A9n%C3%A9ralistes.pdf?_t=1705916485" TargetMode="External"/><Relationship Id="rId11" Type="http://schemas.openxmlformats.org/officeDocument/2006/relationships/hyperlink" Target="https://beswic.be/fr/themes/sante-et-reintegration-du-travailleur" TargetMode="External"/><Relationship Id="rId5" Type="http://schemas.openxmlformats.org/officeDocument/2006/relationships/hyperlink" Target="https://www.ssmg.be/wp-content/uploads/Cellules-spec/bien-etre-travail/FR%20-%20Fiche%20%C3%A9pisode%20d%C3%A9pressif%20l%C3%A9ger%20-%20R%C3%A9tablissement%20et%20Retour%20Au%20Travail%20-%20Outil%20pour%20les%20m%C3%A9decins%20g%C3%A9n%C3%A9ralistes.pdf?_t=1705916485" TargetMode="External"/><Relationship Id="rId10" Type="http://schemas.openxmlformats.org/officeDocument/2006/relationships/hyperlink" Target="https://www.inami.fgov.be/fr/themes/incapacite-de-travail/salaries-et-chomeurs" TargetMode="External"/><Relationship Id="rId4" Type="http://schemas.openxmlformats.org/officeDocument/2006/relationships/hyperlink" Target="https://emploi.belgique.be/fr/themes/bien-etre-au-travail/la-surveillance-de-la-sante-des-travailleurs/reintegration-des" TargetMode="External"/><Relationship Id="rId9" Type="http://schemas.openxmlformats.org/officeDocument/2006/relationships/hyperlink" Target="https://www.inami.fgov.be/fr/themes/incapacite-de-travail/independants"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57.xml"/><Relationship Id="rId1" Type="http://schemas.openxmlformats.org/officeDocument/2006/relationships/slideLayout" Target="../slideLayouts/slideLayout5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9.xml"/></Relationships>
</file>

<file path=ppt/slides/_rels/slide76.xml.rels><?xml version="1.0" encoding="UTF-8" standalone="yes"?>
<Relationships xmlns="http://schemas.openxmlformats.org/package/2006/relationships"><Relationship Id="rId3" Type="http://schemas.openxmlformats.org/officeDocument/2006/relationships/hyperlink" Target="https://eur03.safelinks.protection.outlook.com/?url=https://m.youtube.com/watch?v%3DOSLrwYJwqGM&amp;data=05|02|john.colin@securex.be|ace85f09d8164a0a39a908dd51e2736f|7a5ad1d56d794428b4ebe4c9d9846e7f|0|0|638756755229085680|Unknown|TWFpbGZsb3d8eyJFbXB0eU1hcGkiOnRydWUsIlYiOiIwLjAuMDAwMCIsIlAiOiJXaW4zMiIsIkFOIjoiTWFpbCIsIldUIjoyfQ%3D%3D|0|||&amp;sdata=48cOdWAxABu7QU5rJfOOOnSnDzhgXCh5LkNtQDcb%2BYk%3D&amp;reserved=0" TargetMode="External"/><Relationship Id="rId2" Type="http://schemas.openxmlformats.org/officeDocument/2006/relationships/notesSlide" Target="../notesSlides/notesSlide60.xml"/><Relationship Id="rId1" Type="http://schemas.openxmlformats.org/officeDocument/2006/relationships/slideLayout" Target="../slideLayouts/slideLayout69.xml"/><Relationship Id="rId4" Type="http://schemas.openxmlformats.org/officeDocument/2006/relationships/hyperlink" Target="https://www.trio.fgov.be/"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9.xml"/></Relationships>
</file>

<file path=ppt/slides/_rels/slide78.xml.rels><?xml version="1.0" encoding="UTF-8" standalone="yes"?>
<Relationships xmlns="http://schemas.openxmlformats.org/package/2006/relationships"><Relationship Id="rId3" Type="http://schemas.openxmlformats.org/officeDocument/2006/relationships/hyperlink" Target="https://www.seed-connect.be/" TargetMode="External"/><Relationship Id="rId2" Type="http://schemas.openxmlformats.org/officeDocument/2006/relationships/hyperlink" Target="https://www.mijngezondheid.belgie.be/" TargetMode="External"/><Relationship Id="rId1" Type="http://schemas.openxmlformats.org/officeDocument/2006/relationships/slideLayout" Target="../slideLayouts/slideLayout6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4" Type="http://schemas.microsoft.com/office/2007/relationships/hdphoto" Target="../media/hdphoto2.wdp"/></Relationships>
</file>

<file path=ppt/slides/_rels/slide8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3.xml"/><Relationship Id="rId1" Type="http://schemas.openxmlformats.org/officeDocument/2006/relationships/slideLayout" Target="../slideLayouts/slideLayout69.xml"/></Relationships>
</file>

<file path=ppt/slides/_rels/slide8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4.xml"/><Relationship Id="rId1" Type="http://schemas.openxmlformats.org/officeDocument/2006/relationships/slideLayout" Target="../slideLayouts/slideLayout6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9.xml"/></Relationships>
</file>

<file path=ppt/slides/_rels/slide83.xml.rels><?xml version="1.0" encoding="UTF-8" standalone="yes"?>
<Relationships xmlns="http://schemas.openxmlformats.org/package/2006/relationships"><Relationship Id="rId2" Type="http://schemas.openxmlformats.org/officeDocument/2006/relationships/hyperlink" Target="https://www.fedris.be/fr/programme-burn-out.html" TargetMode="External"/><Relationship Id="rId1" Type="http://schemas.openxmlformats.org/officeDocument/2006/relationships/slideLayout" Target="../slideLayouts/slideLayout69.xml"/></Relationships>
</file>

<file path=ppt/slides/_rels/slide84.xml.rels><?xml version="1.0" encoding="UTF-8" standalone="yes"?>
<Relationships xmlns="http://schemas.openxmlformats.org/package/2006/relationships"><Relationship Id="rId3" Type="http://schemas.openxmlformats.org/officeDocument/2006/relationships/hyperlink" Target="https://socialsecurity.belgium.be/nl/sociaal-beleid-mee-vorm-geven/zelfstandigen/lijst-van-sociale-verzekeringsfondsen" TargetMode="External"/><Relationship Id="rId2" Type="http://schemas.openxmlformats.org/officeDocument/2006/relationships/notesSlide" Target="../notesSlides/notesSlide66.xml"/><Relationship Id="rId1" Type="http://schemas.openxmlformats.org/officeDocument/2006/relationships/slideLayout" Target="../slideLayouts/slideLayout81.xml"/></Relationships>
</file>

<file path=ppt/slides/_rels/slide85.xml.rels><?xml version="1.0" encoding="UTF-8" standalone="yes"?>
<Relationships xmlns="http://schemas.openxmlformats.org/package/2006/relationships"><Relationship Id="rId2" Type="http://schemas.openxmlformats.org/officeDocument/2006/relationships/hyperlink" Target="https://evenements.emploi.belgique.be/fr/evenements-du-spf/webinaire-gratuit-sur-la-reintegration-30" TargetMode="External"/><Relationship Id="rId1" Type="http://schemas.openxmlformats.org/officeDocument/2006/relationships/slideLayout" Target="../slideLayouts/slideLayout6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9.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3.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image" Target="../media/image87.png"/><Relationship Id="rId1" Type="http://schemas.openxmlformats.org/officeDocument/2006/relationships/slideLayout" Target="../slideLayouts/slideLayout69.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95.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69.xml"/></Relationships>
</file>

<file path=ppt/slides/_rels/slide96.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94.png"/><Relationship Id="rId7" Type="http://schemas.openxmlformats.org/officeDocument/2006/relationships/diagramColors" Target="../diagrams/colors14.xml"/><Relationship Id="rId2" Type="http://schemas.openxmlformats.org/officeDocument/2006/relationships/notesSlide" Target="../notesSlides/notesSlide72.xml"/><Relationship Id="rId1" Type="http://schemas.openxmlformats.org/officeDocument/2006/relationships/slideLayout" Target="../slideLayouts/slideLayout69.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9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68.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2420B56E-3C4C-02A1-313D-B0032745BC27}"/>
              </a:ext>
            </a:extLst>
          </p:cNvPr>
          <p:cNvSpPr txBox="1">
            <a:spLocks/>
          </p:cNvSpPr>
          <p:nvPr/>
        </p:nvSpPr>
        <p:spPr>
          <a:xfrm>
            <a:off x="763851" y="1414375"/>
            <a:ext cx="10359736" cy="2809519"/>
          </a:xfrm>
          <a:prstGeom prst="rect">
            <a:avLst/>
          </a:prstGeom>
          <a:ln>
            <a:noFill/>
          </a:ln>
        </p:spPr>
        <p:txBody>
          <a:bodyPr lIns="91440" tIns="45720" rIns="91440" bIns="45720" anchor="b">
            <a:normAutofit fontScale="75000" lnSpcReduction="20000"/>
          </a:bodyPr>
          <a:lstStyle>
            <a:lvl1pPr algn="l" defTabSz="914400" rtl="0" eaLnBrk="1" latinLnBrk="0" hangingPunct="1">
              <a:lnSpc>
                <a:spcPct val="90000"/>
              </a:lnSpc>
              <a:spcBef>
                <a:spcPct val="0"/>
              </a:spcBef>
              <a:buNone/>
              <a:defRPr sz="3600" kern="1200">
                <a:solidFill>
                  <a:schemeClr val="bg1"/>
                </a:solidFill>
                <a:latin typeface="Futura Medium" charset="0"/>
                <a:ea typeface="Futura Medium" charset="0"/>
                <a:cs typeface="Futura Medium" charset="0"/>
              </a:defRPr>
            </a:lvl1pPr>
          </a:lstStyle>
          <a:p>
            <a:pPr algn="ctr"/>
            <a:r>
              <a:rPr lang="fr-FR" sz="5300" b="1" noProof="0">
                <a:solidFill>
                  <a:schemeClr val="accent1"/>
                </a:solidFill>
                <a:latin typeface="Futura Medium"/>
                <a:ea typeface="+mj-ea"/>
                <a:cs typeface="+mj-cs"/>
              </a:rPr>
              <a:t>Projet</a:t>
            </a:r>
            <a:r>
              <a:rPr lang="fr-FR" sz="4400" noProof="0">
                <a:solidFill>
                  <a:srgbClr val="1E699D"/>
                </a:solidFill>
                <a:latin typeface="Futura Medium"/>
              </a:rPr>
              <a:t> </a:t>
            </a:r>
            <a:r>
              <a:rPr lang="fr-FR" sz="5300" b="1" noProof="0">
                <a:solidFill>
                  <a:schemeClr val="accent1"/>
                </a:solidFill>
                <a:latin typeface="Futura Medium"/>
                <a:ea typeface="+mj-ea"/>
                <a:cs typeface="+mj-cs"/>
              </a:rPr>
              <a:t>pilote :</a:t>
            </a:r>
          </a:p>
          <a:p>
            <a:pPr algn="ctr"/>
            <a:br>
              <a:rPr lang="fr-FR" sz="5300" b="1" noProof="0">
                <a:solidFill>
                  <a:schemeClr val="accent1"/>
                </a:solidFill>
                <a:latin typeface="Futura Medium"/>
                <a:ea typeface="+mj-ea"/>
                <a:cs typeface="+mj-cs"/>
              </a:rPr>
            </a:br>
            <a:r>
              <a:rPr lang="fr-FR" sz="5300" b="1" noProof="0">
                <a:solidFill>
                  <a:schemeClr val="accent1"/>
                </a:solidFill>
                <a:latin typeface="Futura Medium"/>
                <a:ea typeface="+mj-ea"/>
                <a:cs typeface="+mj-cs"/>
              </a:rPr>
              <a:t>Stress, Travail &amp; Première ligne</a:t>
            </a:r>
          </a:p>
          <a:p>
            <a:pPr algn="ctr"/>
            <a:endParaRPr lang="fr-FR" sz="4400" noProof="0">
              <a:solidFill>
                <a:srgbClr val="1E699D"/>
              </a:solidFill>
              <a:latin typeface="Calibri"/>
            </a:endParaRPr>
          </a:p>
          <a:p>
            <a:pPr algn="ctr"/>
            <a:endParaRPr lang="fr-FR" sz="4400" noProof="0">
              <a:solidFill>
                <a:srgbClr val="1E699D"/>
              </a:solidFill>
              <a:latin typeface="Calibri"/>
            </a:endParaRPr>
          </a:p>
          <a:p>
            <a:pPr algn="ctr"/>
            <a:endParaRPr lang="fr-FR" sz="4400" noProof="0">
              <a:solidFill>
                <a:srgbClr val="1E699D"/>
              </a:solidFill>
              <a:latin typeface="Calibri"/>
            </a:endParaRPr>
          </a:p>
          <a:p>
            <a:pPr algn="ctr"/>
            <a:r>
              <a:rPr lang="fr-FR" sz="2900" noProof="0">
                <a:solidFill>
                  <a:srgbClr val="1E699D"/>
                </a:solidFill>
                <a:latin typeface="Futura Medium"/>
              </a:rPr>
              <a:t>Module d'information - Webinaire</a:t>
            </a:r>
          </a:p>
        </p:txBody>
      </p:sp>
      <p:pic>
        <p:nvPicPr>
          <p:cNvPr id="7" name="Image 4" descr="A logo with a yellow circle and blue lines&#10;&#10;AI-generated content may be incorrect.">
            <a:extLst>
              <a:ext uri="{FF2B5EF4-FFF2-40B4-BE49-F238E27FC236}">
                <a16:creationId xmlns:a16="http://schemas.microsoft.com/office/drawing/2014/main" id="{9EC05132-B589-F0C4-6078-D330BF8D754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54092" y="5129349"/>
            <a:ext cx="1835163" cy="1471748"/>
          </a:xfrm>
          <a:prstGeom prst="rect">
            <a:avLst/>
          </a:prstGeom>
        </p:spPr>
      </p:pic>
      <p:pic>
        <p:nvPicPr>
          <p:cNvPr id="9" name="Afbeelding 3" descr="A logo with text and a crown&#10;&#10;AI-generated content may be incorrect.">
            <a:extLst>
              <a:ext uri="{FF2B5EF4-FFF2-40B4-BE49-F238E27FC236}">
                <a16:creationId xmlns:a16="http://schemas.microsoft.com/office/drawing/2014/main" id="{267BDB73-324B-0138-90C1-0C879CC0B699}"/>
              </a:ext>
            </a:extLst>
          </p:cNvPr>
          <p:cNvPicPr>
            <a:picLocks noChangeAspect="1"/>
          </p:cNvPicPr>
          <p:nvPr/>
        </p:nvPicPr>
        <p:blipFill>
          <a:blip r:embed="rId3"/>
          <a:stretch>
            <a:fillRect/>
          </a:stretch>
        </p:blipFill>
        <p:spPr>
          <a:xfrm>
            <a:off x="570606" y="5348599"/>
            <a:ext cx="2614946" cy="1029038"/>
          </a:xfrm>
          <a:prstGeom prst="rect">
            <a:avLst/>
          </a:prstGeom>
          <a:ln>
            <a:noFill/>
          </a:ln>
        </p:spPr>
      </p:pic>
      <p:cxnSp>
        <p:nvCxnSpPr>
          <p:cNvPr id="2" name="Rechte verbindingslijn 1">
            <a:extLst>
              <a:ext uri="{FF2B5EF4-FFF2-40B4-BE49-F238E27FC236}">
                <a16:creationId xmlns:a16="http://schemas.microsoft.com/office/drawing/2014/main" id="{1D651F6E-1B34-A10C-D3A9-8A2835C96E14}"/>
              </a:ext>
            </a:extLst>
          </p:cNvPr>
          <p:cNvCxnSpPr>
            <a:cxnSpLocks/>
          </p:cNvCxnSpPr>
          <p:nvPr/>
        </p:nvCxnSpPr>
        <p:spPr>
          <a:xfrm>
            <a:off x="2618508" y="3267387"/>
            <a:ext cx="6954983" cy="0"/>
          </a:xfrm>
          <a:prstGeom prst="line">
            <a:avLst/>
          </a:prstGeom>
          <a:ln>
            <a:solidFill>
              <a:srgbClr val="F0F8CA"/>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08518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50AE8-10F7-A6C8-C573-8E92EF507F88}"/>
              </a:ext>
            </a:extLst>
          </p:cNvPr>
          <p:cNvSpPr>
            <a:spLocks noGrp="1"/>
          </p:cNvSpPr>
          <p:nvPr>
            <p:ph type="title"/>
          </p:nvPr>
        </p:nvSpPr>
        <p:spPr/>
        <p:txBody>
          <a:bodyPr>
            <a:normAutofit/>
          </a:bodyPr>
          <a:lstStyle/>
          <a:p>
            <a:r>
              <a:rPr lang="fr-FR" sz="2800" noProof="0">
                <a:solidFill>
                  <a:srgbClr val="1E699D"/>
                </a:solidFill>
                <a:latin typeface="Futura Medium"/>
                <a:ea typeface="Calibri"/>
                <a:cs typeface="Calibri"/>
              </a:rPr>
              <a:t>3. Santé mentale : enjeux</a:t>
            </a:r>
            <a:endParaRPr lang="fr-FR" sz="2800" noProof="0">
              <a:solidFill>
                <a:srgbClr val="1E699D"/>
              </a:solidFill>
              <a:latin typeface="Futura Medium"/>
              <a:ea typeface="Calibri"/>
            </a:endParaRPr>
          </a:p>
        </p:txBody>
      </p:sp>
      <p:sp>
        <p:nvSpPr>
          <p:cNvPr id="3" name="Content Placeholder 2">
            <a:extLst>
              <a:ext uri="{FF2B5EF4-FFF2-40B4-BE49-F238E27FC236}">
                <a16:creationId xmlns:a16="http://schemas.microsoft.com/office/drawing/2014/main" id="{6A2BA9CC-FA8B-9137-EB5A-12983A51896C}"/>
              </a:ext>
            </a:extLst>
          </p:cNvPr>
          <p:cNvSpPr>
            <a:spLocks noGrp="1"/>
          </p:cNvSpPr>
          <p:nvPr>
            <p:ph idx="1"/>
          </p:nvPr>
        </p:nvSpPr>
        <p:spPr/>
        <p:txBody>
          <a:bodyPr vert="horz" lIns="91440" tIns="45720" rIns="91440" bIns="45720" rtlCol="0" anchor="t">
            <a:normAutofit/>
          </a:bodyPr>
          <a:lstStyle/>
          <a:p>
            <a:pPr marL="0" indent="0">
              <a:lnSpc>
                <a:spcPct val="100000"/>
              </a:lnSpc>
              <a:spcBef>
                <a:spcPts val="0"/>
              </a:spcBef>
              <a:spcAft>
                <a:spcPts val="600"/>
              </a:spcAft>
              <a:buNone/>
            </a:pPr>
            <a:endParaRPr lang="fr-FR" sz="2200" noProof="0">
              <a:solidFill>
                <a:srgbClr val="92D050"/>
              </a:solidFill>
              <a:latin typeface="Calibri"/>
              <a:ea typeface="Calibri"/>
              <a:cs typeface="Calibri"/>
            </a:endParaRPr>
          </a:p>
          <a:p>
            <a:pPr marL="0" indent="0">
              <a:lnSpc>
                <a:spcPct val="100000"/>
              </a:lnSpc>
              <a:spcBef>
                <a:spcPts val="0"/>
              </a:spcBef>
              <a:spcAft>
                <a:spcPts val="600"/>
              </a:spcAft>
              <a:buNone/>
            </a:pPr>
            <a:r>
              <a:rPr lang="fr-FR" sz="2000" noProof="0">
                <a:solidFill>
                  <a:srgbClr val="1E699D"/>
                </a:solidFill>
                <a:latin typeface="Calibri"/>
                <a:ea typeface="Calibri"/>
                <a:cs typeface="Calibri"/>
              </a:rPr>
              <a:t>Il n'existe pas d'étude unique et exhaustive sur la santé mentale de la population :</a:t>
            </a:r>
            <a:endParaRPr lang="fr-FR" sz="2000" noProof="0">
              <a:solidFill>
                <a:srgbClr val="1E699D"/>
              </a:solidFill>
              <a:ea typeface="Calibri"/>
            </a:endParaRPr>
          </a:p>
          <a:p>
            <a:pPr marL="0" indent="0">
              <a:lnSpc>
                <a:spcPct val="100000"/>
              </a:lnSpc>
              <a:spcBef>
                <a:spcPts val="0"/>
              </a:spcBef>
              <a:spcAft>
                <a:spcPts val="600"/>
              </a:spcAft>
              <a:buNone/>
            </a:pPr>
            <a:endParaRPr lang="fr-FR" sz="2000" noProof="0">
              <a:solidFill>
                <a:srgbClr val="1E699D"/>
              </a:solidFill>
              <a:latin typeface="Calibri"/>
              <a:ea typeface="Calibri"/>
              <a:cs typeface="Calibri"/>
            </a:endParaRPr>
          </a:p>
          <a:p>
            <a:pPr lvl="1">
              <a:lnSpc>
                <a:spcPct val="100000"/>
              </a:lnSpc>
              <a:spcBef>
                <a:spcPts val="0"/>
              </a:spcBef>
              <a:spcAft>
                <a:spcPts val="600"/>
              </a:spcAft>
            </a:pPr>
            <a:r>
              <a:rPr lang="fr-FR" noProof="0">
                <a:solidFill>
                  <a:srgbClr val="1E699D"/>
                </a:solidFill>
                <a:latin typeface="Calibri"/>
                <a:ea typeface="Calibri"/>
                <a:cs typeface="Calibri"/>
              </a:rPr>
              <a:t>Population totale vs. Flandre/Belgique/International vs. Jeunes</a:t>
            </a:r>
            <a:endParaRPr lang="fr-FR" noProof="0">
              <a:solidFill>
                <a:srgbClr val="1E699D"/>
              </a:solidFill>
              <a:ea typeface="Calibri"/>
            </a:endParaRPr>
          </a:p>
          <a:p>
            <a:pPr lvl="1">
              <a:lnSpc>
                <a:spcPct val="100000"/>
              </a:lnSpc>
              <a:spcBef>
                <a:spcPts val="0"/>
              </a:spcBef>
              <a:spcAft>
                <a:spcPts val="600"/>
              </a:spcAft>
            </a:pPr>
            <a:r>
              <a:rPr lang="fr-FR" noProof="0">
                <a:solidFill>
                  <a:srgbClr val="1E699D"/>
                </a:solidFill>
                <a:latin typeface="Calibri"/>
                <a:ea typeface="Calibri"/>
                <a:cs typeface="Calibri"/>
              </a:rPr>
              <a:t>Accent mis sur la présence de troubles psychiques vs. bien-être mental subjectif</a:t>
            </a:r>
            <a:endParaRPr lang="fr-FR" noProof="0">
              <a:solidFill>
                <a:srgbClr val="1E699D"/>
              </a:solidFill>
              <a:ea typeface="Calibri"/>
            </a:endParaRPr>
          </a:p>
          <a:p>
            <a:pPr marL="457200" lvl="1" indent="0">
              <a:lnSpc>
                <a:spcPct val="100000"/>
              </a:lnSpc>
              <a:spcBef>
                <a:spcPts val="0"/>
              </a:spcBef>
              <a:spcAft>
                <a:spcPts val="600"/>
              </a:spcAft>
              <a:buNone/>
            </a:pPr>
            <a:endParaRPr lang="fr-FR" noProof="0">
              <a:solidFill>
                <a:srgbClr val="1E699D"/>
              </a:solidFill>
              <a:latin typeface="Calibri"/>
              <a:ea typeface="Calibri"/>
              <a:cs typeface="Calibri"/>
            </a:endParaRPr>
          </a:p>
          <a:p>
            <a:pPr marL="457200" lvl="1" indent="0">
              <a:lnSpc>
                <a:spcPct val="100000"/>
              </a:lnSpc>
              <a:spcBef>
                <a:spcPts val="0"/>
              </a:spcBef>
              <a:spcAft>
                <a:spcPts val="600"/>
              </a:spcAft>
              <a:buNone/>
            </a:pPr>
            <a:r>
              <a:rPr lang="fr-FR" noProof="0">
                <a:solidFill>
                  <a:srgbClr val="1E699D"/>
                </a:solidFill>
                <a:latin typeface="Calibri"/>
                <a:ea typeface="Calibri"/>
                <a:cs typeface="Calibri"/>
              </a:rPr>
              <a:t>→ Conclusion : la santé mentale est bien plus que l’absence de symptômes ou de troubles</a:t>
            </a:r>
            <a:endParaRPr lang="fr-FR" noProof="0">
              <a:solidFill>
                <a:srgbClr val="1E699D"/>
              </a:solidFill>
              <a:ea typeface="Calibri" panose="020F0502020204030204" pitchFamily="34" charset="0"/>
            </a:endParaRPr>
          </a:p>
          <a:p>
            <a:pPr>
              <a:lnSpc>
                <a:spcPct val="100000"/>
              </a:lnSpc>
              <a:spcBef>
                <a:spcPts val="0"/>
              </a:spcBef>
              <a:spcAft>
                <a:spcPts val="600"/>
              </a:spcAft>
            </a:pPr>
            <a:endParaRPr lang="fr-FR" sz="2800" noProof="0">
              <a:solidFill>
                <a:srgbClr val="00B0F0"/>
              </a:solidFill>
              <a:ea typeface="Calibri"/>
            </a:endParaRPr>
          </a:p>
          <a:p>
            <a:pPr lvl="1">
              <a:lnSpc>
                <a:spcPct val="100000"/>
              </a:lnSpc>
            </a:pPr>
            <a:endParaRPr lang="fr-FR" sz="2800" noProof="0">
              <a:solidFill>
                <a:srgbClr val="92D050"/>
              </a:solidFill>
              <a:ea typeface="Calibri"/>
            </a:endParaRPr>
          </a:p>
          <a:p>
            <a:pPr marL="457200" lvl="1" indent="0">
              <a:lnSpc>
                <a:spcPct val="100000"/>
              </a:lnSpc>
              <a:buNone/>
            </a:pPr>
            <a:endParaRPr lang="fr-FR" sz="1400" noProof="0">
              <a:solidFill>
                <a:srgbClr val="92D050"/>
              </a:solidFill>
              <a:latin typeface="Calibri"/>
              <a:ea typeface="Calibri"/>
              <a:cs typeface="Calibri"/>
            </a:endParaRPr>
          </a:p>
        </p:txBody>
      </p:sp>
      <p:sp>
        <p:nvSpPr>
          <p:cNvPr id="4" name="Slide Number Placeholder 3">
            <a:extLst>
              <a:ext uri="{FF2B5EF4-FFF2-40B4-BE49-F238E27FC236}">
                <a16:creationId xmlns:a16="http://schemas.microsoft.com/office/drawing/2014/main" id="{4036005E-491F-9635-CCFA-B2CC0BE08E53}"/>
              </a:ext>
            </a:extLst>
          </p:cNvPr>
          <p:cNvSpPr>
            <a:spLocks noGrp="1"/>
          </p:cNvSpPr>
          <p:nvPr>
            <p:ph type="sldNum" sz="quarter" idx="12"/>
          </p:nvPr>
        </p:nvSpPr>
        <p:spPr/>
        <p:txBody>
          <a:bodyPr/>
          <a:lstStyle/>
          <a:p>
            <a:fld id="{27C6CCC6-2BE5-4E42-96A4-D1E8E81A3D8E}" type="slidenum">
              <a:rPr lang="fr-FR" noProof="0" smtClean="0"/>
              <a:t>10</a:t>
            </a:fld>
            <a:endParaRPr lang="fr-FR" noProof="0"/>
          </a:p>
        </p:txBody>
      </p:sp>
    </p:spTree>
    <p:extLst>
      <p:ext uri="{BB962C8B-B14F-4D97-AF65-F5344CB8AC3E}">
        <p14:creationId xmlns:p14="http://schemas.microsoft.com/office/powerpoint/2010/main" val="14653294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019B2B03-FBE7-ECFB-3490-E0AE94D50190}"/>
              </a:ext>
            </a:extLst>
          </p:cNvPr>
          <p:cNvGraphicFramePr>
            <a:graphicFrameLocks noGrp="1"/>
          </p:cNvGraphicFramePr>
          <p:nvPr>
            <p:extLst>
              <p:ext uri="{D42A27DB-BD31-4B8C-83A1-F6EECF244321}">
                <p14:modId xmlns:p14="http://schemas.microsoft.com/office/powerpoint/2010/main" val="2521172966"/>
              </p:ext>
            </p:extLst>
          </p:nvPr>
        </p:nvGraphicFramePr>
        <p:xfrm>
          <a:off x="3446780" y="2607119"/>
          <a:ext cx="5298439" cy="2683828"/>
        </p:xfrm>
        <a:graphic>
          <a:graphicData uri="http://schemas.openxmlformats.org/drawingml/2006/table">
            <a:tbl>
              <a:tblPr firstRow="1" firstCol="1" bandRow="1">
                <a:tableStyleId>{5C22544A-7EE6-4342-B048-85BDC9FD1C3A}</a:tableStyleId>
              </a:tblPr>
              <a:tblGrid>
                <a:gridCol w="2240646">
                  <a:extLst>
                    <a:ext uri="{9D8B030D-6E8A-4147-A177-3AD203B41FA5}">
                      <a16:colId xmlns:a16="http://schemas.microsoft.com/office/drawing/2014/main" val="2156503392"/>
                    </a:ext>
                  </a:extLst>
                </a:gridCol>
                <a:gridCol w="1350483">
                  <a:extLst>
                    <a:ext uri="{9D8B030D-6E8A-4147-A177-3AD203B41FA5}">
                      <a16:colId xmlns:a16="http://schemas.microsoft.com/office/drawing/2014/main" val="2352740831"/>
                    </a:ext>
                  </a:extLst>
                </a:gridCol>
                <a:gridCol w="1707310">
                  <a:extLst>
                    <a:ext uri="{9D8B030D-6E8A-4147-A177-3AD203B41FA5}">
                      <a16:colId xmlns:a16="http://schemas.microsoft.com/office/drawing/2014/main" val="3219204743"/>
                    </a:ext>
                  </a:extLst>
                </a:gridCol>
              </a:tblGrid>
              <a:tr h="1882775">
                <a:tc>
                  <a:txBody>
                    <a:bodyPr/>
                    <a:lstStyle/>
                    <a:p>
                      <a:pPr marL="1270" indent="-6350" algn="l">
                        <a:lnSpc>
                          <a:spcPct val="107000"/>
                        </a:lnSpc>
                        <a:spcAft>
                          <a:spcPts val="40"/>
                        </a:spcAft>
                      </a:pPr>
                      <a:r>
                        <a:rPr lang="fr-FR" sz="1100" kern="100" noProof="0">
                          <a:effectLst/>
                        </a:rPr>
                        <a:t>Proposition de première prolongation de l'invalidité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60960" marT="30480" marB="0"/>
                </a:tc>
                <a:tc>
                  <a:txBody>
                    <a:bodyPr/>
                    <a:lstStyle/>
                    <a:p>
                      <a:pPr marL="6350" indent="-6350" algn="l">
                        <a:lnSpc>
                          <a:spcPct val="107000"/>
                        </a:lnSpc>
                        <a:spcAft>
                          <a:spcPts val="40"/>
                        </a:spcAft>
                      </a:pPr>
                      <a:r>
                        <a:rPr lang="fr-FR" sz="1100" kern="100" noProof="0">
                          <a:effectLst/>
                        </a:rPr>
                        <a:t>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60960" marT="30480" marB="0"/>
                </a:tc>
                <a:tc>
                  <a:txBody>
                    <a:bodyPr/>
                    <a:lstStyle/>
                    <a:p>
                      <a:pPr marL="6350" marR="8255" indent="-6350" algn="ctr">
                        <a:lnSpc>
                          <a:spcPct val="107000"/>
                        </a:lnSpc>
                        <a:spcAft>
                          <a:spcPts val="40"/>
                        </a:spcAft>
                      </a:pPr>
                      <a:r>
                        <a:rPr lang="fr-FR" sz="1100" kern="100" noProof="0">
                          <a:effectLst/>
                        </a:rPr>
                        <a:t>X  </a:t>
                      </a:r>
                    </a:p>
                    <a:p>
                      <a:pPr marL="23495" indent="-6350" algn="ctr">
                        <a:lnSpc>
                          <a:spcPct val="107000"/>
                        </a:lnSpc>
                        <a:spcAft>
                          <a:spcPts val="40"/>
                        </a:spcAft>
                      </a:pPr>
                      <a:r>
                        <a:rPr lang="fr-FR" sz="1100" kern="100" noProof="0">
                          <a:effectLst/>
                        </a:rPr>
                        <a:t> </a:t>
                      </a:r>
                    </a:p>
                    <a:p>
                      <a:pPr marL="6350" indent="-6350" algn="ctr">
                        <a:lnSpc>
                          <a:spcPct val="112000"/>
                        </a:lnSpc>
                        <a:spcAft>
                          <a:spcPts val="40"/>
                        </a:spcAft>
                      </a:pPr>
                      <a:r>
                        <a:rPr lang="fr-FR" sz="1100" kern="100" noProof="0">
                          <a:effectLst/>
                        </a:rPr>
                        <a:t>Condition : le contact au moment de la première </a:t>
                      </a:r>
                    </a:p>
                    <a:p>
                      <a:pPr marL="14605" indent="-14605" algn="ctr">
                        <a:lnSpc>
                          <a:spcPct val="99000"/>
                        </a:lnSpc>
                        <a:spcAft>
                          <a:spcPts val="40"/>
                        </a:spcAft>
                      </a:pPr>
                      <a:r>
                        <a:rPr lang="fr-FR" sz="1100" kern="100" noProof="0">
                          <a:effectLst/>
                        </a:rPr>
                        <a:t>prolongation de l'invalidité doit avoir lieu avec le médecin-conseil si le </a:t>
                      </a:r>
                    </a:p>
                    <a:p>
                      <a:pPr marL="6350" marR="9525" indent="-6350" algn="ctr">
                        <a:lnSpc>
                          <a:spcPct val="107000"/>
                        </a:lnSpc>
                        <a:spcAft>
                          <a:spcPts val="40"/>
                        </a:spcAft>
                      </a:pPr>
                      <a:r>
                        <a:rPr lang="fr-FR" sz="1100" kern="100" noProof="0">
                          <a:effectLst/>
                        </a:rPr>
                        <a:t>contact d'entrée en </a:t>
                      </a:r>
                    </a:p>
                    <a:p>
                      <a:pPr marL="6350" marR="6985" indent="-6350" algn="ctr">
                        <a:lnSpc>
                          <a:spcPct val="107000"/>
                        </a:lnSpc>
                        <a:spcAft>
                          <a:spcPts val="40"/>
                        </a:spcAft>
                      </a:pPr>
                      <a:r>
                        <a:rPr lang="fr-FR" sz="1100" kern="100" noProof="0">
                          <a:effectLst/>
                        </a:rPr>
                        <a:t>invalidité a eu lieu avec le </a:t>
                      </a:r>
                    </a:p>
                    <a:p>
                      <a:pPr marL="6350" indent="-6350" algn="ctr">
                        <a:lnSpc>
                          <a:spcPct val="107000"/>
                        </a:lnSpc>
                        <a:spcAft>
                          <a:spcPts val="40"/>
                        </a:spcAft>
                      </a:pPr>
                      <a:r>
                        <a:rPr lang="fr-FR" sz="1100" kern="100" noProof="0">
                          <a:effectLst/>
                        </a:rPr>
                        <a:t>collaborateur de l'équipe multidisciplinaire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60960" marT="30480" marB="0"/>
                </a:tc>
                <a:extLst>
                  <a:ext uri="{0D108BD9-81ED-4DB2-BD59-A6C34878D82A}">
                    <a16:rowId xmlns:a16="http://schemas.microsoft.com/office/drawing/2014/main" val="1742623209"/>
                  </a:ext>
                </a:extLst>
              </a:tr>
            </a:tbl>
          </a:graphicData>
        </a:graphic>
      </p:graphicFrame>
      <p:graphicFrame>
        <p:nvGraphicFramePr>
          <p:cNvPr id="3" name="Tableau 2">
            <a:extLst>
              <a:ext uri="{FF2B5EF4-FFF2-40B4-BE49-F238E27FC236}">
                <a16:creationId xmlns:a16="http://schemas.microsoft.com/office/drawing/2014/main" id="{9DBC835C-6FF2-EFF4-D1C9-A490189DFDAD}"/>
              </a:ext>
            </a:extLst>
          </p:cNvPr>
          <p:cNvGraphicFramePr>
            <a:graphicFrameLocks noGrp="1"/>
          </p:cNvGraphicFramePr>
          <p:nvPr>
            <p:extLst>
              <p:ext uri="{D42A27DB-BD31-4B8C-83A1-F6EECF244321}">
                <p14:modId xmlns:p14="http://schemas.microsoft.com/office/powerpoint/2010/main" val="2261089276"/>
              </p:ext>
            </p:extLst>
          </p:nvPr>
        </p:nvGraphicFramePr>
        <p:xfrm>
          <a:off x="696685" y="1511682"/>
          <a:ext cx="11125199" cy="4712240"/>
        </p:xfrm>
        <a:graphic>
          <a:graphicData uri="http://schemas.openxmlformats.org/drawingml/2006/table">
            <a:tbl>
              <a:tblPr firstRow="1" firstCol="1" bandRow="1">
                <a:tableStyleId>{5C22544A-7EE6-4342-B048-85BDC9FD1C3A}</a:tableStyleId>
              </a:tblPr>
              <a:tblGrid>
                <a:gridCol w="4957881">
                  <a:extLst>
                    <a:ext uri="{9D8B030D-6E8A-4147-A177-3AD203B41FA5}">
                      <a16:colId xmlns:a16="http://schemas.microsoft.com/office/drawing/2014/main" val="871478512"/>
                    </a:ext>
                  </a:extLst>
                </a:gridCol>
                <a:gridCol w="3312087">
                  <a:extLst>
                    <a:ext uri="{9D8B030D-6E8A-4147-A177-3AD203B41FA5}">
                      <a16:colId xmlns:a16="http://schemas.microsoft.com/office/drawing/2014/main" val="4132747555"/>
                    </a:ext>
                  </a:extLst>
                </a:gridCol>
                <a:gridCol w="2855231">
                  <a:extLst>
                    <a:ext uri="{9D8B030D-6E8A-4147-A177-3AD203B41FA5}">
                      <a16:colId xmlns:a16="http://schemas.microsoft.com/office/drawing/2014/main" val="1038722297"/>
                    </a:ext>
                  </a:extLst>
                </a:gridCol>
              </a:tblGrid>
              <a:tr h="426612">
                <a:tc>
                  <a:txBody>
                    <a:bodyPr/>
                    <a:lstStyle/>
                    <a:p>
                      <a:pPr marL="1270" indent="-6350" algn="l">
                        <a:lnSpc>
                          <a:spcPct val="107000"/>
                        </a:lnSpc>
                        <a:spcAft>
                          <a:spcPts val="40"/>
                        </a:spcAft>
                      </a:pPr>
                      <a:r>
                        <a:rPr lang="fr-FR" sz="1300" kern="100" noProof="0">
                          <a:effectLst/>
                          <a:latin typeface="Calibri"/>
                          <a:cs typeface="Calibri"/>
                        </a:rPr>
                        <a:t>Proposition de seconde prolongation </a:t>
                      </a:r>
                    </a:p>
                    <a:p>
                      <a:pPr marL="1270" indent="-6350" algn="l">
                        <a:lnSpc>
                          <a:spcPct val="107000"/>
                        </a:lnSpc>
                        <a:spcAft>
                          <a:spcPts val="40"/>
                        </a:spcAft>
                      </a:pPr>
                      <a:r>
                        <a:rPr lang="fr-FR" sz="1300" kern="100" noProof="0">
                          <a:effectLst/>
                          <a:latin typeface="Calibri"/>
                          <a:cs typeface="Calibri"/>
                        </a:rPr>
                        <a:t>de l’invalidité et de toute prolongation ultérieure </a:t>
                      </a:r>
                      <a:endParaRPr lang="fr-FR" sz="1300" kern="100" noProof="0">
                        <a:solidFill>
                          <a:srgbClr val="000000"/>
                        </a:solidFill>
                        <a:effectLst/>
                        <a:latin typeface="Calibri"/>
                        <a:ea typeface="Calibri" panose="020F0502020204030204" pitchFamily="34" charset="0"/>
                        <a:cs typeface="Calibri"/>
                      </a:endParaRPr>
                    </a:p>
                  </a:txBody>
                  <a:tcPr marL="45573" marR="23631" marT="19833" marB="0"/>
                </a:tc>
                <a:tc>
                  <a:txBody>
                    <a:bodyPr/>
                    <a:lstStyle/>
                    <a:p>
                      <a:pPr marL="6350" indent="-6350" algn="l">
                        <a:lnSpc>
                          <a:spcPct val="107000"/>
                        </a:lnSpc>
                        <a:spcAft>
                          <a:spcPts val="40"/>
                        </a:spcAft>
                      </a:pPr>
                      <a:r>
                        <a:rPr lang="fr-FR" sz="1000" kern="100" noProof="0">
                          <a:effectLst/>
                        </a:rPr>
                        <a:t> </a:t>
                      </a:r>
                      <a:endParaRPr lang="fr-FR" sz="1000" kern="100" noProof="0">
                        <a:solidFill>
                          <a:srgbClr val="000000"/>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marR="34290" indent="-6350" algn="ctr">
                        <a:lnSpc>
                          <a:spcPct val="107000"/>
                        </a:lnSpc>
                        <a:spcAft>
                          <a:spcPts val="40"/>
                        </a:spcAft>
                      </a:pPr>
                      <a:r>
                        <a:rPr lang="fr-FR" sz="1000" kern="100" noProof="0">
                          <a:effectLst/>
                        </a:rPr>
                        <a:t>X  </a:t>
                      </a:r>
                      <a:endParaRPr lang="fr-FR" sz="1000" kern="100" noProof="0">
                        <a:solidFill>
                          <a:srgbClr val="000000"/>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2794193871"/>
                  </a:ext>
                </a:extLst>
              </a:tr>
              <a:tr h="2328472">
                <a:tc>
                  <a:txBody>
                    <a:bodyPr/>
                    <a:lstStyle/>
                    <a:p>
                      <a:pPr marL="1270" indent="-6350" algn="l">
                        <a:lnSpc>
                          <a:spcPct val="99000"/>
                        </a:lnSpc>
                        <a:spcAft>
                          <a:spcPts val="40"/>
                        </a:spcAft>
                      </a:pPr>
                      <a:r>
                        <a:rPr lang="fr-FR" sz="1300" kern="100" noProof="0">
                          <a:effectLst/>
                          <a:latin typeface="Calibri"/>
                          <a:cs typeface="Calibri"/>
                        </a:rPr>
                        <a:t>Au moment des contacts pour une entrée en invalidité et prolongations de l'invalidité </a:t>
                      </a:r>
                    </a:p>
                    <a:p>
                      <a:pPr marL="1270" indent="-6350" algn="l">
                        <a:lnSpc>
                          <a:spcPct val="107000"/>
                        </a:lnSpc>
                        <a:spcAft>
                          <a:spcPts val="40"/>
                        </a:spcAft>
                      </a:pPr>
                      <a:r>
                        <a:rPr lang="fr-FR" sz="1300" kern="100" noProof="0">
                          <a:effectLst/>
                          <a:latin typeface="Calibri"/>
                          <a:cs typeface="Calibri"/>
                        </a:rPr>
                        <a:t> </a:t>
                      </a:r>
                      <a:endParaRPr lang="fr-FR" sz="1300" kern="100" noProof="0">
                        <a:solidFill>
                          <a:srgbClr val="000000"/>
                        </a:solidFill>
                        <a:effectLst/>
                        <a:latin typeface="Calibri"/>
                        <a:ea typeface="Calibri" panose="020F0502020204030204" pitchFamily="34" charset="0"/>
                        <a:cs typeface="Calibri"/>
                      </a:endParaRPr>
                    </a:p>
                  </a:txBody>
                  <a:tcPr marL="45573" marR="23631" marT="19833" marB="0"/>
                </a:tc>
                <a:tc>
                  <a:txBody>
                    <a:bodyPr/>
                    <a:lstStyle/>
                    <a:p>
                      <a:pPr marL="6350" indent="-6350" algn="l">
                        <a:lnSpc>
                          <a:spcPct val="107000"/>
                        </a:lnSpc>
                        <a:spcAft>
                          <a:spcPts val="40"/>
                        </a:spcAft>
                      </a:pPr>
                      <a:r>
                        <a:rPr lang="fr-FR" sz="1000" kern="100" noProof="0">
                          <a:solidFill>
                            <a:schemeClr val="tx1">
                              <a:lumMod val="65000"/>
                              <a:lumOff val="35000"/>
                            </a:schemeClr>
                          </a:solidFill>
                          <a:effectLst/>
                        </a:rPr>
                        <a:t>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marR="34290" indent="-6350" algn="ctr">
                        <a:lnSpc>
                          <a:spcPct val="107000"/>
                        </a:lnSpc>
                        <a:spcAft>
                          <a:spcPts val="40"/>
                        </a:spcAft>
                      </a:pPr>
                      <a:r>
                        <a:rPr lang="fr-FR" sz="1200" kern="100" noProof="0">
                          <a:solidFill>
                            <a:schemeClr val="tx1">
                              <a:lumMod val="65000"/>
                              <a:lumOff val="35000"/>
                            </a:schemeClr>
                          </a:solidFill>
                          <a:effectLst/>
                          <a:latin typeface="Calibri"/>
                          <a:cs typeface="Calibri"/>
                        </a:rPr>
                        <a:t>X  </a:t>
                      </a:r>
                    </a:p>
                    <a:p>
                      <a:pPr marL="6350" marR="1905" indent="-6350" algn="ctr">
                        <a:lnSpc>
                          <a:spcPct val="107000"/>
                        </a:lnSpc>
                        <a:spcAft>
                          <a:spcPts val="40"/>
                        </a:spcAft>
                      </a:pPr>
                      <a:r>
                        <a:rPr lang="fr-FR" sz="1200" kern="100" noProof="0">
                          <a:solidFill>
                            <a:schemeClr val="tx1">
                              <a:lumMod val="65000"/>
                              <a:lumOff val="35000"/>
                            </a:schemeClr>
                          </a:solidFill>
                          <a:effectLst/>
                          <a:latin typeface="Calibri"/>
                          <a:cs typeface="Calibri"/>
                        </a:rPr>
                        <a:t> Lors de ces contacts, seul le médecin-conseil peut </a:t>
                      </a:r>
                    </a:p>
                    <a:p>
                      <a:pPr marL="6350" marR="34290" indent="-6350" algn="ctr">
                        <a:lnSpc>
                          <a:spcPct val="107000"/>
                        </a:lnSpc>
                        <a:spcAft>
                          <a:spcPts val="40"/>
                        </a:spcAft>
                      </a:pPr>
                      <a:r>
                        <a:rPr lang="fr-FR" sz="1200" kern="100" noProof="0">
                          <a:solidFill>
                            <a:schemeClr val="tx1">
                              <a:lumMod val="65000"/>
                              <a:lumOff val="35000"/>
                            </a:schemeClr>
                          </a:solidFill>
                          <a:effectLst/>
                          <a:latin typeface="Calibri"/>
                          <a:cs typeface="Calibri"/>
                        </a:rPr>
                        <a:t>décider de mettre fin à </a:t>
                      </a:r>
                    </a:p>
                    <a:p>
                      <a:pPr marL="6350" marR="34290" indent="-6350" algn="ctr">
                        <a:lnSpc>
                          <a:spcPct val="107000"/>
                        </a:lnSpc>
                        <a:spcAft>
                          <a:spcPts val="40"/>
                        </a:spcAft>
                      </a:pPr>
                      <a:r>
                        <a:rPr lang="fr-FR" sz="1200" kern="100" noProof="0">
                          <a:solidFill>
                            <a:schemeClr val="tx1">
                              <a:lumMod val="65000"/>
                              <a:lumOff val="35000"/>
                            </a:schemeClr>
                          </a:solidFill>
                          <a:effectLst/>
                          <a:latin typeface="Calibri"/>
                          <a:cs typeface="Calibri"/>
                        </a:rPr>
                        <a:t>l'incapacité de travail  </a:t>
                      </a:r>
                    </a:p>
                    <a:p>
                      <a:pPr marL="6350" marR="33655" indent="-6350" algn="ctr">
                        <a:lnSpc>
                          <a:spcPct val="107000"/>
                        </a:lnSpc>
                        <a:spcAft>
                          <a:spcPts val="40"/>
                        </a:spcAft>
                      </a:pPr>
                      <a:r>
                        <a:rPr lang="fr-FR" sz="1200" kern="100" noProof="0">
                          <a:solidFill>
                            <a:schemeClr val="tx1">
                              <a:lumMod val="65000"/>
                              <a:lumOff val="35000"/>
                            </a:schemeClr>
                          </a:solidFill>
                          <a:effectLst/>
                          <a:latin typeface="Calibri"/>
                          <a:cs typeface="Calibri"/>
                        </a:rPr>
                        <a:t>-  </a:t>
                      </a:r>
                    </a:p>
                    <a:p>
                      <a:pPr marL="6350" indent="-6350" algn="ctr">
                        <a:lnSpc>
                          <a:spcPct val="99000"/>
                        </a:lnSpc>
                        <a:spcAft>
                          <a:spcPts val="5"/>
                        </a:spcAft>
                      </a:pPr>
                      <a:r>
                        <a:rPr lang="fr-FR" sz="1200" kern="100" noProof="0">
                          <a:solidFill>
                            <a:schemeClr val="tx1">
                              <a:lumMod val="65000"/>
                              <a:lumOff val="35000"/>
                            </a:schemeClr>
                          </a:solidFill>
                          <a:effectLst/>
                          <a:latin typeface="Calibri"/>
                          <a:cs typeface="Calibri"/>
                        </a:rPr>
                        <a:t>Un collaborateur de l'équipe multidisciplinaire peut formuler une proposition de fin d'incapacité de travail à l'attention du médecin-conseil </a:t>
                      </a:r>
                      <a:endParaRPr lang="fr-FR" sz="1200" kern="100" noProof="0">
                        <a:solidFill>
                          <a:schemeClr val="tx1">
                            <a:lumMod val="65000"/>
                            <a:lumOff val="35000"/>
                          </a:schemeClr>
                        </a:solidFill>
                        <a:effectLst/>
                        <a:latin typeface="Calibri"/>
                        <a:ea typeface="Calibri"/>
                        <a:cs typeface="Calibri"/>
                      </a:endParaRPr>
                    </a:p>
                  </a:txBody>
                  <a:tcPr marL="45573" marR="23631" marT="19833" marB="0"/>
                </a:tc>
                <a:extLst>
                  <a:ext uri="{0D108BD9-81ED-4DB2-BD59-A6C34878D82A}">
                    <a16:rowId xmlns:a16="http://schemas.microsoft.com/office/drawing/2014/main" val="1255165415"/>
                  </a:ext>
                </a:extLst>
              </a:tr>
              <a:tr h="426612">
                <a:tc>
                  <a:txBody>
                    <a:bodyPr/>
                    <a:lstStyle/>
                    <a:p>
                      <a:pPr marL="1270" indent="-6350" algn="l">
                        <a:lnSpc>
                          <a:spcPct val="107000"/>
                        </a:lnSpc>
                        <a:spcAft>
                          <a:spcPts val="40"/>
                        </a:spcAft>
                      </a:pPr>
                      <a:r>
                        <a:rPr lang="fr-FR" sz="1300" kern="100" noProof="0">
                          <a:effectLst/>
                          <a:latin typeface="Calibri"/>
                          <a:cs typeface="Calibri"/>
                        </a:rPr>
                        <a:t>Contacts avec le Conseil médical de l'invalidité suite à la proposition d'entrée ou de prolongation de l'invalidité (sections) </a:t>
                      </a:r>
                      <a:endParaRPr lang="fr-FR" sz="1300" kern="100" noProof="0">
                        <a:solidFill>
                          <a:srgbClr val="000000"/>
                        </a:solidFill>
                        <a:effectLst/>
                        <a:latin typeface="Calibri"/>
                        <a:ea typeface="Calibri" panose="020F0502020204030204" pitchFamily="34" charset="0"/>
                        <a:cs typeface="Calibri"/>
                      </a:endParaRPr>
                    </a:p>
                  </a:txBody>
                  <a:tcPr marL="45573" marR="23631" marT="19833" marB="0"/>
                </a:tc>
                <a:tc>
                  <a:txBody>
                    <a:bodyPr/>
                    <a:lstStyle/>
                    <a:p>
                      <a:pPr marL="6350" indent="-6350" algn="l">
                        <a:lnSpc>
                          <a:spcPct val="107000"/>
                        </a:lnSpc>
                        <a:spcAft>
                          <a:spcPts val="40"/>
                        </a:spcAft>
                      </a:pPr>
                      <a:r>
                        <a:rPr lang="fr-FR" sz="1000" kern="100" noProof="0">
                          <a:solidFill>
                            <a:schemeClr val="tx1">
                              <a:lumMod val="65000"/>
                              <a:lumOff val="35000"/>
                            </a:schemeClr>
                          </a:solidFill>
                          <a:effectLst/>
                        </a:rPr>
                        <a:t>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marR="34290" indent="-6350" algn="ctr">
                        <a:lnSpc>
                          <a:spcPct val="107000"/>
                        </a:lnSpc>
                        <a:spcAft>
                          <a:spcPts val="40"/>
                        </a:spcAft>
                      </a:pPr>
                      <a:r>
                        <a:rPr lang="fr-FR" sz="1200" kern="100" noProof="0">
                          <a:solidFill>
                            <a:schemeClr val="tx1">
                              <a:lumMod val="65000"/>
                              <a:lumOff val="35000"/>
                            </a:schemeClr>
                          </a:solidFill>
                          <a:effectLst/>
                          <a:latin typeface="Calibri"/>
                          <a:cs typeface="Calibri"/>
                        </a:rPr>
                        <a:t>X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45573" marR="23631" marT="19833" marB="0"/>
                </a:tc>
                <a:extLst>
                  <a:ext uri="{0D108BD9-81ED-4DB2-BD59-A6C34878D82A}">
                    <a16:rowId xmlns:a16="http://schemas.microsoft.com/office/drawing/2014/main" val="664222221"/>
                  </a:ext>
                </a:extLst>
              </a:tr>
              <a:tr h="426612">
                <a:tc>
                  <a:txBody>
                    <a:bodyPr/>
                    <a:lstStyle/>
                    <a:p>
                      <a:pPr marL="1270" indent="-6350" algn="l">
                        <a:lnSpc>
                          <a:spcPct val="107000"/>
                        </a:lnSpc>
                        <a:spcAft>
                          <a:spcPts val="40"/>
                        </a:spcAft>
                      </a:pPr>
                      <a:r>
                        <a:rPr lang="fr-FR" sz="1300" kern="100" noProof="0">
                          <a:effectLst/>
                          <a:latin typeface="Calibri"/>
                          <a:cs typeface="Calibri"/>
                        </a:rPr>
                        <a:t>Contacts avec le titulaire si celui-ci n’est pas en mesure de compléter le questionnaire </a:t>
                      </a:r>
                      <a:endParaRPr lang="fr-FR" sz="1300" kern="100" noProof="0">
                        <a:solidFill>
                          <a:srgbClr val="000000"/>
                        </a:solidFill>
                        <a:effectLst/>
                        <a:latin typeface="Calibri"/>
                        <a:ea typeface="Calibri" panose="020F0502020204030204" pitchFamily="34" charset="0"/>
                        <a:cs typeface="Calibri"/>
                      </a:endParaRPr>
                    </a:p>
                  </a:txBody>
                  <a:tcPr marL="45573" marR="23631" marT="19833" marB="0"/>
                </a:tc>
                <a:tc>
                  <a:txBody>
                    <a:bodyPr/>
                    <a:lstStyle/>
                    <a:p>
                      <a:pPr marL="6350" marR="1270" indent="-6350" algn="ctr">
                        <a:lnSpc>
                          <a:spcPct val="107000"/>
                        </a:lnSpc>
                        <a:spcAft>
                          <a:spcPts val="40"/>
                        </a:spcAft>
                      </a:pPr>
                      <a:r>
                        <a:rPr lang="fr-FR" sz="1000" kern="100" noProof="0">
                          <a:solidFill>
                            <a:schemeClr val="tx1">
                              <a:lumMod val="65000"/>
                              <a:lumOff val="35000"/>
                            </a:schemeClr>
                          </a:solidFill>
                          <a:effectLst/>
                        </a:rPr>
                        <a:t>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marR="34290" indent="-6350" algn="ctr">
                        <a:lnSpc>
                          <a:spcPct val="107000"/>
                        </a:lnSpc>
                        <a:spcAft>
                          <a:spcPts val="40"/>
                        </a:spcAft>
                      </a:pPr>
                      <a:r>
                        <a:rPr lang="fr-FR" sz="1000" kern="100" noProof="0">
                          <a:solidFill>
                            <a:schemeClr val="tx1">
                              <a:lumMod val="65000"/>
                              <a:lumOff val="35000"/>
                            </a:schemeClr>
                          </a:solidFill>
                          <a:effectLst/>
                        </a:rPr>
                        <a:t>X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1513406954"/>
                  </a:ext>
                </a:extLst>
              </a:tr>
              <a:tr h="634793">
                <a:tc>
                  <a:txBody>
                    <a:bodyPr/>
                    <a:lstStyle/>
                    <a:p>
                      <a:pPr marL="1270" indent="-6350" algn="l">
                        <a:lnSpc>
                          <a:spcPct val="107000"/>
                        </a:lnSpc>
                        <a:spcAft>
                          <a:spcPts val="40"/>
                        </a:spcAft>
                      </a:pPr>
                      <a:r>
                        <a:rPr lang="fr-FR" sz="1300" kern="100" noProof="0">
                          <a:effectLst/>
                          <a:latin typeface="Calibri"/>
                          <a:cs typeface="Calibri"/>
                        </a:rPr>
                        <a:t>Contacts en cas de rechute en période d'incapacité de travail primaire et lors de l’invalidité après exclusion par le médecin-conseil ou le Conseil médical de l'invalidité  </a:t>
                      </a:r>
                      <a:endParaRPr lang="fr-FR" sz="1300" kern="100" noProof="0">
                        <a:solidFill>
                          <a:srgbClr val="000000"/>
                        </a:solidFill>
                        <a:effectLst/>
                        <a:latin typeface="Calibri"/>
                        <a:ea typeface="Calibri" panose="020F0502020204030204" pitchFamily="34" charset="0"/>
                        <a:cs typeface="Calibri"/>
                      </a:endParaRPr>
                    </a:p>
                  </a:txBody>
                  <a:tcPr marL="45573" marR="23631" marT="19833" marB="0"/>
                </a:tc>
                <a:tc>
                  <a:txBody>
                    <a:bodyPr/>
                    <a:lstStyle/>
                    <a:p>
                      <a:pPr marL="6350" marR="33655" indent="-6350" algn="ctr">
                        <a:lnSpc>
                          <a:spcPct val="107000"/>
                        </a:lnSpc>
                        <a:spcAft>
                          <a:spcPts val="40"/>
                        </a:spcAft>
                      </a:pPr>
                      <a:r>
                        <a:rPr lang="fr-FR" sz="1000" kern="100" noProof="0">
                          <a:solidFill>
                            <a:schemeClr val="tx1">
                              <a:lumMod val="65000"/>
                              <a:lumOff val="35000"/>
                            </a:schemeClr>
                          </a:solidFill>
                          <a:effectLst/>
                        </a:rPr>
                        <a:t>X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indent="-6350" algn="l">
                        <a:lnSpc>
                          <a:spcPct val="107000"/>
                        </a:lnSpc>
                        <a:spcAft>
                          <a:spcPts val="40"/>
                        </a:spcAft>
                      </a:pPr>
                      <a:r>
                        <a:rPr lang="fr-FR" sz="1000" kern="100" noProof="0">
                          <a:solidFill>
                            <a:schemeClr val="tx1">
                              <a:lumMod val="65000"/>
                              <a:lumOff val="35000"/>
                            </a:schemeClr>
                          </a:solidFill>
                          <a:effectLst/>
                        </a:rPr>
                        <a:t>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2558295526"/>
                  </a:ext>
                </a:extLst>
              </a:tr>
              <a:tr h="426612">
                <a:tc>
                  <a:txBody>
                    <a:bodyPr/>
                    <a:lstStyle/>
                    <a:p>
                      <a:pPr marL="1270" indent="-6350" algn="l">
                        <a:lnSpc>
                          <a:spcPct val="107000"/>
                        </a:lnSpc>
                        <a:spcAft>
                          <a:spcPts val="40"/>
                        </a:spcAft>
                      </a:pPr>
                      <a:r>
                        <a:rPr lang="fr-FR" sz="1300" kern="100" noProof="0">
                          <a:effectLst/>
                          <a:latin typeface="Calibri"/>
                          <a:cs typeface="Calibri"/>
                        </a:rPr>
                        <a:t>Contacts suite à la constatation d’une activité non autorisée en période d'incapacité de travail primaire et d'invalidité </a:t>
                      </a:r>
                      <a:endParaRPr lang="fr-FR" sz="1300" kern="100" noProof="0">
                        <a:solidFill>
                          <a:srgbClr val="000000"/>
                        </a:solidFill>
                        <a:effectLst/>
                        <a:latin typeface="Calibri"/>
                        <a:ea typeface="Calibri" panose="020F0502020204030204" pitchFamily="34" charset="0"/>
                        <a:cs typeface="Calibri"/>
                      </a:endParaRPr>
                    </a:p>
                  </a:txBody>
                  <a:tcPr marL="45573" marR="23631" marT="19833" marB="0"/>
                </a:tc>
                <a:tc>
                  <a:txBody>
                    <a:bodyPr/>
                    <a:lstStyle/>
                    <a:p>
                      <a:pPr marL="6350" marR="33655" indent="-6350" algn="ctr">
                        <a:lnSpc>
                          <a:spcPct val="107000"/>
                        </a:lnSpc>
                        <a:spcAft>
                          <a:spcPts val="40"/>
                        </a:spcAft>
                      </a:pPr>
                      <a:r>
                        <a:rPr lang="fr-FR" sz="1000" kern="100" noProof="0">
                          <a:solidFill>
                            <a:schemeClr val="tx1">
                              <a:lumMod val="65000"/>
                              <a:lumOff val="35000"/>
                            </a:schemeClr>
                          </a:solidFill>
                          <a:effectLst/>
                        </a:rPr>
                        <a:t>X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tc>
                  <a:txBody>
                    <a:bodyPr/>
                    <a:lstStyle/>
                    <a:p>
                      <a:pPr marL="6350" indent="-6350" algn="l">
                        <a:lnSpc>
                          <a:spcPct val="107000"/>
                        </a:lnSpc>
                        <a:spcAft>
                          <a:spcPts val="40"/>
                        </a:spcAft>
                      </a:pPr>
                      <a:r>
                        <a:rPr lang="fr-FR" sz="1000" kern="100" noProof="0">
                          <a:solidFill>
                            <a:schemeClr val="tx1">
                              <a:lumMod val="65000"/>
                              <a:lumOff val="35000"/>
                            </a:schemeClr>
                          </a:solidFill>
                          <a:effectLst/>
                        </a:rPr>
                        <a:t> </a:t>
                      </a:r>
                      <a:endParaRPr lang="fr-FR" sz="10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45573" marR="23631" marT="19833" marB="0"/>
                </a:tc>
                <a:extLst>
                  <a:ext uri="{0D108BD9-81ED-4DB2-BD59-A6C34878D82A}">
                    <a16:rowId xmlns:a16="http://schemas.microsoft.com/office/drawing/2014/main" val="1590087771"/>
                  </a:ext>
                </a:extLst>
              </a:tr>
            </a:tbl>
          </a:graphicData>
        </a:graphic>
      </p:graphicFrame>
      <p:sp>
        <p:nvSpPr>
          <p:cNvPr id="4" name="Rectangle 1">
            <a:extLst>
              <a:ext uri="{FF2B5EF4-FFF2-40B4-BE49-F238E27FC236}">
                <a16:creationId xmlns:a16="http://schemas.microsoft.com/office/drawing/2014/main" id="{C1836250-D248-C77E-4BD6-8AEE4428219F}"/>
              </a:ext>
            </a:extLst>
          </p:cNvPr>
          <p:cNvSpPr>
            <a:spLocks noChangeArrowheads="1"/>
          </p:cNvSpPr>
          <p:nvPr/>
        </p:nvSpPr>
        <p:spPr bwMode="auto">
          <a:xfrm>
            <a:off x="4335463" y="16049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5" name="Titre 1">
            <a:extLst>
              <a:ext uri="{FF2B5EF4-FFF2-40B4-BE49-F238E27FC236}">
                <a16:creationId xmlns:a16="http://schemas.microsoft.com/office/drawing/2014/main" id="{55A34BA4-2AAE-CAFA-E3CF-B442D58D6422}"/>
              </a:ext>
            </a:extLst>
          </p:cNvPr>
          <p:cNvSpPr txBox="1">
            <a:spLocks/>
          </p:cNvSpPr>
          <p:nvPr/>
        </p:nvSpPr>
        <p:spPr>
          <a:xfrm>
            <a:off x="609480" y="273600"/>
            <a:ext cx="10972440" cy="114480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0" i="0" u="none" strike="noStrike" kern="1200" cap="none" spc="0" normalizeH="0" baseline="0" noProof="0">
                <a:ln>
                  <a:noFill/>
                </a:ln>
                <a:solidFill>
                  <a:srgbClr val="1E699D"/>
                </a:solidFill>
                <a:effectLst/>
                <a:uLnTx/>
                <a:uFillTx/>
                <a:latin typeface="Calibri"/>
              </a:rPr>
              <a:t>6.4.a. L’équipe multidisciplinaire : qui fait quoi ? </a:t>
            </a:r>
            <a:endParaRPr lang="fr-FR" sz="2800" b="0" i="0" u="none" strike="noStrike" kern="1200" cap="none" spc="0" normalizeH="0" baseline="0" noProof="0">
              <a:ln>
                <a:noFill/>
              </a:ln>
              <a:solidFill>
                <a:srgbClr val="1E699D"/>
              </a:solidFill>
              <a:effectLst/>
              <a:uLnTx/>
              <a:uFillTx/>
              <a:latin typeface="Calibri"/>
            </a:endParaRPr>
          </a:p>
        </p:txBody>
      </p:sp>
      <p:graphicFrame>
        <p:nvGraphicFramePr>
          <p:cNvPr id="6" name="Tableau 5"/>
          <p:cNvGraphicFramePr>
            <a:graphicFrameLocks noGrp="1"/>
          </p:cNvGraphicFramePr>
          <p:nvPr>
            <p:extLst>
              <p:ext uri="{D42A27DB-BD31-4B8C-83A1-F6EECF244321}">
                <p14:modId xmlns:p14="http://schemas.microsoft.com/office/powerpoint/2010/main" val="3565367591"/>
              </p:ext>
            </p:extLst>
          </p:nvPr>
        </p:nvGraphicFramePr>
        <p:xfrm>
          <a:off x="696686" y="799466"/>
          <a:ext cx="11125199" cy="712216"/>
        </p:xfrm>
        <a:graphic>
          <a:graphicData uri="http://schemas.openxmlformats.org/drawingml/2006/table">
            <a:tbl>
              <a:tblPr firstRow="1" firstCol="1" bandRow="1">
                <a:tableStyleId>{5C22544A-7EE6-4342-B048-85BDC9FD1C3A}</a:tableStyleId>
              </a:tblPr>
              <a:tblGrid>
                <a:gridCol w="4960415">
                  <a:extLst>
                    <a:ext uri="{9D8B030D-6E8A-4147-A177-3AD203B41FA5}">
                      <a16:colId xmlns:a16="http://schemas.microsoft.com/office/drawing/2014/main" val="579812160"/>
                    </a:ext>
                  </a:extLst>
                </a:gridCol>
                <a:gridCol w="3300580">
                  <a:extLst>
                    <a:ext uri="{9D8B030D-6E8A-4147-A177-3AD203B41FA5}">
                      <a16:colId xmlns:a16="http://schemas.microsoft.com/office/drawing/2014/main" val="826114857"/>
                    </a:ext>
                  </a:extLst>
                </a:gridCol>
                <a:gridCol w="2864204">
                  <a:extLst>
                    <a:ext uri="{9D8B030D-6E8A-4147-A177-3AD203B41FA5}">
                      <a16:colId xmlns:a16="http://schemas.microsoft.com/office/drawing/2014/main" val="3239594135"/>
                    </a:ext>
                  </a:extLst>
                </a:gridCol>
              </a:tblGrid>
              <a:tr h="534670">
                <a:tc>
                  <a:txBody>
                    <a:bodyPr/>
                    <a:lstStyle/>
                    <a:p>
                      <a:pPr marL="1270" indent="-6350" algn="l">
                        <a:lnSpc>
                          <a:spcPct val="107000"/>
                        </a:lnSpc>
                        <a:spcAft>
                          <a:spcPts val="40"/>
                        </a:spcAft>
                      </a:pPr>
                      <a:r>
                        <a:rPr lang="fr-FR" sz="1100" kern="100" noProof="0">
                          <a:effectLst/>
                        </a:rPr>
                        <a:t>Tâche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fr-FR" sz="1100" kern="100" noProof="0">
                          <a:effectLst/>
                        </a:rPr>
                        <a:t>Compétence exclusive du médecin-conseil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fr-FR" sz="1100" kern="100" noProof="0">
                          <a:effectLst/>
                        </a:rPr>
                        <a:t>Compétence du médecin-conseil et du collaborateur de l'équipe </a:t>
                      </a:r>
                    </a:p>
                    <a:p>
                      <a:pPr marL="6350" marR="19050" indent="-6350" algn="ctr">
                        <a:lnSpc>
                          <a:spcPct val="107000"/>
                        </a:lnSpc>
                        <a:spcAft>
                          <a:spcPts val="40"/>
                        </a:spcAft>
                      </a:pPr>
                      <a:r>
                        <a:rPr lang="fr-FR" sz="1100" kern="100" noProof="0">
                          <a:effectLst/>
                        </a:rPr>
                        <a:t>multidisciplinaire </a:t>
                      </a:r>
                    </a:p>
                    <a:p>
                      <a:pPr marL="11430" indent="-6350" algn="ctr">
                        <a:lnSpc>
                          <a:spcPct val="107000"/>
                        </a:lnSpc>
                        <a:spcAft>
                          <a:spcPts val="40"/>
                        </a:spcAft>
                      </a:pPr>
                      <a:r>
                        <a:rPr lang="fr-FR" sz="1100" kern="100" noProof="0">
                          <a:effectLst/>
                        </a:rPr>
                        <a:t>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extLst>
                  <a:ext uri="{0D108BD9-81ED-4DB2-BD59-A6C34878D82A}">
                    <a16:rowId xmlns:a16="http://schemas.microsoft.com/office/drawing/2014/main" val="1452895709"/>
                  </a:ext>
                </a:extLst>
              </a:tr>
            </a:tbl>
          </a:graphicData>
        </a:graphic>
      </p:graphicFrame>
    </p:spTree>
    <p:extLst>
      <p:ext uri="{BB962C8B-B14F-4D97-AF65-F5344CB8AC3E}">
        <p14:creationId xmlns:p14="http://schemas.microsoft.com/office/powerpoint/2010/main" val="189292533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9D9A1C60-1394-6D64-5D15-B3248EBFA73E}"/>
              </a:ext>
            </a:extLst>
          </p:cNvPr>
          <p:cNvGraphicFramePr>
            <a:graphicFrameLocks noGrp="1"/>
          </p:cNvGraphicFramePr>
          <p:nvPr>
            <p:extLst>
              <p:ext uri="{D42A27DB-BD31-4B8C-83A1-F6EECF244321}">
                <p14:modId xmlns:p14="http://schemas.microsoft.com/office/powerpoint/2010/main" val="1745403335"/>
              </p:ext>
            </p:extLst>
          </p:nvPr>
        </p:nvGraphicFramePr>
        <p:xfrm>
          <a:off x="136476" y="1364756"/>
          <a:ext cx="11551923" cy="5372985"/>
        </p:xfrm>
        <a:graphic>
          <a:graphicData uri="http://schemas.openxmlformats.org/drawingml/2006/table">
            <a:tbl>
              <a:tblPr firstRow="1" firstCol="1" bandRow="1">
                <a:tableStyleId>{5C22544A-7EE6-4342-B048-85BDC9FD1C3A}</a:tableStyleId>
              </a:tblPr>
              <a:tblGrid>
                <a:gridCol w="4542776">
                  <a:extLst>
                    <a:ext uri="{9D8B030D-6E8A-4147-A177-3AD203B41FA5}">
                      <a16:colId xmlns:a16="http://schemas.microsoft.com/office/drawing/2014/main" val="1619696598"/>
                    </a:ext>
                  </a:extLst>
                </a:gridCol>
                <a:gridCol w="2287196">
                  <a:extLst>
                    <a:ext uri="{9D8B030D-6E8A-4147-A177-3AD203B41FA5}">
                      <a16:colId xmlns:a16="http://schemas.microsoft.com/office/drawing/2014/main" val="293791672"/>
                    </a:ext>
                  </a:extLst>
                </a:gridCol>
                <a:gridCol w="4721951">
                  <a:extLst>
                    <a:ext uri="{9D8B030D-6E8A-4147-A177-3AD203B41FA5}">
                      <a16:colId xmlns:a16="http://schemas.microsoft.com/office/drawing/2014/main" val="977954921"/>
                    </a:ext>
                  </a:extLst>
                </a:gridCol>
              </a:tblGrid>
              <a:tr h="413170">
                <a:tc>
                  <a:txBody>
                    <a:bodyPr/>
                    <a:lstStyle/>
                    <a:p>
                      <a:pPr marL="1270" indent="-6350" algn="l">
                        <a:lnSpc>
                          <a:spcPct val="107000"/>
                        </a:lnSpc>
                        <a:spcAft>
                          <a:spcPts val="40"/>
                        </a:spcAft>
                      </a:pPr>
                      <a:r>
                        <a:rPr lang="fr-FR" sz="1200" kern="100" noProof="0">
                          <a:effectLst/>
                          <a:latin typeface="Calibri"/>
                          <a:cs typeface="Calibri"/>
                        </a:rPr>
                        <a:t>Contacts à la fin de la phase de réinsertion dans le cadre d’une réadaptation professionnelle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33655" indent="-6350" algn="ctr">
                        <a:lnSpc>
                          <a:spcPct val="107000"/>
                        </a:lnSpc>
                        <a:spcAft>
                          <a:spcPts val="40"/>
                        </a:spcAft>
                      </a:pPr>
                      <a:r>
                        <a:rPr lang="fr-FR" sz="1050" kern="100" noProof="0">
                          <a:effectLst/>
                        </a:rPr>
                        <a:t>X  </a:t>
                      </a:r>
                      <a:endParaRPr lang="fr-FR" sz="1050" kern="100" noProof="0">
                        <a:solidFill>
                          <a:srgbClr val="000000"/>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fr-FR" sz="1050" kern="100" noProof="0">
                          <a:effectLst/>
                        </a:rPr>
                        <a:t> </a:t>
                      </a:r>
                      <a:endParaRPr lang="fr-FR" sz="1050" kern="100" noProof="0">
                        <a:solidFill>
                          <a:srgbClr val="000000"/>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377230270"/>
                  </a:ext>
                </a:extLst>
              </a:tr>
              <a:tr h="1421039">
                <a:tc>
                  <a:txBody>
                    <a:bodyPr/>
                    <a:lstStyle/>
                    <a:p>
                      <a:pPr marL="1270" indent="-6350" algn="l">
                        <a:lnSpc>
                          <a:spcPct val="107000"/>
                        </a:lnSpc>
                        <a:spcAft>
                          <a:spcPts val="40"/>
                        </a:spcAft>
                      </a:pPr>
                      <a:r>
                        <a:rPr lang="fr-FR" sz="1200" kern="100" noProof="0">
                          <a:effectLst/>
                          <a:latin typeface="Calibri"/>
                          <a:cs typeface="Calibri"/>
                        </a:rPr>
                        <a:t>Accorder les demandes de reprise de </a:t>
                      </a:r>
                    </a:p>
                    <a:p>
                      <a:pPr marL="1270" indent="-6350" algn="l">
                        <a:lnSpc>
                          <a:spcPct val="107000"/>
                        </a:lnSpc>
                        <a:spcAft>
                          <a:spcPts val="40"/>
                        </a:spcAft>
                      </a:pPr>
                      <a:r>
                        <a:rPr lang="fr-FR" sz="1200" kern="100" noProof="0">
                          <a:effectLst/>
                          <a:latin typeface="Calibri"/>
                          <a:cs typeface="Calibri"/>
                        </a:rPr>
                        <a:t>travail à temps partiel  </a:t>
                      </a:r>
                    </a:p>
                    <a:p>
                      <a:pPr marL="1270" indent="-6350" algn="l">
                        <a:lnSpc>
                          <a:spcPct val="107000"/>
                        </a:lnSpc>
                        <a:spcAft>
                          <a:spcPts val="40"/>
                        </a:spcAft>
                      </a:pPr>
                      <a:r>
                        <a:rPr lang="fr-FR" sz="1200" kern="100" noProof="0">
                          <a:effectLst/>
                          <a:latin typeface="Calibri"/>
                          <a:cs typeface="Calibri"/>
                        </a:rPr>
                        <a:t>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33655" indent="-6350" algn="ctr">
                        <a:lnSpc>
                          <a:spcPct val="107000"/>
                        </a:lnSpc>
                        <a:spcAft>
                          <a:spcPts val="40"/>
                        </a:spcAft>
                      </a:pPr>
                      <a:r>
                        <a:rPr lang="fr-FR" sz="1200" kern="100" noProof="0">
                          <a:solidFill>
                            <a:schemeClr val="tx1">
                              <a:lumMod val="65000"/>
                              <a:lumOff val="35000"/>
                            </a:schemeClr>
                          </a:solidFill>
                          <a:effectLst/>
                          <a:latin typeface="Calibri"/>
                          <a:cs typeface="Calibri"/>
                        </a:rPr>
                        <a:t>X  </a:t>
                      </a:r>
                    </a:p>
                    <a:p>
                      <a:pPr marL="6350" marR="1270" indent="-6350" algn="ctr">
                        <a:lnSpc>
                          <a:spcPct val="107000"/>
                        </a:lnSpc>
                        <a:spcAft>
                          <a:spcPts val="40"/>
                        </a:spcAft>
                      </a:pPr>
                      <a:r>
                        <a:rPr lang="fr-FR" sz="1200" kern="100" noProof="0">
                          <a:solidFill>
                            <a:schemeClr val="tx1">
                              <a:lumMod val="65000"/>
                              <a:lumOff val="35000"/>
                            </a:schemeClr>
                          </a:solidFill>
                          <a:effectLst/>
                          <a:latin typeface="Calibri"/>
                          <a:cs typeface="Calibri"/>
                        </a:rPr>
                        <a:t> </a:t>
                      </a:r>
                    </a:p>
                    <a:p>
                      <a:pPr marL="6350" marR="34925" indent="-6350" algn="l">
                        <a:lnSpc>
                          <a:spcPct val="107000"/>
                        </a:lnSpc>
                        <a:spcAft>
                          <a:spcPts val="40"/>
                        </a:spcAft>
                      </a:pPr>
                      <a:r>
                        <a:rPr lang="fr-FR" sz="1200" kern="100" noProof="0">
                          <a:solidFill>
                            <a:schemeClr val="tx1">
                              <a:lumMod val="65000"/>
                              <a:lumOff val="35000"/>
                            </a:schemeClr>
                          </a:solidFill>
                          <a:effectLst/>
                          <a:latin typeface="Calibri"/>
                          <a:cs typeface="Calibri"/>
                        </a:rPr>
                        <a:t>S'il s'agit d'une première demande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tc>
                  <a:txBody>
                    <a:bodyPr/>
                    <a:lstStyle/>
                    <a:p>
                      <a:pPr marL="6350" marR="34290" indent="-6350" algn="ctr">
                        <a:lnSpc>
                          <a:spcPct val="107000"/>
                        </a:lnSpc>
                        <a:spcAft>
                          <a:spcPts val="40"/>
                        </a:spcAft>
                      </a:pPr>
                      <a:r>
                        <a:rPr lang="fr-FR" sz="1200" kern="100" noProof="0">
                          <a:solidFill>
                            <a:schemeClr val="tx1">
                              <a:lumMod val="65000"/>
                              <a:lumOff val="35000"/>
                            </a:schemeClr>
                          </a:solidFill>
                          <a:effectLst/>
                          <a:latin typeface="Calibri"/>
                          <a:cs typeface="Calibri"/>
                        </a:rPr>
                        <a:t>X  </a:t>
                      </a:r>
                    </a:p>
                    <a:p>
                      <a:pPr marL="7620" marR="11430" indent="-6350" algn="ctr">
                        <a:lnSpc>
                          <a:spcPct val="99000"/>
                        </a:lnSpc>
                        <a:spcAft>
                          <a:spcPts val="40"/>
                        </a:spcAft>
                      </a:pPr>
                      <a:r>
                        <a:rPr lang="fr-FR" sz="1200" kern="100" noProof="0">
                          <a:solidFill>
                            <a:schemeClr val="tx1">
                              <a:lumMod val="65000"/>
                              <a:lumOff val="35000"/>
                            </a:schemeClr>
                          </a:solidFill>
                          <a:effectLst/>
                          <a:latin typeface="Calibri"/>
                          <a:cs typeface="Calibri"/>
                        </a:rPr>
                        <a:t>S'il s'agit d'une demande de prolongation </a:t>
                      </a:r>
                    </a:p>
                    <a:p>
                      <a:pPr marL="6350" marR="33655" indent="-6350" algn="ctr">
                        <a:lnSpc>
                          <a:spcPct val="107000"/>
                        </a:lnSpc>
                        <a:spcAft>
                          <a:spcPts val="40"/>
                        </a:spcAft>
                      </a:pPr>
                      <a:r>
                        <a:rPr lang="fr-FR" sz="1200" kern="100" noProof="0">
                          <a:solidFill>
                            <a:schemeClr val="tx1">
                              <a:lumMod val="65000"/>
                              <a:lumOff val="35000"/>
                            </a:schemeClr>
                          </a:solidFill>
                          <a:effectLst/>
                          <a:latin typeface="Calibri"/>
                          <a:cs typeface="Calibri"/>
                        </a:rPr>
                        <a:t>-  </a:t>
                      </a:r>
                    </a:p>
                    <a:p>
                      <a:pPr marL="6350" indent="-6350" algn="ctr">
                        <a:lnSpc>
                          <a:spcPct val="112000"/>
                        </a:lnSpc>
                        <a:spcAft>
                          <a:spcPts val="40"/>
                        </a:spcAft>
                      </a:pPr>
                      <a:r>
                        <a:rPr lang="fr-FR" sz="1200" kern="100" noProof="0">
                          <a:solidFill>
                            <a:schemeClr val="tx1">
                              <a:lumMod val="65000"/>
                              <a:lumOff val="35000"/>
                            </a:schemeClr>
                          </a:solidFill>
                          <a:effectLst/>
                          <a:latin typeface="Calibri"/>
                          <a:cs typeface="Calibri"/>
                        </a:rPr>
                        <a:t>Un collaborateur de l'équipe multidisciplinaire peut formuler une proposition de refus à l'attention du médecin-conseil </a:t>
                      </a:r>
                      <a:endParaRPr lang="fr-FR" sz="1200" kern="100" noProof="0">
                        <a:solidFill>
                          <a:schemeClr val="tx1">
                            <a:lumMod val="65000"/>
                            <a:lumOff val="35000"/>
                          </a:schemeClr>
                        </a:solidFill>
                        <a:effectLst/>
                        <a:latin typeface="Calibri"/>
                        <a:ea typeface="Calibri"/>
                        <a:cs typeface="Calibri"/>
                      </a:endParaRPr>
                    </a:p>
                  </a:txBody>
                  <a:tcPr marL="36998" marR="19184" marT="16101" marB="0"/>
                </a:tc>
                <a:extLst>
                  <a:ext uri="{0D108BD9-81ED-4DB2-BD59-A6C34878D82A}">
                    <a16:rowId xmlns:a16="http://schemas.microsoft.com/office/drawing/2014/main" val="2670169823"/>
                  </a:ext>
                </a:extLst>
              </a:tr>
              <a:tr h="210451">
                <a:tc>
                  <a:txBody>
                    <a:bodyPr/>
                    <a:lstStyle/>
                    <a:p>
                      <a:pPr marL="1270" indent="-6350" algn="l">
                        <a:lnSpc>
                          <a:spcPct val="107000"/>
                        </a:lnSpc>
                        <a:spcAft>
                          <a:spcPts val="40"/>
                        </a:spcAft>
                      </a:pPr>
                      <a:r>
                        <a:rPr lang="fr-FR" sz="1200" kern="100" noProof="0">
                          <a:effectLst/>
                          <a:latin typeface="Calibri"/>
                          <a:cs typeface="Calibri"/>
                        </a:rPr>
                        <a:t>Traitement des dossiers contentieux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33655" indent="-6350" algn="ctr">
                        <a:lnSpc>
                          <a:spcPct val="107000"/>
                        </a:lnSpc>
                        <a:spcAft>
                          <a:spcPts val="40"/>
                        </a:spcAft>
                      </a:pPr>
                      <a:r>
                        <a:rPr lang="fr-FR" sz="1200" kern="100" noProof="0">
                          <a:solidFill>
                            <a:schemeClr val="tx1">
                              <a:lumMod val="65000"/>
                              <a:lumOff val="35000"/>
                            </a:schemeClr>
                          </a:solidFill>
                          <a:effectLst/>
                          <a:latin typeface="Calibri"/>
                          <a:cs typeface="Calibri"/>
                        </a:rPr>
                        <a:t>X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latin typeface="Calibri"/>
                          <a:cs typeface="Calibri"/>
                        </a:rPr>
                        <a:t>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extLst>
                  <a:ext uri="{0D108BD9-81ED-4DB2-BD59-A6C34878D82A}">
                    <a16:rowId xmlns:a16="http://schemas.microsoft.com/office/drawing/2014/main" val="1740377531"/>
                  </a:ext>
                </a:extLst>
              </a:tr>
              <a:tr h="413170">
                <a:tc>
                  <a:txBody>
                    <a:bodyPr/>
                    <a:lstStyle/>
                    <a:p>
                      <a:pPr marL="1270" indent="-6350" algn="l">
                        <a:lnSpc>
                          <a:spcPct val="99000"/>
                        </a:lnSpc>
                        <a:spcAft>
                          <a:spcPts val="40"/>
                        </a:spcAft>
                      </a:pPr>
                      <a:r>
                        <a:rPr lang="fr-FR" sz="1200" kern="100" noProof="0">
                          <a:effectLst/>
                          <a:latin typeface="Calibri"/>
                          <a:cs typeface="Calibri"/>
                        </a:rPr>
                        <a:t>Reconnaissance du besoin d’Aide d’une tierce personne </a:t>
                      </a:r>
                    </a:p>
                    <a:p>
                      <a:pPr marL="1270" indent="-6350" algn="l">
                        <a:lnSpc>
                          <a:spcPct val="107000"/>
                        </a:lnSpc>
                        <a:spcAft>
                          <a:spcPts val="40"/>
                        </a:spcAft>
                      </a:pPr>
                      <a:r>
                        <a:rPr lang="fr-FR" sz="1200" kern="100" noProof="0">
                          <a:effectLst/>
                          <a:latin typeface="Calibri"/>
                          <a:cs typeface="Calibri"/>
                        </a:rPr>
                        <a:t>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1270" indent="-6350" algn="ctr">
                        <a:lnSpc>
                          <a:spcPct val="107000"/>
                        </a:lnSpc>
                        <a:spcAft>
                          <a:spcPts val="40"/>
                        </a:spcAft>
                      </a:pPr>
                      <a:r>
                        <a:rPr lang="fr-FR" sz="1200" kern="100" noProof="0">
                          <a:solidFill>
                            <a:schemeClr val="tx1">
                              <a:lumMod val="65000"/>
                              <a:lumOff val="35000"/>
                            </a:schemeClr>
                          </a:solidFill>
                          <a:effectLst/>
                          <a:latin typeface="Calibri"/>
                          <a:cs typeface="Calibri"/>
                        </a:rPr>
                        <a:t>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tc>
                  <a:txBody>
                    <a:bodyPr/>
                    <a:lstStyle/>
                    <a:p>
                      <a:pPr marL="6350" marR="34290" indent="-6350" algn="ctr">
                        <a:lnSpc>
                          <a:spcPct val="107000"/>
                        </a:lnSpc>
                        <a:spcAft>
                          <a:spcPts val="40"/>
                        </a:spcAft>
                      </a:pPr>
                      <a:r>
                        <a:rPr lang="fr-FR" sz="1200" kern="100" noProof="0">
                          <a:solidFill>
                            <a:schemeClr val="tx1">
                              <a:lumMod val="65000"/>
                              <a:lumOff val="35000"/>
                            </a:schemeClr>
                          </a:solidFill>
                          <a:effectLst/>
                          <a:latin typeface="Calibri"/>
                          <a:cs typeface="Calibri"/>
                        </a:rPr>
                        <a:t>X  </a:t>
                      </a:r>
                    </a:p>
                    <a:p>
                      <a:pPr marL="6350" marR="1905" indent="-6350" algn="ctr">
                        <a:lnSpc>
                          <a:spcPct val="107000"/>
                        </a:lnSpc>
                        <a:spcAft>
                          <a:spcPts val="40"/>
                        </a:spcAft>
                      </a:pPr>
                      <a:r>
                        <a:rPr lang="fr-FR" sz="1200" kern="100" noProof="0">
                          <a:solidFill>
                            <a:schemeClr val="tx1">
                              <a:lumMod val="65000"/>
                              <a:lumOff val="35000"/>
                            </a:schemeClr>
                          </a:solidFill>
                          <a:effectLst/>
                          <a:latin typeface="Calibri"/>
                          <a:cs typeface="Calibri"/>
                        </a:rPr>
                        <a:t>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extLst>
                  <a:ext uri="{0D108BD9-81ED-4DB2-BD59-A6C34878D82A}">
                    <a16:rowId xmlns:a16="http://schemas.microsoft.com/office/drawing/2014/main" val="1562596925"/>
                  </a:ext>
                </a:extLst>
              </a:tr>
              <a:tr h="828078">
                <a:tc>
                  <a:txBody>
                    <a:bodyPr/>
                    <a:lstStyle/>
                    <a:p>
                      <a:pPr marL="6350" indent="-6350" algn="l">
                        <a:lnSpc>
                          <a:spcPct val="107000"/>
                        </a:lnSpc>
                        <a:spcAft>
                          <a:spcPts val="800"/>
                        </a:spcAft>
                      </a:pP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indent="-6350" algn="l">
                        <a:lnSpc>
                          <a:spcPct val="107000"/>
                        </a:lnSpc>
                        <a:spcAft>
                          <a:spcPts val="800"/>
                        </a:spcAft>
                      </a:pP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tc>
                  <a:txBody>
                    <a:bodyPr/>
                    <a:lstStyle/>
                    <a:p>
                      <a:pPr marL="6350" indent="-6350" algn="ctr">
                        <a:lnSpc>
                          <a:spcPct val="112000"/>
                        </a:lnSpc>
                        <a:spcAft>
                          <a:spcPts val="40"/>
                        </a:spcAft>
                      </a:pPr>
                      <a:r>
                        <a:rPr lang="fr-FR" sz="1200" kern="100" noProof="0">
                          <a:solidFill>
                            <a:schemeClr val="tx1">
                              <a:lumMod val="65000"/>
                              <a:lumOff val="35000"/>
                            </a:schemeClr>
                          </a:solidFill>
                          <a:effectLst/>
                          <a:latin typeface="Calibri"/>
                          <a:cs typeface="Calibri"/>
                        </a:rPr>
                        <a:t>Un collaborateur de l'équipe multidisciplinaire peut formuler une </a:t>
                      </a:r>
                    </a:p>
                    <a:p>
                      <a:pPr marL="6350" marR="24130" indent="-6350" algn="ctr">
                        <a:lnSpc>
                          <a:spcPct val="107000"/>
                        </a:lnSpc>
                        <a:spcAft>
                          <a:spcPts val="40"/>
                        </a:spcAft>
                      </a:pPr>
                      <a:r>
                        <a:rPr lang="fr-FR" sz="1200" kern="100" noProof="0">
                          <a:solidFill>
                            <a:schemeClr val="tx1">
                              <a:lumMod val="65000"/>
                              <a:lumOff val="35000"/>
                            </a:schemeClr>
                          </a:solidFill>
                          <a:effectLst/>
                          <a:latin typeface="Calibri"/>
                          <a:cs typeface="Calibri"/>
                        </a:rPr>
                        <a:t>proposition de refus à </a:t>
                      </a:r>
                    </a:p>
                    <a:p>
                      <a:pPr marL="6350" marR="24765" indent="-6350" algn="ctr">
                        <a:lnSpc>
                          <a:spcPct val="107000"/>
                        </a:lnSpc>
                        <a:spcAft>
                          <a:spcPts val="40"/>
                        </a:spcAft>
                      </a:pPr>
                      <a:r>
                        <a:rPr lang="fr-FR" sz="1200" kern="100" noProof="0">
                          <a:solidFill>
                            <a:schemeClr val="tx1">
                              <a:lumMod val="65000"/>
                              <a:lumOff val="35000"/>
                            </a:schemeClr>
                          </a:solidFill>
                          <a:effectLst/>
                          <a:latin typeface="Calibri"/>
                          <a:cs typeface="Calibri"/>
                        </a:rPr>
                        <a:t>l'attention du médecin-</a:t>
                      </a:r>
                    </a:p>
                    <a:p>
                      <a:pPr marL="6350" marR="25400" indent="-6350" algn="ctr">
                        <a:lnSpc>
                          <a:spcPct val="107000"/>
                        </a:lnSpc>
                        <a:spcAft>
                          <a:spcPts val="40"/>
                        </a:spcAft>
                      </a:pPr>
                      <a:r>
                        <a:rPr lang="fr-FR" sz="1200" kern="100" noProof="0">
                          <a:solidFill>
                            <a:schemeClr val="tx1">
                              <a:lumMod val="65000"/>
                              <a:lumOff val="35000"/>
                            </a:schemeClr>
                          </a:solidFill>
                          <a:effectLst/>
                          <a:latin typeface="Calibri"/>
                          <a:cs typeface="Calibri"/>
                        </a:rPr>
                        <a:t>conseil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6998" marR="19184" marT="16101" marB="0"/>
                </a:tc>
                <a:extLst>
                  <a:ext uri="{0D108BD9-81ED-4DB2-BD59-A6C34878D82A}">
                    <a16:rowId xmlns:a16="http://schemas.microsoft.com/office/drawing/2014/main" val="136690117"/>
                  </a:ext>
                </a:extLst>
              </a:tr>
              <a:tr h="413170">
                <a:tc>
                  <a:txBody>
                    <a:bodyPr/>
                    <a:lstStyle/>
                    <a:p>
                      <a:pPr marL="1270" marR="19685" indent="-6350" algn="l">
                        <a:lnSpc>
                          <a:spcPct val="107000"/>
                        </a:lnSpc>
                        <a:spcAft>
                          <a:spcPts val="40"/>
                        </a:spcAft>
                      </a:pPr>
                      <a:r>
                        <a:rPr lang="fr-FR" sz="1200" kern="100" noProof="0">
                          <a:effectLst/>
                          <a:latin typeface="Calibri"/>
                          <a:cs typeface="Calibri"/>
                        </a:rPr>
                        <a:t>Dossiers E213 (traiter les dossiers et établir des rapports médicaux précis)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24765" indent="-6350" algn="ctr">
                        <a:lnSpc>
                          <a:spcPct val="107000"/>
                        </a:lnSpc>
                        <a:spcAft>
                          <a:spcPts val="40"/>
                        </a:spcAft>
                      </a:pPr>
                      <a:r>
                        <a:rPr lang="fr-FR" sz="1200" kern="100" noProof="0">
                          <a:solidFill>
                            <a:schemeClr val="tx1">
                              <a:lumMod val="65000"/>
                              <a:lumOff val="35000"/>
                            </a:schemeClr>
                          </a:solidFill>
                          <a:effectLst/>
                        </a:rPr>
                        <a:t>X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847039392"/>
                  </a:ext>
                </a:extLst>
              </a:tr>
              <a:tr h="413170">
                <a:tc>
                  <a:txBody>
                    <a:bodyPr/>
                    <a:lstStyle/>
                    <a:p>
                      <a:pPr marL="1270" indent="-6350" algn="l">
                        <a:lnSpc>
                          <a:spcPct val="107000"/>
                        </a:lnSpc>
                        <a:spcAft>
                          <a:spcPts val="40"/>
                        </a:spcAft>
                      </a:pPr>
                      <a:r>
                        <a:rPr lang="fr-FR" sz="1200" kern="100" noProof="0">
                          <a:effectLst/>
                          <a:latin typeface="Calibri"/>
                          <a:cs typeface="Calibri"/>
                        </a:rPr>
                        <a:t>Évaluer l’art. 100, § 1</a:t>
                      </a:r>
                      <a:r>
                        <a:rPr lang="fr-FR" sz="1200" kern="100" baseline="30000" noProof="0">
                          <a:effectLst/>
                          <a:latin typeface="Calibri"/>
                          <a:cs typeface="Calibri"/>
                        </a:rPr>
                        <a:t>er</a:t>
                      </a:r>
                      <a:r>
                        <a:rPr lang="fr-FR" sz="1200" kern="100" noProof="0">
                          <a:effectLst/>
                          <a:latin typeface="Calibri"/>
                          <a:cs typeface="Calibri"/>
                        </a:rPr>
                        <a:t>/§ 2 après réception du plan de réintégration du médecin du travail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24765" indent="-6350" algn="ctr">
                        <a:lnSpc>
                          <a:spcPct val="107000"/>
                        </a:lnSpc>
                        <a:spcAft>
                          <a:spcPts val="40"/>
                        </a:spcAft>
                      </a:pPr>
                      <a:r>
                        <a:rPr lang="fr-FR" sz="1200" kern="100" noProof="0">
                          <a:solidFill>
                            <a:schemeClr val="tx1">
                              <a:lumMod val="65000"/>
                              <a:lumOff val="35000"/>
                            </a:schemeClr>
                          </a:solidFill>
                          <a:effectLst/>
                        </a:rPr>
                        <a:t>X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901207831"/>
                  </a:ext>
                </a:extLst>
              </a:tr>
              <a:tr h="413170">
                <a:tc>
                  <a:txBody>
                    <a:bodyPr/>
                    <a:lstStyle/>
                    <a:p>
                      <a:pPr marL="1270" marR="115570" indent="-6350" algn="just">
                        <a:lnSpc>
                          <a:spcPct val="107000"/>
                        </a:lnSpc>
                        <a:spcAft>
                          <a:spcPts val="40"/>
                        </a:spcAft>
                      </a:pPr>
                      <a:r>
                        <a:rPr lang="fr-FR" sz="1200" kern="100" noProof="0">
                          <a:effectLst/>
                          <a:latin typeface="Calibri"/>
                          <a:cs typeface="Calibri"/>
                        </a:rPr>
                        <a:t>Émettre un avis sur la compatibilité de l’état de santé avec la formation proposée (RP1)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24765" indent="-6350" algn="ctr">
                        <a:lnSpc>
                          <a:spcPct val="107000"/>
                        </a:lnSpc>
                        <a:spcAft>
                          <a:spcPts val="40"/>
                        </a:spcAft>
                      </a:pPr>
                      <a:r>
                        <a:rPr lang="fr-FR" sz="1200" kern="100" noProof="0">
                          <a:solidFill>
                            <a:schemeClr val="tx1">
                              <a:lumMod val="65000"/>
                              <a:lumOff val="35000"/>
                            </a:schemeClr>
                          </a:solidFill>
                          <a:effectLst/>
                        </a:rPr>
                        <a:t>X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058609489"/>
                  </a:ext>
                </a:extLst>
              </a:tr>
              <a:tr h="413170">
                <a:tc>
                  <a:txBody>
                    <a:bodyPr/>
                    <a:lstStyle/>
                    <a:p>
                      <a:pPr marL="1270" marR="99060" indent="-6350" algn="l">
                        <a:lnSpc>
                          <a:spcPct val="107000"/>
                        </a:lnSpc>
                        <a:spcAft>
                          <a:spcPts val="40"/>
                        </a:spcAft>
                      </a:pPr>
                      <a:r>
                        <a:rPr lang="fr-FR" sz="1200" kern="100" noProof="0">
                          <a:effectLst/>
                          <a:latin typeface="Calibri"/>
                          <a:cs typeface="Calibri"/>
                        </a:rPr>
                        <a:t>Décider de la compatibilité de l’état de santé avec le lancement d’un « Trajet Retour Au Travail »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24765" indent="-6350" algn="ctr">
                        <a:lnSpc>
                          <a:spcPct val="107000"/>
                        </a:lnSpc>
                        <a:spcAft>
                          <a:spcPts val="40"/>
                        </a:spcAft>
                      </a:pPr>
                      <a:r>
                        <a:rPr lang="fr-FR" sz="1200" kern="100" noProof="0">
                          <a:solidFill>
                            <a:schemeClr val="tx1">
                              <a:lumMod val="65000"/>
                              <a:lumOff val="35000"/>
                            </a:schemeClr>
                          </a:solidFill>
                          <a:effectLst/>
                        </a:rPr>
                        <a:t>X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2595360851"/>
                  </a:ext>
                </a:extLst>
              </a:tr>
              <a:tr h="210451">
                <a:tc>
                  <a:txBody>
                    <a:bodyPr/>
                    <a:lstStyle/>
                    <a:p>
                      <a:pPr marL="1270" indent="-6350" algn="l">
                        <a:lnSpc>
                          <a:spcPct val="107000"/>
                        </a:lnSpc>
                        <a:spcAft>
                          <a:spcPts val="40"/>
                        </a:spcAft>
                      </a:pPr>
                      <a:r>
                        <a:rPr lang="fr-FR" sz="1200" kern="100" noProof="0">
                          <a:effectLst/>
                          <a:latin typeface="Calibri"/>
                          <a:cs typeface="Calibri"/>
                        </a:rPr>
                        <a:t>Signer une déclaration positive d'engagement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24765" indent="-6350" algn="ctr">
                        <a:lnSpc>
                          <a:spcPct val="107000"/>
                        </a:lnSpc>
                        <a:spcAft>
                          <a:spcPts val="40"/>
                        </a:spcAft>
                      </a:pPr>
                      <a:r>
                        <a:rPr lang="fr-FR" sz="1200" kern="100" noProof="0">
                          <a:solidFill>
                            <a:schemeClr val="tx1">
                              <a:lumMod val="65000"/>
                              <a:lumOff val="35000"/>
                            </a:schemeClr>
                          </a:solidFill>
                          <a:effectLst/>
                        </a:rPr>
                        <a:t>X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1675305489"/>
                  </a:ext>
                </a:extLst>
              </a:tr>
              <a:tr h="223946">
                <a:tc>
                  <a:txBody>
                    <a:bodyPr/>
                    <a:lstStyle/>
                    <a:p>
                      <a:pPr marL="1270" indent="-6350" algn="l">
                        <a:lnSpc>
                          <a:spcPct val="107000"/>
                        </a:lnSpc>
                        <a:spcAft>
                          <a:spcPts val="40"/>
                        </a:spcAft>
                      </a:pPr>
                      <a:r>
                        <a:rPr lang="fr-FR" sz="1200" kern="100" noProof="0">
                          <a:effectLst/>
                          <a:latin typeface="Calibri"/>
                          <a:cs typeface="Calibri"/>
                        </a:rPr>
                        <a:t>Donner des conseils sur l'élaboration d'un plan de réintégration  </a:t>
                      </a:r>
                      <a:endParaRPr lang="fr-FR" sz="1200" kern="100" noProof="0">
                        <a:solidFill>
                          <a:srgbClr val="000000"/>
                        </a:solidFill>
                        <a:effectLst/>
                        <a:latin typeface="Calibri"/>
                        <a:ea typeface="Calibri" panose="020F0502020204030204" pitchFamily="34" charset="0"/>
                        <a:cs typeface="Calibri"/>
                      </a:endParaRPr>
                    </a:p>
                  </a:txBody>
                  <a:tcPr marL="36998" marR="19184" marT="16101" marB="0"/>
                </a:tc>
                <a:tc>
                  <a:txBody>
                    <a:bodyPr/>
                    <a:lstStyle/>
                    <a:p>
                      <a:pPr marL="6350" marR="24765" indent="-6350" algn="ctr">
                        <a:lnSpc>
                          <a:spcPct val="107000"/>
                        </a:lnSpc>
                        <a:spcAft>
                          <a:spcPts val="40"/>
                        </a:spcAft>
                      </a:pPr>
                      <a:r>
                        <a:rPr lang="fr-FR" sz="1200" kern="100" noProof="0">
                          <a:solidFill>
                            <a:schemeClr val="tx1">
                              <a:lumMod val="65000"/>
                              <a:lumOff val="35000"/>
                            </a:schemeClr>
                          </a:solidFill>
                          <a:effectLst/>
                        </a:rPr>
                        <a:t>X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endParaRPr>
                    </a:p>
                  </a:txBody>
                  <a:tcPr marL="36998" marR="19184" marT="16101" marB="0"/>
                </a:tc>
                <a:extLst>
                  <a:ext uri="{0D108BD9-81ED-4DB2-BD59-A6C34878D82A}">
                    <a16:rowId xmlns:a16="http://schemas.microsoft.com/office/drawing/2014/main" val="2177520659"/>
                  </a:ext>
                </a:extLst>
              </a:tr>
            </a:tbl>
          </a:graphicData>
        </a:graphic>
      </p:graphicFrame>
      <p:sp>
        <p:nvSpPr>
          <p:cNvPr id="3" name="Titre 1">
            <a:extLst>
              <a:ext uri="{FF2B5EF4-FFF2-40B4-BE49-F238E27FC236}">
                <a16:creationId xmlns:a16="http://schemas.microsoft.com/office/drawing/2014/main" id="{55A34BA4-2AAE-CAFA-E3CF-B442D58D6422}"/>
              </a:ext>
            </a:extLst>
          </p:cNvPr>
          <p:cNvSpPr txBox="1">
            <a:spLocks/>
          </p:cNvSpPr>
          <p:nvPr/>
        </p:nvSpPr>
        <p:spPr>
          <a:xfrm>
            <a:off x="609480" y="273600"/>
            <a:ext cx="10605916" cy="659461"/>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0" i="0" u="none" strike="noStrike" kern="1200" cap="none" spc="0" normalizeH="0" baseline="0" noProof="0">
                <a:ln>
                  <a:noFill/>
                </a:ln>
                <a:solidFill>
                  <a:srgbClr val="1E699D"/>
                </a:solidFill>
                <a:effectLst/>
                <a:uLnTx/>
                <a:uFillTx/>
                <a:latin typeface="Calibri"/>
              </a:rPr>
              <a:t>6.4.a. L’équipe multidisciplinaire : qui fait quoi ? </a:t>
            </a:r>
            <a:endParaRPr lang="fr-FR" sz="2800" b="0" i="0" u="none" strike="noStrike" kern="1200" cap="none" spc="0" normalizeH="0" baseline="0" noProof="0">
              <a:ln>
                <a:noFill/>
              </a:ln>
              <a:solidFill>
                <a:srgbClr val="1E699D"/>
              </a:solidFill>
              <a:effectLst/>
              <a:uLnTx/>
              <a:uFillTx/>
              <a:latin typeface="Calibri"/>
            </a:endParaRPr>
          </a:p>
        </p:txBody>
      </p:sp>
      <p:graphicFrame>
        <p:nvGraphicFramePr>
          <p:cNvPr id="4" name="Tableau 3"/>
          <p:cNvGraphicFramePr>
            <a:graphicFrameLocks noGrp="1"/>
          </p:cNvGraphicFramePr>
          <p:nvPr>
            <p:extLst>
              <p:ext uri="{D42A27DB-BD31-4B8C-83A1-F6EECF244321}">
                <p14:modId xmlns:p14="http://schemas.microsoft.com/office/powerpoint/2010/main" val="2611770160"/>
              </p:ext>
            </p:extLst>
          </p:nvPr>
        </p:nvGraphicFramePr>
        <p:xfrm>
          <a:off x="136478" y="804920"/>
          <a:ext cx="11551921" cy="559836"/>
        </p:xfrm>
        <a:graphic>
          <a:graphicData uri="http://schemas.openxmlformats.org/drawingml/2006/table">
            <a:tbl>
              <a:tblPr firstRow="1" firstCol="1" bandRow="1">
                <a:tableStyleId>{5C22544A-7EE6-4342-B048-85BDC9FD1C3A}</a:tableStyleId>
              </a:tblPr>
              <a:tblGrid>
                <a:gridCol w="4534749">
                  <a:extLst>
                    <a:ext uri="{9D8B030D-6E8A-4147-A177-3AD203B41FA5}">
                      <a16:colId xmlns:a16="http://schemas.microsoft.com/office/drawing/2014/main" val="579812160"/>
                    </a:ext>
                  </a:extLst>
                </a:gridCol>
                <a:gridCol w="2287088">
                  <a:extLst>
                    <a:ext uri="{9D8B030D-6E8A-4147-A177-3AD203B41FA5}">
                      <a16:colId xmlns:a16="http://schemas.microsoft.com/office/drawing/2014/main" val="826114857"/>
                    </a:ext>
                  </a:extLst>
                </a:gridCol>
                <a:gridCol w="4730084">
                  <a:extLst>
                    <a:ext uri="{9D8B030D-6E8A-4147-A177-3AD203B41FA5}">
                      <a16:colId xmlns:a16="http://schemas.microsoft.com/office/drawing/2014/main" val="3239594135"/>
                    </a:ext>
                  </a:extLst>
                </a:gridCol>
              </a:tblGrid>
              <a:tr h="559836">
                <a:tc>
                  <a:txBody>
                    <a:bodyPr/>
                    <a:lstStyle/>
                    <a:p>
                      <a:pPr marL="1270" indent="-6350" algn="l">
                        <a:lnSpc>
                          <a:spcPct val="107000"/>
                        </a:lnSpc>
                        <a:spcAft>
                          <a:spcPts val="40"/>
                        </a:spcAft>
                      </a:pPr>
                      <a:r>
                        <a:rPr lang="fr-FR" sz="1100" kern="100" noProof="0">
                          <a:effectLst/>
                        </a:rPr>
                        <a:t>Tâche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fr-FR" sz="1100" kern="100" noProof="0">
                          <a:effectLst/>
                        </a:rPr>
                        <a:t>Compétence exclusive du médecin-conseil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fr-FR" sz="1100" kern="100" noProof="0">
                          <a:effectLst/>
                        </a:rPr>
                        <a:t>Compétence du médecin-conseil et du collaborateur de l'équipe </a:t>
                      </a:r>
                    </a:p>
                    <a:p>
                      <a:pPr marL="6350" marR="19050" indent="-6350" algn="ctr">
                        <a:lnSpc>
                          <a:spcPct val="107000"/>
                        </a:lnSpc>
                        <a:spcAft>
                          <a:spcPts val="40"/>
                        </a:spcAft>
                      </a:pPr>
                      <a:r>
                        <a:rPr lang="fr-FR" sz="1100" kern="100" noProof="0">
                          <a:effectLst/>
                        </a:rPr>
                        <a:t>multidisciplinaire </a:t>
                      </a:r>
                    </a:p>
                    <a:p>
                      <a:pPr marL="11430" indent="-6350" algn="ctr">
                        <a:lnSpc>
                          <a:spcPct val="107000"/>
                        </a:lnSpc>
                        <a:spcAft>
                          <a:spcPts val="40"/>
                        </a:spcAft>
                      </a:pPr>
                      <a:r>
                        <a:rPr lang="fr-FR" sz="1100" kern="100" noProof="0">
                          <a:effectLst/>
                        </a:rPr>
                        <a:t>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extLst>
                  <a:ext uri="{0D108BD9-81ED-4DB2-BD59-A6C34878D82A}">
                    <a16:rowId xmlns:a16="http://schemas.microsoft.com/office/drawing/2014/main" val="1452895709"/>
                  </a:ext>
                </a:extLst>
              </a:tr>
            </a:tbl>
          </a:graphicData>
        </a:graphic>
      </p:graphicFrame>
    </p:spTree>
    <p:extLst>
      <p:ext uri="{BB962C8B-B14F-4D97-AF65-F5344CB8AC3E}">
        <p14:creationId xmlns:p14="http://schemas.microsoft.com/office/powerpoint/2010/main" val="9180124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6CD01F5-0A76-9561-D3FA-D1315A80990B}"/>
              </a:ext>
            </a:extLst>
          </p:cNvPr>
          <p:cNvSpPr>
            <a:spLocks noGrp="1"/>
          </p:cNvSpPr>
          <p:nvPr>
            <p:ph type="title"/>
          </p:nvPr>
        </p:nvSpPr>
        <p:spPr>
          <a:xfrm>
            <a:off x="609480" y="273600"/>
            <a:ext cx="9514234" cy="1144800"/>
          </a:xfrm>
        </p:spPr>
        <p:txBody>
          <a:bodyPr/>
          <a:lstStyle/>
          <a:p>
            <a:r>
              <a:rPr lang="fr-FR" sz="2800" noProof="0">
                <a:solidFill>
                  <a:srgbClr val="1E699D"/>
                </a:solidFill>
                <a:latin typeface="Calibri"/>
                <a:ea typeface="Calibri"/>
                <a:cs typeface="Calibri"/>
              </a:rPr>
              <a:t>6.5.a. Rôle du coordinateur retour au travail</a:t>
            </a:r>
            <a:endParaRPr lang="fr-FR" sz="2800" noProof="0">
              <a:solidFill>
                <a:srgbClr val="000000"/>
              </a:solidFill>
              <a:latin typeface="Calibri"/>
              <a:ea typeface="Calibri"/>
              <a:cs typeface="Calibri"/>
            </a:endParaRPr>
          </a:p>
          <a:p>
            <a:endParaRPr lang="fr-FR" sz="2800">
              <a:solidFill>
                <a:srgbClr val="1E699D"/>
              </a:solidFill>
              <a:latin typeface="Futura Medium"/>
            </a:endParaRPr>
          </a:p>
        </p:txBody>
      </p:sp>
      <p:sp>
        <p:nvSpPr>
          <p:cNvPr id="3" name="Espace réservé du texte 2">
            <a:extLst>
              <a:ext uri="{FF2B5EF4-FFF2-40B4-BE49-F238E27FC236}">
                <a16:creationId xmlns:a16="http://schemas.microsoft.com/office/drawing/2014/main" id="{D26E3767-0A50-9D0B-35BE-5F540B4CD661}"/>
              </a:ext>
            </a:extLst>
          </p:cNvPr>
          <p:cNvSpPr>
            <a:spLocks noGrp="1"/>
          </p:cNvSpPr>
          <p:nvPr>
            <p:ph type="body"/>
          </p:nvPr>
        </p:nvSpPr>
        <p:spPr>
          <a:xfrm>
            <a:off x="488182" y="2735054"/>
            <a:ext cx="11099554" cy="3659268"/>
          </a:xfrm>
        </p:spPr>
        <p:txBody>
          <a:bodyPr/>
          <a:lstStyle/>
          <a:p>
            <a:pPr marL="342900" indent="-342900">
              <a:buClr>
                <a:srgbClr val="92D050"/>
              </a:buClr>
              <a:buFont typeface="Wingdings" panose="05000000000000000000" pitchFamily="2" charset="2"/>
              <a:buChar char="ü"/>
            </a:pPr>
            <a:endParaRPr lang="fr-FR" sz="2000" noProof="0"/>
          </a:p>
          <a:p>
            <a:pPr marL="342900" indent="-342900">
              <a:buClr>
                <a:srgbClr val="92D050"/>
              </a:buClr>
              <a:buFont typeface="Wingdings"/>
              <a:buChar char="ü"/>
            </a:pPr>
            <a:r>
              <a:rPr lang="fr-FR" sz="2000" noProof="0">
                <a:solidFill>
                  <a:srgbClr val="1E699D"/>
                </a:solidFill>
                <a:latin typeface="Calibri"/>
                <a:cs typeface="Calibri"/>
              </a:rPr>
              <a:t>Il travaille en étroite collaboration avec des équipes médicales du service médecin-conseil des organismes assureurs et coordonne les </a:t>
            </a:r>
            <a:r>
              <a:rPr lang="fr-FR" sz="2000" b="1" noProof="0">
                <a:solidFill>
                  <a:srgbClr val="1E699D"/>
                </a:solidFill>
                <a:latin typeface="Calibri"/>
                <a:cs typeface="Calibri"/>
              </a:rPr>
              <a:t>trajets "retour au travail</a:t>
            </a:r>
            <a:r>
              <a:rPr lang="fr-FR" sz="2000" noProof="0">
                <a:solidFill>
                  <a:srgbClr val="1E699D"/>
                </a:solidFill>
                <a:latin typeface="Calibri"/>
                <a:cs typeface="Calibri"/>
              </a:rPr>
              <a:t>"</a:t>
            </a:r>
          </a:p>
          <a:p>
            <a:pPr>
              <a:buClr>
                <a:srgbClr val="92D050"/>
              </a:buClr>
            </a:pPr>
            <a:endParaRPr lang="fr-FR" sz="2000" strike="sngStrike" noProof="0">
              <a:solidFill>
                <a:srgbClr val="1E699D"/>
              </a:solidFill>
              <a:latin typeface="Calibri" panose="020F0502020204030204" pitchFamily="34" charset="0"/>
              <a:cs typeface="Calibri" panose="020F0502020204030204" pitchFamily="34" charset="0"/>
            </a:endParaRPr>
          </a:p>
          <a:p>
            <a:pPr marL="342900" indent="-342900">
              <a:buClr>
                <a:srgbClr val="92D050"/>
              </a:buClr>
              <a:buFont typeface="Wingdings"/>
              <a:buChar char="ü"/>
            </a:pPr>
            <a:r>
              <a:rPr lang="fr-FR" sz="2000" noProof="0">
                <a:solidFill>
                  <a:srgbClr val="1E699D"/>
                </a:solidFill>
                <a:latin typeface="Calibri"/>
                <a:cs typeface="Calibri"/>
              </a:rPr>
              <a:t>En concertation avec le médecin-conseil et avec l'accord de </a:t>
            </a:r>
            <a:r>
              <a:rPr lang="fr-FR" sz="2000" b="1" noProof="0">
                <a:solidFill>
                  <a:srgbClr val="1E699D"/>
                </a:solidFill>
                <a:latin typeface="Calibri"/>
                <a:cs typeface="Calibri"/>
              </a:rPr>
              <a:t>l’assuré</a:t>
            </a:r>
            <a:r>
              <a:rPr lang="fr-FR" sz="2000" noProof="0">
                <a:solidFill>
                  <a:srgbClr val="1E699D"/>
                </a:solidFill>
                <a:latin typeface="Calibri"/>
                <a:cs typeface="Calibri"/>
              </a:rPr>
              <a:t>, il contacte toute personne physique ou morale susceptible d’intervenir dans la réinsertion  socioprofessionnelle de l'assuré. Le  coordinateur retour au travail se constitue un réseau.</a:t>
            </a:r>
          </a:p>
          <a:p>
            <a:pPr marL="342900" indent="-342900">
              <a:buClr>
                <a:srgbClr val="92D050"/>
              </a:buClr>
              <a:buFont typeface="Wingdings"/>
              <a:buChar char="ü"/>
            </a:pPr>
            <a:endParaRPr lang="fr-FR" sz="2000" noProof="0">
              <a:solidFill>
                <a:srgbClr val="1E699D"/>
              </a:solidFill>
              <a:latin typeface="Calibri" panose="020F0502020204030204" pitchFamily="34" charset="0"/>
              <a:cs typeface="Calibri" panose="020F0502020204030204" pitchFamily="34" charset="0"/>
            </a:endParaRPr>
          </a:p>
          <a:p>
            <a:pPr marL="342900" indent="-342900">
              <a:buClr>
                <a:srgbClr val="92D050"/>
              </a:buClr>
              <a:buFont typeface="Wingdings"/>
              <a:buChar char="ü"/>
            </a:pPr>
            <a:r>
              <a:rPr lang="fr-FR" sz="2000" noProof="0">
                <a:solidFill>
                  <a:srgbClr val="1E699D"/>
                </a:solidFill>
                <a:latin typeface="Calibri"/>
                <a:cs typeface="Calibri"/>
              </a:rPr>
              <a:t>Il soutient l’assuré dans les contacts avec ces différents intervenants </a:t>
            </a:r>
          </a:p>
          <a:p>
            <a:pPr marL="342900" indent="-342900">
              <a:buFont typeface="Wingdings"/>
              <a:buChar char="ü"/>
            </a:pPr>
            <a:endParaRPr lang="fr-FR" sz="2000" noProof="0">
              <a:latin typeface="Calibri"/>
              <a:ea typeface="Calibri"/>
              <a:cs typeface="Calibri" panose="020F0502020204030204" pitchFamily="34" charset="0"/>
            </a:endParaRPr>
          </a:p>
          <a:p>
            <a:pPr marL="342900" indent="-342900">
              <a:buFont typeface="Wingdings"/>
              <a:buChar char="ü"/>
            </a:pPr>
            <a:r>
              <a:rPr lang="fr-FR" sz="2000" noProof="0">
                <a:solidFill>
                  <a:srgbClr val="1E699D"/>
                </a:solidFill>
                <a:latin typeface="Calibri"/>
                <a:ea typeface="Calibri"/>
                <a:cs typeface="Calibri"/>
              </a:rPr>
              <a:t>Il tient à jour un dossier « retour au travail ». </a:t>
            </a:r>
            <a:endParaRPr lang="fr-FR" noProof="0">
              <a:latin typeface="Calibri"/>
              <a:cs typeface="Calibri"/>
            </a:endParaRPr>
          </a:p>
          <a:p>
            <a:pPr marL="342900" indent="-342900">
              <a:buClr>
                <a:srgbClr val="92D050"/>
              </a:buClr>
              <a:buFont typeface="Wingdings"/>
              <a:buChar char="ü"/>
            </a:pPr>
            <a:endParaRPr lang="fr-FR" sz="2000" noProof="0">
              <a:solidFill>
                <a:srgbClr val="1E699D"/>
              </a:solidFill>
              <a:latin typeface="Calibri" panose="020F0502020204030204" pitchFamily="34" charset="0"/>
              <a:cs typeface="Calibri" panose="020F0502020204030204" pitchFamily="34" charset="0"/>
            </a:endParaRPr>
          </a:p>
          <a:p>
            <a:pPr marL="342900" indent="-342900">
              <a:buClr>
                <a:srgbClr val="92D050"/>
              </a:buClr>
              <a:buFont typeface="Wingdings"/>
              <a:buChar char="ü"/>
            </a:pPr>
            <a:r>
              <a:rPr lang="fr-FR" sz="2000" noProof="0">
                <a:solidFill>
                  <a:srgbClr val="1E699D"/>
                </a:solidFill>
                <a:latin typeface="Calibri"/>
                <a:cs typeface="Calibri"/>
              </a:rPr>
              <a:t>Il organise différents moments de contact avec l'assuré</a:t>
            </a:r>
          </a:p>
          <a:p>
            <a:pPr marL="342900" indent="-342900">
              <a:buClr>
                <a:srgbClr val="92D050"/>
              </a:buClr>
              <a:buFont typeface="Wingdings"/>
              <a:buChar char="ü"/>
            </a:pPr>
            <a:endParaRPr lang="fr-FR" sz="2000" noProof="0">
              <a:solidFill>
                <a:srgbClr val="1E699D"/>
              </a:solidFill>
              <a:latin typeface="Calibri"/>
              <a:ea typeface="Calibri"/>
              <a:cs typeface="Calibri"/>
            </a:endParaRPr>
          </a:p>
          <a:p>
            <a:r>
              <a:rPr lang="fr-FR" sz="2000" i="1" noProof="0">
                <a:solidFill>
                  <a:srgbClr val="1E699D"/>
                </a:solidFill>
                <a:latin typeface="Calibri"/>
                <a:ea typeface="Calibri"/>
                <a:cs typeface="Calibri"/>
                <a:sym typeface="Wingdings" panose="05000000000000000000" pitchFamily="2" charset="2"/>
              </a:rPr>
              <a:t> </a:t>
            </a:r>
            <a:r>
              <a:rPr lang="fr-FR" sz="2000" i="1" noProof="0">
                <a:solidFill>
                  <a:srgbClr val="1E699D"/>
                </a:solidFill>
                <a:latin typeface="Calibri"/>
                <a:ea typeface="Calibri"/>
                <a:cs typeface="Calibri"/>
              </a:rPr>
              <a:t>Sujets abordés : formation libre, réadaptation professionnelle, C4 pour force </a:t>
            </a:r>
            <a:r>
              <a:rPr lang="fr-FR" sz="2000" i="1">
                <a:solidFill>
                  <a:srgbClr val="1E699D"/>
                </a:solidFill>
                <a:latin typeface="Calibri"/>
                <a:ea typeface="Calibri"/>
                <a:cs typeface="Calibri"/>
              </a:rPr>
              <a:t>majeure</a:t>
            </a:r>
            <a:r>
              <a:rPr lang="fr-FR" sz="2000" i="1" noProof="0">
                <a:solidFill>
                  <a:srgbClr val="1E699D"/>
                </a:solidFill>
                <a:latin typeface="Calibri"/>
                <a:ea typeface="Calibri"/>
                <a:cs typeface="Calibri"/>
              </a:rPr>
              <a:t>, bénévolat, reprise partielle du travail (100§2), reconversion professionnelle, formation, bénévolat, recherche d'emploi, partenaires extérieurs</a:t>
            </a:r>
            <a:endParaRPr lang="fr-FR" sz="2000" i="1" noProof="0">
              <a:solidFill>
                <a:srgbClr val="1E699D"/>
              </a:solidFill>
              <a:latin typeface="Calibri"/>
              <a:cs typeface="Calibri"/>
            </a:endParaRPr>
          </a:p>
          <a:p>
            <a:pPr>
              <a:buClr>
                <a:srgbClr val="92D050"/>
              </a:buClr>
            </a:pPr>
            <a:endParaRPr lang="fr-FR" sz="2000" noProof="0">
              <a:solidFill>
                <a:srgbClr val="1E699D"/>
              </a:solidFill>
              <a:latin typeface="Calibri"/>
              <a:cs typeface="Calibri"/>
            </a:endParaRPr>
          </a:p>
          <a:p>
            <a:endParaRPr lang="fr-FR" noProof="0">
              <a:solidFill>
                <a:srgbClr val="000000"/>
              </a:solidFill>
              <a:latin typeface="Arial"/>
              <a:cs typeface="Calibri"/>
            </a:endParaRPr>
          </a:p>
          <a:p>
            <a:endParaRPr lang="fr-FR" noProof="0"/>
          </a:p>
        </p:txBody>
      </p:sp>
      <p:pic>
        <p:nvPicPr>
          <p:cNvPr id="5" name="Afbeelding 4">
            <a:extLst>
              <a:ext uri="{FF2B5EF4-FFF2-40B4-BE49-F238E27FC236}">
                <a16:creationId xmlns:a16="http://schemas.microsoft.com/office/drawing/2014/main" id="{53DF9F66-FF79-28FA-63B3-0F2583D1DD4D}"/>
              </a:ext>
            </a:extLst>
          </p:cNvPr>
          <p:cNvPicPr>
            <a:picLocks noChangeAspect="1"/>
          </p:cNvPicPr>
          <p:nvPr/>
        </p:nvPicPr>
        <p:blipFill>
          <a:blip r:embed="rId2"/>
          <a:stretch>
            <a:fillRect/>
          </a:stretch>
        </p:blipFill>
        <p:spPr>
          <a:xfrm>
            <a:off x="10516779" y="44714"/>
            <a:ext cx="1675221" cy="1602571"/>
          </a:xfrm>
          <a:prstGeom prst="rect">
            <a:avLst/>
          </a:prstGeom>
        </p:spPr>
      </p:pic>
    </p:spTree>
    <p:extLst>
      <p:ext uri="{BB962C8B-B14F-4D97-AF65-F5344CB8AC3E}">
        <p14:creationId xmlns:p14="http://schemas.microsoft.com/office/powerpoint/2010/main" val="99913429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9410D4-0FE9-12CF-194C-206273937BA1}"/>
              </a:ext>
            </a:extLst>
          </p:cNvPr>
          <p:cNvSpPr>
            <a:spLocks noGrp="1"/>
          </p:cNvSpPr>
          <p:nvPr>
            <p:ph type="title"/>
          </p:nvPr>
        </p:nvSpPr>
        <p:spPr/>
        <p:txBody>
          <a:bodyPr/>
          <a:lstStyle/>
          <a:p>
            <a:r>
              <a:rPr lang="fr-FR" sz="2800" noProof="0">
                <a:solidFill>
                  <a:srgbClr val="1E699D"/>
                </a:solidFill>
                <a:latin typeface="Calibri"/>
              </a:rPr>
              <a:t>6.5.b. Quand et comment contacter le coordinateur retour au travail ? </a:t>
            </a:r>
          </a:p>
        </p:txBody>
      </p:sp>
      <p:sp>
        <p:nvSpPr>
          <p:cNvPr id="3" name="Espace réservé du texte 2">
            <a:extLst>
              <a:ext uri="{FF2B5EF4-FFF2-40B4-BE49-F238E27FC236}">
                <a16:creationId xmlns:a16="http://schemas.microsoft.com/office/drawing/2014/main" id="{E3225927-F3F7-0D15-1719-7D211FA1DDB5}"/>
              </a:ext>
            </a:extLst>
          </p:cNvPr>
          <p:cNvSpPr>
            <a:spLocks noGrp="1"/>
          </p:cNvSpPr>
          <p:nvPr>
            <p:ph type="body"/>
          </p:nvPr>
        </p:nvSpPr>
        <p:spPr>
          <a:xfrm>
            <a:off x="609480" y="1823575"/>
            <a:ext cx="10972440" cy="3496968"/>
          </a:xfrm>
        </p:spPr>
        <p:txBody>
          <a:bodyPr>
            <a:normAutofit/>
          </a:bodyPr>
          <a:lstStyle/>
          <a:p>
            <a:r>
              <a:rPr lang="fr-FR" sz="2000" b="1" noProof="0">
                <a:solidFill>
                  <a:srgbClr val="1E699D"/>
                </a:solidFill>
                <a:latin typeface="Calibri"/>
                <a:cs typeface="Calibri"/>
              </a:rPr>
              <a:t>À n’importe quel moment de l’incapacité de travail.</a:t>
            </a:r>
          </a:p>
          <a:p>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panose="020F0502020204030204" pitchFamily="34" charset="0"/>
                <a:cs typeface="Calibri" panose="020F0502020204030204" pitchFamily="34" charset="0"/>
              </a:rPr>
              <a:t>Les coordonnées des coordinateurs de retour au travail (CReAT) sont disponibles sur les sites web des mutuelles. </a:t>
            </a:r>
          </a:p>
          <a:p>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panose="020F0502020204030204" pitchFamily="34" charset="0"/>
                <a:cs typeface="Calibri" panose="020F0502020204030204" pitchFamily="34" charset="0"/>
              </a:rPr>
              <a:t>L' assuré social (patient) apporte à sa consultation avec le CReAT toutes les informations nécessaires à l'élaboration d'un trajet sur mesure.</a:t>
            </a:r>
          </a:p>
          <a:p>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panose="020F0502020204030204" pitchFamily="34" charset="0"/>
                <a:cs typeface="Calibri" panose="020F0502020204030204" pitchFamily="34" charset="0"/>
              </a:rPr>
              <a:t>Si des données médicales sont fournies, elles seront enregistrées dans le dossier médical de la personne concernée, et non dans le dossier Retour Au Travail.</a:t>
            </a:r>
            <a:endParaRPr lang="fr-FR" sz="2000" noProof="0">
              <a:solidFill>
                <a:srgbClr val="1E699D"/>
              </a:solidFill>
              <a:latin typeface="Calibri"/>
              <a:cs typeface="Calibri"/>
            </a:endParaRPr>
          </a:p>
        </p:txBody>
      </p:sp>
    </p:spTree>
    <p:extLst>
      <p:ext uri="{BB962C8B-B14F-4D97-AF65-F5344CB8AC3E}">
        <p14:creationId xmlns:p14="http://schemas.microsoft.com/office/powerpoint/2010/main" val="68341032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706142-3D5A-9D83-C6B9-4830765F3558}"/>
              </a:ext>
            </a:extLst>
          </p:cNvPr>
          <p:cNvSpPr>
            <a:spLocks noGrp="1"/>
          </p:cNvSpPr>
          <p:nvPr>
            <p:ph type="title"/>
          </p:nvPr>
        </p:nvSpPr>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chronologie</a:t>
            </a:r>
            <a:endParaRPr lang="fr-FR" sz="2800" noProof="0">
              <a:solidFill>
                <a:srgbClr val="000000"/>
              </a:solidFill>
              <a:latin typeface="Calibri"/>
              <a:ea typeface="Calibri"/>
              <a:cs typeface="Calibri"/>
            </a:endParaRPr>
          </a:p>
          <a:p>
            <a:endParaRPr lang="fr-FR" sz="2800">
              <a:solidFill>
                <a:srgbClr val="FF0000"/>
              </a:solidFill>
              <a:latin typeface="Futura Medium"/>
            </a:endParaRPr>
          </a:p>
        </p:txBody>
      </p:sp>
      <p:graphicFrame>
        <p:nvGraphicFramePr>
          <p:cNvPr id="4" name="Diagramme 3"/>
          <p:cNvGraphicFramePr/>
          <p:nvPr>
            <p:extLst>
              <p:ext uri="{D42A27DB-BD31-4B8C-83A1-F6EECF244321}">
                <p14:modId xmlns:p14="http://schemas.microsoft.com/office/powerpoint/2010/main" val="1100221799"/>
              </p:ext>
            </p:extLst>
          </p:nvPr>
        </p:nvGraphicFramePr>
        <p:xfrm>
          <a:off x="228300" y="1219200"/>
          <a:ext cx="11734800" cy="5049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143904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706142-3D5A-9D83-C6B9-4830765F3558}"/>
              </a:ext>
            </a:extLst>
          </p:cNvPr>
          <p:cNvSpPr>
            <a:spLocks noGrp="1"/>
          </p:cNvSpPr>
          <p:nvPr>
            <p:ph type="title"/>
          </p:nvPr>
        </p:nvSpPr>
        <p:spPr/>
        <p:txBody>
          <a:bodyPr/>
          <a:lstStyle/>
          <a:p>
            <a:r>
              <a:rPr lang="fr-FR" sz="2800" noProof="0">
                <a:solidFill>
                  <a:srgbClr val="1E699D"/>
                </a:solidFill>
                <a:latin typeface="Calibri"/>
              </a:rPr>
              <a:t>7. Histoire d’une incapacité de travail : </a:t>
            </a:r>
            <a:r>
              <a:rPr lang="fr-FR" sz="2800" noProof="0">
                <a:solidFill>
                  <a:srgbClr val="FF0000"/>
                </a:solidFill>
                <a:latin typeface="Calibri"/>
              </a:rPr>
              <a:t>étape 1 </a:t>
            </a:r>
          </a:p>
        </p:txBody>
      </p:sp>
      <p:sp>
        <p:nvSpPr>
          <p:cNvPr id="3" name="Sous-titre 2">
            <a:extLst>
              <a:ext uri="{FF2B5EF4-FFF2-40B4-BE49-F238E27FC236}">
                <a16:creationId xmlns:a16="http://schemas.microsoft.com/office/drawing/2014/main" id="{D3618834-D64E-BE30-8ED2-4080C780D18E}"/>
              </a:ext>
            </a:extLst>
          </p:cNvPr>
          <p:cNvSpPr>
            <a:spLocks noGrp="1"/>
          </p:cNvSpPr>
          <p:nvPr>
            <p:ph type="subTitle"/>
          </p:nvPr>
        </p:nvSpPr>
        <p:spPr>
          <a:xfrm>
            <a:off x="609480" y="1533696"/>
            <a:ext cx="10972440" cy="4258236"/>
          </a:xfrm>
        </p:spPr>
        <p:txBody>
          <a:bodyPr>
            <a:normAutofit fontScale="92500"/>
          </a:bodyPr>
          <a:lstStyle/>
          <a:p>
            <a:r>
              <a:rPr lang="fr-FR" sz="2400" noProof="0">
                <a:solidFill>
                  <a:srgbClr val="1E699D"/>
                </a:solidFill>
                <a:latin typeface="Calibri"/>
                <a:cs typeface="Calibri"/>
              </a:rPr>
              <a:t>Réception d’un certificat d’incapacité de travail auprès d'un organisme assureur</a:t>
            </a:r>
          </a:p>
          <a:p>
            <a:pPr marL="0" indent="0">
              <a:buNone/>
            </a:pPr>
            <a:endParaRPr lang="fr-FR" sz="2400" noProof="0">
              <a:solidFill>
                <a:srgbClr val="1E699D"/>
              </a:solidFill>
            </a:endParaRPr>
          </a:p>
          <a:p>
            <a:pPr marL="285750" lvl="1" indent="-285750">
              <a:buFont typeface="Arial" panose="020B0604020202020204" pitchFamily="34" charset="0"/>
              <a:buChar char="•"/>
            </a:pPr>
            <a:r>
              <a:rPr lang="fr-FR" sz="2400" noProof="0">
                <a:solidFill>
                  <a:srgbClr val="1E699D"/>
                </a:solidFill>
                <a:latin typeface="Calibri" panose="020F0502020204030204" pitchFamily="34" charset="0"/>
                <a:ea typeface="Calibri" panose="020F0502020204030204" pitchFamily="34" charset="0"/>
                <a:cs typeface="Calibri" panose="020F0502020204030204" pitchFamily="34" charset="0"/>
              </a:rPr>
              <a:t>Certificat avec date de début et de fin d’incapacité</a:t>
            </a:r>
          </a:p>
          <a:p>
            <a:pPr marL="285750" lvl="1" indent="-285750">
              <a:buFont typeface="Arial" panose="020B0604020202020204" pitchFamily="34" charset="0"/>
              <a:buChar char="•"/>
            </a:pPr>
            <a:r>
              <a:rPr lang="fr-FR" sz="2400" noProof="0">
                <a:solidFill>
                  <a:srgbClr val="1E699D"/>
                </a:solidFill>
                <a:latin typeface="Calibri" panose="020F0502020204030204" pitchFamily="34" charset="0"/>
                <a:ea typeface="Calibri" panose="020F0502020204030204" pitchFamily="34" charset="0"/>
                <a:cs typeface="Calibri" panose="020F0502020204030204" pitchFamily="34" charset="0"/>
              </a:rPr>
              <a:t>Motif médical ou répercussions fonctionnelles bien décrits (pathologie/diagnostic)</a:t>
            </a:r>
          </a:p>
          <a:p>
            <a:pPr marL="285750" lvl="1" indent="-285750">
              <a:buFont typeface="Arial" panose="020B0604020202020204" pitchFamily="34" charset="0"/>
              <a:buChar char="•"/>
            </a:pPr>
            <a:r>
              <a:rPr lang="fr-FR" sz="2400" noProof="0">
                <a:solidFill>
                  <a:srgbClr val="1E699D"/>
                </a:solidFill>
                <a:latin typeface="Calibri" panose="020F0502020204030204" pitchFamily="34" charset="0"/>
                <a:ea typeface="Calibri" panose="020F0502020204030204" pitchFamily="34" charset="0"/>
                <a:cs typeface="Calibri" panose="020F0502020204030204" pitchFamily="34" charset="0"/>
              </a:rPr>
              <a:t>Identification du patient</a:t>
            </a:r>
          </a:p>
          <a:p>
            <a:pPr marL="285750" lvl="1" indent="-285750">
              <a:buFont typeface="Arial" panose="020B0604020202020204" pitchFamily="34" charset="0"/>
              <a:buChar char="•"/>
            </a:pPr>
            <a:r>
              <a:rPr lang="fr-FR" sz="2400" noProof="0">
                <a:solidFill>
                  <a:srgbClr val="1E699D"/>
                </a:solidFill>
                <a:latin typeface="Calibri" panose="020F0502020204030204" pitchFamily="34" charset="0"/>
                <a:ea typeface="Calibri" panose="020F0502020204030204" pitchFamily="34" charset="0"/>
                <a:cs typeface="Calibri" panose="020F0502020204030204" pitchFamily="34" charset="0"/>
              </a:rPr>
              <a:t>Identification du prescripteur, généraliste, spécialiste, dentiste ou sage-femme avec date et signature</a:t>
            </a:r>
          </a:p>
          <a:p>
            <a:pPr marL="285750" lvl="1" indent="-285750">
              <a:buFont typeface="Arial" panose="020B0604020202020204" pitchFamily="34" charset="0"/>
              <a:buChar char="•"/>
            </a:pPr>
            <a:endParaRPr lang="fr-FR" sz="2400" noProof="0">
              <a:solidFill>
                <a:srgbClr val="1E699D"/>
              </a:solidFill>
            </a:endParaRPr>
          </a:p>
          <a:p>
            <a:r>
              <a:rPr lang="fr-FR" sz="2400" noProof="0">
                <a:solidFill>
                  <a:srgbClr val="1E699D"/>
                </a:solidFill>
                <a:latin typeface="Calibri"/>
                <a:cs typeface="Calibri"/>
              </a:rPr>
              <a:t>Si refus par le médecin-conseil, les raison de ce refus sont indiquées et communiquées à l'assuré.</a:t>
            </a:r>
          </a:p>
          <a:p>
            <a:pPr marL="342900" indent="-342900">
              <a:buFont typeface="Arial" panose="020B0604020202020204" pitchFamily="34" charset="0"/>
              <a:buChar char="•"/>
            </a:pPr>
            <a:r>
              <a:rPr lang="fr-FR" sz="2400" noProof="0">
                <a:solidFill>
                  <a:srgbClr val="1E699D"/>
                </a:solidFill>
                <a:latin typeface="Calibri"/>
                <a:cs typeface="Calibri"/>
              </a:rPr>
              <a:t>Refus, par exemple, en raison d'un diagnostic (grossesse), nouvelle déclaration après la fin de l’incapacité de travail par le médecin-conseil ou après un refus antérieur, ... </a:t>
            </a:r>
          </a:p>
          <a:p>
            <a:endParaRPr lang="fr-FR" sz="2400" noProof="0">
              <a:solidFill>
                <a:srgbClr val="1E699D"/>
              </a:solidFill>
              <a:latin typeface="Calibri" panose="020F0502020204030204" pitchFamily="34" charset="0"/>
              <a:cs typeface="Calibri" panose="020F0502020204030204" pitchFamily="34" charset="0"/>
            </a:endParaRPr>
          </a:p>
          <a:p>
            <a:r>
              <a:rPr lang="fr-FR" sz="2400" noProof="0">
                <a:solidFill>
                  <a:srgbClr val="1E699D"/>
                </a:solidFill>
                <a:latin typeface="Calibri"/>
                <a:cs typeface="Calibri"/>
              </a:rPr>
              <a:t>Si accord -&gt; 2ème étape</a:t>
            </a:r>
          </a:p>
          <a:p>
            <a:endParaRPr lang="fr-FR" noProof="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50584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6F0CA3-D4AD-603B-E60A-F990D85AD383}"/>
              </a:ext>
            </a:extLst>
          </p:cNvPr>
          <p:cNvSpPr>
            <a:spLocks noGrp="1"/>
          </p:cNvSpPr>
          <p:nvPr>
            <p:ph type="title"/>
          </p:nvPr>
        </p:nvSpPr>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étape 1 </a:t>
            </a:r>
            <a:endParaRPr lang="fr-FR" sz="2800" noProof="0">
              <a:solidFill>
                <a:srgbClr val="000000"/>
              </a:solidFill>
              <a:latin typeface="Calibri"/>
              <a:ea typeface="Calibri"/>
              <a:cs typeface="Calibri"/>
            </a:endParaRPr>
          </a:p>
          <a:p>
            <a:endParaRPr lang="fr-FR" sz="2800">
              <a:solidFill>
                <a:srgbClr val="FF0000"/>
              </a:solidFill>
              <a:latin typeface="Futura Medium"/>
            </a:endParaRPr>
          </a:p>
        </p:txBody>
      </p:sp>
      <p:sp>
        <p:nvSpPr>
          <p:cNvPr id="3" name="Sous-titre 2">
            <a:extLst>
              <a:ext uri="{FF2B5EF4-FFF2-40B4-BE49-F238E27FC236}">
                <a16:creationId xmlns:a16="http://schemas.microsoft.com/office/drawing/2014/main" id="{AD2118C4-9F2A-DF5B-087B-0FBE9C26A78B}"/>
              </a:ext>
            </a:extLst>
          </p:cNvPr>
          <p:cNvSpPr>
            <a:spLocks noGrp="1"/>
          </p:cNvSpPr>
          <p:nvPr>
            <p:ph type="subTitle"/>
          </p:nvPr>
        </p:nvSpPr>
        <p:spPr>
          <a:xfrm>
            <a:off x="609480" y="1084730"/>
            <a:ext cx="10972440" cy="4545105"/>
          </a:xfrm>
        </p:spPr>
        <p:txBody>
          <a:bodyPr>
            <a:normAutofit fontScale="70000" lnSpcReduction="20000"/>
          </a:bodyPr>
          <a:lstStyle/>
          <a:p>
            <a:pPr marL="0" indent="0">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endParaRPr lang="fr-FR" sz="2400" noProof="0"/>
          </a:p>
          <a:p>
            <a:pPr marL="0" indent="0">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r>
              <a:rPr lang="fr-FR" sz="2600" noProof="0">
                <a:solidFill>
                  <a:srgbClr val="1E699D"/>
                </a:solidFill>
                <a:latin typeface="Calibri" panose="020F0502020204030204" pitchFamily="34" charset="0"/>
                <a:cs typeface="Calibri" panose="020F0502020204030204" pitchFamily="34" charset="0"/>
              </a:rPr>
              <a:t>Reconnaissance de l’incapacité de travail chez le salarié: l’article 100§1 de la loi coordonnée du 14/07/1994 : </a:t>
            </a:r>
          </a:p>
          <a:p>
            <a:pPr marL="0" indent="0" algn="just">
              <a:lnSpc>
                <a:spcPct val="110000"/>
              </a:lnSpc>
              <a:spcBef>
                <a:spcPts val="614"/>
              </a:spcBef>
              <a:buNone/>
              <a:tabLst>
                <a:tab pos="798871" algn="l"/>
                <a:tab pos="1600525" algn="l"/>
                <a:tab pos="2402180" algn="l"/>
                <a:tab pos="3203834" algn="l"/>
                <a:tab pos="4005489" algn="l"/>
                <a:tab pos="4807143" algn="l"/>
                <a:tab pos="5608798" algn="l"/>
                <a:tab pos="6410452" algn="l"/>
                <a:tab pos="7212107" algn="l"/>
                <a:tab pos="8013761" algn="l"/>
                <a:tab pos="8815416" algn="l"/>
              </a:tabLst>
            </a:pPr>
            <a:endParaRPr lang="fr-FR" sz="2000" i="1" noProof="0">
              <a:solidFill>
                <a:srgbClr val="1E699D"/>
              </a:solidFill>
            </a:endParaRPr>
          </a:p>
          <a:p>
            <a:pPr algn="just">
              <a:lnSpc>
                <a:spcPct val="110000"/>
              </a:lnSpc>
              <a:spcBef>
                <a:spcPts val="614"/>
              </a:spcBef>
              <a:tabLst>
                <a:tab pos="798871" algn="l"/>
                <a:tab pos="1600525" algn="l"/>
                <a:tab pos="2402180" algn="l"/>
                <a:tab pos="3203834" algn="l"/>
                <a:tab pos="4005489" algn="l"/>
                <a:tab pos="4807143" algn="l"/>
                <a:tab pos="5608798" algn="l"/>
                <a:tab pos="6410452" algn="l"/>
                <a:tab pos="7212107" algn="l"/>
                <a:tab pos="8013761" algn="l"/>
                <a:tab pos="8815416" algn="l"/>
              </a:tabLst>
            </a:pPr>
            <a:r>
              <a:rPr lang="fr-FR" sz="2000" i="1" noProof="0">
                <a:solidFill>
                  <a:srgbClr val="1E699D"/>
                </a:solidFill>
              </a:rPr>
              <a:t>“Est </a:t>
            </a:r>
            <a:r>
              <a:rPr lang="fr-FR" sz="2000" b="1" i="1" noProof="0">
                <a:solidFill>
                  <a:srgbClr val="1E699D"/>
                </a:solidFill>
              </a:rPr>
              <a:t>reconnu incapable de travailler</a:t>
            </a:r>
            <a:r>
              <a:rPr lang="fr-FR" sz="2000" i="1" noProof="0">
                <a:solidFill>
                  <a:srgbClr val="1E699D"/>
                </a:solidFill>
              </a:rPr>
              <a:t>, le travailleur qui </a:t>
            </a:r>
            <a:r>
              <a:rPr lang="fr-FR" sz="2000" b="1" i="1" noProof="0">
                <a:solidFill>
                  <a:srgbClr val="1E699D"/>
                </a:solidFill>
              </a:rPr>
              <a:t>a cessé toute activité  </a:t>
            </a:r>
            <a:r>
              <a:rPr lang="fr-FR" sz="2000" i="1" noProof="0">
                <a:solidFill>
                  <a:srgbClr val="1E699D"/>
                </a:solidFill>
              </a:rPr>
              <a:t>en </a:t>
            </a:r>
            <a:r>
              <a:rPr lang="fr-FR" sz="2000" b="1" i="1" noProof="0">
                <a:solidFill>
                  <a:srgbClr val="1E699D"/>
                </a:solidFill>
              </a:rPr>
              <a:t>conséquence directe </a:t>
            </a:r>
            <a:r>
              <a:rPr lang="fr-FR" sz="2000" i="1" noProof="0">
                <a:solidFill>
                  <a:srgbClr val="1E699D"/>
                </a:solidFill>
              </a:rPr>
              <a:t>du </a:t>
            </a:r>
            <a:r>
              <a:rPr lang="fr-FR" sz="2000" b="1" i="1" noProof="0">
                <a:solidFill>
                  <a:srgbClr val="1E699D"/>
                </a:solidFill>
              </a:rPr>
              <a:t>début ou de l’aggravation </a:t>
            </a:r>
          </a:p>
          <a:p>
            <a:pPr algn="just">
              <a:lnSpc>
                <a:spcPct val="150000"/>
              </a:lnSpc>
              <a:spcBef>
                <a:spcPts val="0"/>
              </a:spcBef>
              <a:tabLst>
                <a:tab pos="798871" algn="l"/>
                <a:tab pos="1600525" algn="l"/>
                <a:tab pos="2402180" algn="l"/>
                <a:tab pos="3203834" algn="l"/>
                <a:tab pos="4005489" algn="l"/>
                <a:tab pos="4807143" algn="l"/>
                <a:tab pos="5608798" algn="l"/>
                <a:tab pos="6410452" algn="l"/>
                <a:tab pos="7212107" algn="l"/>
                <a:tab pos="8013761" algn="l"/>
                <a:tab pos="8815416" algn="l"/>
              </a:tabLst>
            </a:pPr>
            <a:r>
              <a:rPr lang="fr-FR" sz="2000" i="1" noProof="0">
                <a:solidFill>
                  <a:srgbClr val="1E699D"/>
                </a:solidFill>
              </a:rPr>
              <a:t>de </a:t>
            </a:r>
            <a:r>
              <a:rPr lang="fr-FR" sz="2000" b="1" i="1" noProof="0">
                <a:solidFill>
                  <a:srgbClr val="1E699D"/>
                </a:solidFill>
              </a:rPr>
              <a:t>lésions ou de troubles fonctionnels </a:t>
            </a:r>
            <a:r>
              <a:rPr lang="fr-FR" sz="2000" i="1" noProof="0">
                <a:solidFill>
                  <a:srgbClr val="1E699D"/>
                </a:solidFill>
              </a:rPr>
              <a:t> dont il est reconnu qu’ils entraînent une </a:t>
            </a:r>
            <a:r>
              <a:rPr lang="fr-FR" sz="2000" b="1" i="1" noProof="0">
                <a:solidFill>
                  <a:srgbClr val="1E699D"/>
                </a:solidFill>
              </a:rPr>
              <a:t>réduction de capacité de gain</a:t>
            </a:r>
            <a:r>
              <a:rPr lang="fr-FR" sz="2000" i="1" noProof="0">
                <a:solidFill>
                  <a:srgbClr val="1E699D"/>
                </a:solidFill>
              </a:rPr>
              <a:t>, à un </a:t>
            </a:r>
            <a:r>
              <a:rPr lang="fr-FR" sz="2000" b="1" i="1" noProof="0">
                <a:solidFill>
                  <a:srgbClr val="1E699D"/>
                </a:solidFill>
              </a:rPr>
              <a:t>taux égal ou inférieur au tiers </a:t>
            </a:r>
            <a:r>
              <a:rPr lang="fr-FR" sz="2000" i="1" noProof="0">
                <a:solidFill>
                  <a:srgbClr val="1E699D"/>
                </a:solidFill>
              </a:rPr>
              <a:t>de ce qu’une personne de même condition et de même formation peut gagner par son travail dans le groupe de professions dans lequel se range </a:t>
            </a:r>
            <a:r>
              <a:rPr lang="fr-FR" sz="2000" b="1" i="1" noProof="0">
                <a:solidFill>
                  <a:srgbClr val="1E699D"/>
                </a:solidFill>
              </a:rPr>
              <a:t>l’activité professionnelle exercée </a:t>
            </a:r>
            <a:r>
              <a:rPr lang="fr-FR" sz="2000" i="1" noProof="0">
                <a:solidFill>
                  <a:srgbClr val="1E699D"/>
                </a:solidFill>
              </a:rPr>
              <a:t>par l’intéressé au moment où il est devenu incapable de travailler </a:t>
            </a:r>
            <a:r>
              <a:rPr lang="fr-FR" sz="2000" b="1" i="1" noProof="0">
                <a:solidFill>
                  <a:srgbClr val="1E699D"/>
                </a:solidFill>
              </a:rPr>
              <a:t>ou </a:t>
            </a:r>
            <a:r>
              <a:rPr lang="fr-FR" sz="2000" i="1" kern="0" noProof="0">
                <a:solidFill>
                  <a:srgbClr val="1E699D"/>
                </a:solidFill>
              </a:rPr>
              <a:t>dans</a:t>
            </a:r>
            <a:r>
              <a:rPr lang="fr-FR" sz="2000" i="1" noProof="0">
                <a:solidFill>
                  <a:srgbClr val="1E699D"/>
                </a:solidFill>
              </a:rPr>
              <a:t> les </a:t>
            </a:r>
            <a:r>
              <a:rPr lang="fr-FR" sz="2000" b="1" i="1" noProof="0">
                <a:solidFill>
                  <a:srgbClr val="1E699D"/>
                </a:solidFill>
              </a:rPr>
              <a:t>diverses professions </a:t>
            </a:r>
            <a:r>
              <a:rPr lang="fr-FR" sz="2000" i="1" noProof="0">
                <a:solidFill>
                  <a:srgbClr val="1E699D"/>
                </a:solidFill>
              </a:rPr>
              <a:t>qu’il aurait pu exercer du fait de </a:t>
            </a:r>
            <a:r>
              <a:rPr lang="fr-FR" sz="2000" b="1" i="1" noProof="0">
                <a:solidFill>
                  <a:srgbClr val="1E699D"/>
                </a:solidFill>
              </a:rPr>
              <a:t>sa formation professionnelle.</a:t>
            </a:r>
            <a:r>
              <a:rPr lang="fr-FR" sz="2000" i="1" noProof="0">
                <a:solidFill>
                  <a:srgbClr val="1E699D"/>
                </a:solidFill>
              </a:rPr>
              <a:t> </a:t>
            </a:r>
            <a:endParaRPr lang="fr-FR" sz="2100" i="1" kern="0" noProof="0">
              <a:solidFill>
                <a:srgbClr val="1E699D"/>
              </a:solidFill>
            </a:endParaRPr>
          </a:p>
          <a:p>
            <a:pPr algn="just">
              <a:lnSpc>
                <a:spcPct val="150000"/>
              </a:lnSpc>
              <a:spcBef>
                <a:spcPts val="0"/>
              </a:spcBef>
              <a:tabLst>
                <a:tab pos="798871" algn="l"/>
                <a:tab pos="1600525" algn="l"/>
                <a:tab pos="2402180" algn="l"/>
                <a:tab pos="3203834" algn="l"/>
                <a:tab pos="4005489" algn="l"/>
                <a:tab pos="4807143" algn="l"/>
                <a:tab pos="5608798" algn="l"/>
                <a:tab pos="6410452" algn="l"/>
                <a:tab pos="7212107" algn="l"/>
                <a:tab pos="8013761" algn="l"/>
                <a:tab pos="8815416" algn="l"/>
              </a:tabLst>
            </a:pPr>
            <a:endParaRPr lang="fr-FR" sz="2100" i="1" kern="0" noProof="0">
              <a:solidFill>
                <a:srgbClr val="1E699D"/>
              </a:solidFill>
            </a:endParaRPr>
          </a:p>
          <a:p>
            <a:pPr algn="just">
              <a:lnSpc>
                <a:spcPct val="150000"/>
              </a:lnSpc>
              <a:spcBef>
                <a:spcPts val="0"/>
              </a:spcBef>
              <a:tabLst>
                <a:tab pos="798871" algn="l"/>
                <a:tab pos="1600525" algn="l"/>
                <a:tab pos="2402180" algn="l"/>
                <a:tab pos="3203834" algn="l"/>
                <a:tab pos="4005489" algn="l"/>
                <a:tab pos="4807143" algn="l"/>
                <a:tab pos="5608798" algn="l"/>
                <a:tab pos="6410452" algn="l"/>
                <a:tab pos="7212107" algn="l"/>
                <a:tab pos="8013761" algn="l"/>
                <a:tab pos="8815416" algn="l"/>
              </a:tabLst>
            </a:pPr>
            <a:r>
              <a:rPr lang="fr-FR" sz="2100" i="1" kern="0" noProof="0">
                <a:solidFill>
                  <a:srgbClr val="1E699D"/>
                </a:solidFill>
              </a:rPr>
              <a:t>Toutefois, pendant </a:t>
            </a:r>
            <a:r>
              <a:rPr lang="fr-FR" sz="2100" b="1" i="1" kern="0" noProof="0">
                <a:solidFill>
                  <a:srgbClr val="1E699D"/>
                </a:solidFill>
              </a:rPr>
              <a:t>les 6 premiers mois </a:t>
            </a:r>
            <a:r>
              <a:rPr lang="fr-FR" sz="2100" i="1" kern="0" noProof="0">
                <a:solidFill>
                  <a:srgbClr val="1E699D"/>
                </a:solidFill>
              </a:rPr>
              <a:t>de l’incapacité primaire, ce taux de réduction de capacité de gain est évalué par rapport à la </a:t>
            </a:r>
            <a:r>
              <a:rPr lang="fr-FR" sz="2100" b="1" i="1" kern="0" noProof="0">
                <a:solidFill>
                  <a:srgbClr val="1E699D"/>
                </a:solidFill>
              </a:rPr>
              <a:t>profession habituelle de l’intéressé </a:t>
            </a:r>
            <a:r>
              <a:rPr lang="fr-FR" sz="2100" i="1" kern="0" noProof="0">
                <a:solidFill>
                  <a:srgbClr val="1E699D"/>
                </a:solidFill>
              </a:rPr>
              <a:t>pour autant que l’affection soit susceptible d’évolution favorable ou de guérison à plus ou moins brève échéance.”</a:t>
            </a:r>
          </a:p>
          <a:p>
            <a:endParaRPr lang="fr-FR" sz="2000" i="1" noProof="0"/>
          </a:p>
        </p:txBody>
      </p:sp>
    </p:spTree>
    <p:extLst>
      <p:ext uri="{BB962C8B-B14F-4D97-AF65-F5344CB8AC3E}">
        <p14:creationId xmlns:p14="http://schemas.microsoft.com/office/powerpoint/2010/main" val="251803921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58A7F4-3F28-EAD8-451E-B5A44AA517F9}"/>
              </a:ext>
            </a:extLst>
          </p:cNvPr>
          <p:cNvSpPr>
            <a:spLocks noGrp="1"/>
          </p:cNvSpPr>
          <p:nvPr>
            <p:ph type="title"/>
          </p:nvPr>
        </p:nvSpPr>
        <p:spPr>
          <a:xfrm>
            <a:off x="609480" y="183953"/>
            <a:ext cx="10972440" cy="1144800"/>
          </a:xfrm>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étape 1 </a:t>
            </a:r>
            <a:endParaRPr lang="fr-FR" sz="2800" noProof="0">
              <a:solidFill>
                <a:srgbClr val="000000"/>
              </a:solidFill>
              <a:latin typeface="Calibri"/>
              <a:ea typeface="Calibri"/>
              <a:cs typeface="Calibri"/>
            </a:endParaRPr>
          </a:p>
          <a:p>
            <a:endParaRPr lang="fr-FR" sz="2800">
              <a:solidFill>
                <a:srgbClr val="FF0000"/>
              </a:solidFill>
              <a:latin typeface="Futura Medium"/>
            </a:endParaRPr>
          </a:p>
        </p:txBody>
      </p:sp>
      <p:sp>
        <p:nvSpPr>
          <p:cNvPr id="3" name="Sous-titre 2">
            <a:extLst>
              <a:ext uri="{FF2B5EF4-FFF2-40B4-BE49-F238E27FC236}">
                <a16:creationId xmlns:a16="http://schemas.microsoft.com/office/drawing/2014/main" id="{A68E75B9-FCFD-D4C1-B385-40A7942341D6}"/>
              </a:ext>
            </a:extLst>
          </p:cNvPr>
          <p:cNvSpPr>
            <a:spLocks noGrp="1"/>
          </p:cNvSpPr>
          <p:nvPr>
            <p:ph type="subTitle"/>
          </p:nvPr>
        </p:nvSpPr>
        <p:spPr>
          <a:xfrm>
            <a:off x="609480" y="1102659"/>
            <a:ext cx="11347194" cy="5160731"/>
          </a:xfrm>
        </p:spPr>
        <p:txBody>
          <a:bodyPr lIns="0" tIns="0" rIns="0" bIns="0" anchor="ctr">
            <a:noAutofit/>
          </a:bodyPr>
          <a:lstStyle/>
          <a:p>
            <a:pPr lvl="1"/>
            <a:r>
              <a:rPr lang="fr-FR" sz="2000" b="1" noProof="0">
                <a:solidFill>
                  <a:srgbClr val="1E699D"/>
                </a:solidFill>
                <a:latin typeface="Calibri"/>
                <a:ea typeface="Calibri"/>
                <a:cs typeface="Calibri"/>
              </a:rPr>
              <a:t>3 notions capitales donc : </a:t>
            </a:r>
          </a:p>
          <a:p>
            <a:pPr lvl="1"/>
            <a:endParaRPr lang="fr-FR" sz="2000" b="1" noProof="0">
              <a:solidFill>
                <a:srgbClr val="1E699D"/>
              </a:solidFill>
              <a:latin typeface="Calibri" panose="020F0502020204030204" pitchFamily="34" charset="0"/>
              <a:ea typeface="Calibri"/>
              <a:cs typeface="Calibri" panose="020F0502020204030204" pitchFamily="34" charset="0"/>
            </a:endParaRPr>
          </a:p>
          <a:p>
            <a:pPr>
              <a:lnSpc>
                <a:spcPct val="150000"/>
              </a:lnSpc>
              <a:buFont typeface="Wingdings" panose="05000000000000000000" pitchFamily="2" charset="2"/>
              <a:buChar char="Ø"/>
            </a:pPr>
            <a:r>
              <a:rPr lang="fr-FR" sz="2000" u="sng" noProof="0">
                <a:solidFill>
                  <a:srgbClr val="1E699D"/>
                </a:solidFill>
                <a:latin typeface="Calibri"/>
                <a:cs typeface="Calibri"/>
              </a:rPr>
              <a:t>Cessation de toutes les activités </a:t>
            </a:r>
            <a:r>
              <a:rPr lang="fr-FR" sz="2000" noProof="0">
                <a:solidFill>
                  <a:srgbClr val="1E699D"/>
                </a:solidFill>
                <a:latin typeface="Calibri"/>
                <a:cs typeface="Calibri"/>
              </a:rPr>
              <a:t>(au moins 1 jour). Attention aussi au cumul de plusieurs contrats de travail, d’une activité indépendante complémentaire, d’un mandat politique… </a:t>
            </a:r>
          </a:p>
          <a:p>
            <a:pPr>
              <a:lnSpc>
                <a:spcPct val="150000"/>
              </a:lnSpc>
            </a:pPr>
            <a:endParaRPr lang="fr-FR" sz="2000" u="sng" noProof="0">
              <a:solidFill>
                <a:srgbClr val="1E699D"/>
              </a:solidFill>
              <a:latin typeface="Calibri"/>
              <a:ea typeface="+mj-lt"/>
              <a:cs typeface="Calibri"/>
            </a:endParaRPr>
          </a:p>
          <a:p>
            <a:pPr>
              <a:lnSpc>
                <a:spcPct val="150000"/>
              </a:lnSpc>
              <a:buFont typeface="Wingdings" panose="05000000000000000000" pitchFamily="2" charset="2"/>
              <a:buChar char="Ø"/>
            </a:pPr>
            <a:r>
              <a:rPr lang="fr-FR" sz="2000" u="sng" noProof="0">
                <a:solidFill>
                  <a:srgbClr val="1E699D"/>
                </a:solidFill>
                <a:latin typeface="Calibri"/>
                <a:ea typeface="+mj-lt"/>
                <a:cs typeface="+mj-lt"/>
              </a:rPr>
              <a:t>En conséquence directe de l'apparition ou de l'aggravation de lésions ou de troubles fonctionnels</a:t>
            </a:r>
            <a:r>
              <a:rPr lang="fr-FR" sz="2000" noProof="0">
                <a:solidFill>
                  <a:srgbClr val="1E699D"/>
                </a:solidFill>
                <a:latin typeface="Calibri"/>
                <a:ea typeface="+mj-lt"/>
                <a:cs typeface="+mj-lt"/>
              </a:rPr>
              <a:t>. Une personne qui, pour des raisons médicales, ne peut démontrer une capacité de gain suffisante pour entrer sur le marché du travail ne peut être reconnue comme inapte au travail. La personne concernée ne peut donc pas perdre ce qu'elle n'a jamais eu et ne répond donc pas aux critères de l'article 100.</a:t>
            </a:r>
          </a:p>
          <a:p>
            <a:pPr>
              <a:lnSpc>
                <a:spcPct val="150000"/>
              </a:lnSpc>
              <a:buFont typeface="Wingdings" panose="05000000000000000000" pitchFamily="2" charset="2"/>
              <a:buChar char="Ø"/>
            </a:pPr>
            <a:endParaRPr lang="fr-FR" sz="2000" noProof="0">
              <a:solidFill>
                <a:srgbClr val="1E699D"/>
              </a:solidFill>
              <a:latin typeface="Calibri" panose="020F0502020204030204" pitchFamily="34" charset="0"/>
              <a:cs typeface="Calibri" panose="020F0502020204030204" pitchFamily="34" charset="0"/>
            </a:endParaRPr>
          </a:p>
          <a:p>
            <a:pPr>
              <a:lnSpc>
                <a:spcPct val="150000"/>
              </a:lnSpc>
              <a:buFont typeface="Wingdings" panose="05000000000000000000" pitchFamily="2" charset="2"/>
              <a:buChar char="Ø"/>
            </a:pPr>
            <a:r>
              <a:rPr lang="fr-FR" sz="2000" u="sng" noProof="0">
                <a:solidFill>
                  <a:srgbClr val="1E699D"/>
                </a:solidFill>
                <a:latin typeface="Calibri"/>
                <a:cs typeface="Calibri"/>
              </a:rPr>
              <a:t>Critères économiques </a:t>
            </a:r>
            <a:r>
              <a:rPr lang="fr-FR" sz="2000" noProof="0">
                <a:solidFill>
                  <a:srgbClr val="1E699D"/>
                </a:solidFill>
                <a:latin typeface="Calibri"/>
                <a:cs typeface="Calibri"/>
              </a:rPr>
              <a:t>comme conséquence de la répercussion fonctionnelle (perte &gt;2/3 de la capacité de gain)</a:t>
            </a:r>
          </a:p>
        </p:txBody>
      </p:sp>
    </p:spTree>
    <p:extLst>
      <p:ext uri="{BB962C8B-B14F-4D97-AF65-F5344CB8AC3E}">
        <p14:creationId xmlns:p14="http://schemas.microsoft.com/office/powerpoint/2010/main" val="169015256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B8B856-7271-CAF8-4BA3-5CE7F14D19B6}"/>
              </a:ext>
            </a:extLst>
          </p:cNvPr>
          <p:cNvSpPr>
            <a:spLocks noGrp="1"/>
          </p:cNvSpPr>
          <p:nvPr>
            <p:ph type="title"/>
          </p:nvPr>
        </p:nvSpPr>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étape 1 </a:t>
            </a:r>
            <a:endParaRPr lang="fr-FR" sz="2800" noProof="0">
              <a:solidFill>
                <a:srgbClr val="000000"/>
              </a:solidFill>
              <a:latin typeface="Calibri"/>
              <a:ea typeface="Calibri"/>
              <a:cs typeface="Calibri"/>
            </a:endParaRPr>
          </a:p>
          <a:p>
            <a:endParaRPr lang="fr-FR" sz="2800">
              <a:solidFill>
                <a:srgbClr val="FF0000"/>
              </a:solidFill>
              <a:latin typeface="Futura Medium"/>
            </a:endParaRPr>
          </a:p>
        </p:txBody>
      </p:sp>
      <p:sp>
        <p:nvSpPr>
          <p:cNvPr id="3" name="Sous-titre 2">
            <a:extLst>
              <a:ext uri="{FF2B5EF4-FFF2-40B4-BE49-F238E27FC236}">
                <a16:creationId xmlns:a16="http://schemas.microsoft.com/office/drawing/2014/main" id="{59EFB833-0101-95B3-FADD-79672A3EFA53}"/>
              </a:ext>
            </a:extLst>
          </p:cNvPr>
          <p:cNvSpPr>
            <a:spLocks noGrp="1"/>
          </p:cNvSpPr>
          <p:nvPr>
            <p:ph type="subTitle"/>
          </p:nvPr>
        </p:nvSpPr>
        <p:spPr>
          <a:xfrm>
            <a:off x="609480" y="1539539"/>
            <a:ext cx="10972440" cy="3880822"/>
          </a:xfrm>
        </p:spPr>
        <p:txBody>
          <a:bodyPr>
            <a:normAutofit fontScale="92500" lnSpcReduction="20000"/>
          </a:bodyPr>
          <a:lstStyle/>
          <a:p>
            <a:endParaRPr lang="fr-FR" sz="2200" noProof="0">
              <a:solidFill>
                <a:srgbClr val="1E699D"/>
              </a:solidFill>
              <a:latin typeface="Calibri" panose="020F0502020204030204" pitchFamily="34" charset="0"/>
              <a:cs typeface="Calibri" panose="020F0502020204030204" pitchFamily="34" charset="0"/>
            </a:endParaRPr>
          </a:p>
          <a:p>
            <a:pPr marL="0" indent="0">
              <a:buNone/>
            </a:pPr>
            <a:r>
              <a:rPr lang="fr-FR" sz="2200" noProof="0">
                <a:solidFill>
                  <a:srgbClr val="1E699D"/>
                </a:solidFill>
                <a:latin typeface="Calibri"/>
                <a:cs typeface="Calibri"/>
              </a:rPr>
              <a:t>Et chez </a:t>
            </a:r>
            <a:r>
              <a:rPr lang="fr-FR" sz="2200" b="1" noProof="0">
                <a:solidFill>
                  <a:srgbClr val="1E699D"/>
                </a:solidFill>
                <a:latin typeface="Calibri"/>
                <a:cs typeface="Calibri"/>
              </a:rPr>
              <a:t>le travailleur indépendant </a:t>
            </a:r>
            <a:r>
              <a:rPr lang="fr-FR" sz="2200" noProof="0">
                <a:solidFill>
                  <a:srgbClr val="1E699D"/>
                </a:solidFill>
                <a:latin typeface="Calibri"/>
                <a:cs typeface="Calibri"/>
              </a:rPr>
              <a:t>? Évaluation selon deux articles :</a:t>
            </a:r>
          </a:p>
          <a:p>
            <a:endParaRPr lang="fr-FR" sz="2000" noProof="0">
              <a:solidFill>
                <a:srgbClr val="1E699D"/>
              </a:solidFill>
              <a:latin typeface="Calibri" panose="020F0502020204030204" pitchFamily="34" charset="0"/>
              <a:cs typeface="Calibri" panose="020F0502020204030204" pitchFamily="34" charset="0"/>
            </a:endParaRPr>
          </a:p>
          <a:p>
            <a:endParaRPr lang="fr-FR" sz="2000" noProof="0">
              <a:solidFill>
                <a:srgbClr val="1E699D"/>
              </a:solidFill>
              <a:latin typeface="Calibri" panose="020F0502020204030204" pitchFamily="34" charset="0"/>
              <a:cs typeface="Calibri" panose="020F0502020204030204" pitchFamily="34" charset="0"/>
            </a:endParaRPr>
          </a:p>
          <a:p>
            <a:r>
              <a:rPr lang="fr-FR" sz="2000" b="1" noProof="0">
                <a:solidFill>
                  <a:srgbClr val="1E699D"/>
                </a:solidFill>
                <a:latin typeface="Calibri"/>
                <a:cs typeface="Calibri"/>
              </a:rPr>
              <a:t>Art 19 </a:t>
            </a:r>
            <a:r>
              <a:rPr lang="fr-FR" sz="2000" noProof="0">
                <a:solidFill>
                  <a:srgbClr val="1E699D"/>
                </a:solidFill>
                <a:latin typeface="Calibri"/>
                <a:cs typeface="Calibri"/>
              </a:rPr>
              <a:t>(incapacité primaire) de l’Arrêté Royal du 20/07/1971</a:t>
            </a:r>
          </a:p>
          <a:p>
            <a:endParaRPr lang="fr-FR" sz="2000" noProof="0">
              <a:solidFill>
                <a:srgbClr val="1E699D"/>
              </a:solidFill>
              <a:latin typeface="Calibri" panose="020F0502020204030204" pitchFamily="34" charset="0"/>
              <a:cs typeface="Calibri" panose="020F0502020204030204" pitchFamily="34" charset="0"/>
            </a:endParaRPr>
          </a:p>
          <a:p>
            <a:pPr marL="342900" lvl="8" indent="-342900">
              <a:buClr>
                <a:srgbClr val="92D050"/>
              </a:buClr>
              <a:buFont typeface="Wingdings" panose="05000000000000000000" pitchFamily="2" charset="2"/>
              <a:buChar char="ü"/>
            </a:pPr>
            <a:r>
              <a:rPr lang="fr-FR" sz="2000" noProof="0">
                <a:solidFill>
                  <a:srgbClr val="1E699D"/>
                </a:solidFill>
                <a:latin typeface="Calibri"/>
                <a:ea typeface="Calibri"/>
                <a:cs typeface="Calibri"/>
              </a:rPr>
              <a:t>Cessation de l’activité professionnelle indépendante</a:t>
            </a:r>
            <a:endParaRPr lang="fr-FR" sz="2000" noProof="0">
              <a:solidFill>
                <a:srgbClr val="1E699D"/>
              </a:solidFill>
              <a:latin typeface="Calibri" panose="020F0502020204030204" pitchFamily="34" charset="0"/>
              <a:ea typeface="Calibri"/>
              <a:cs typeface="Calibri" panose="020F0502020204030204" pitchFamily="34" charset="0"/>
            </a:endParaRPr>
          </a:p>
          <a:p>
            <a:pPr marL="342900" lvl="8" indent="-342900">
              <a:buClr>
                <a:srgbClr val="92D050"/>
              </a:buClr>
              <a:buFont typeface="Wingdings" panose="05000000000000000000" pitchFamily="2" charset="2"/>
              <a:buChar char="ü"/>
            </a:pPr>
            <a:r>
              <a:rPr lang="fr-FR" sz="2000" noProof="0">
                <a:solidFill>
                  <a:srgbClr val="1E699D"/>
                </a:solidFill>
                <a:latin typeface="Calibri"/>
                <a:ea typeface="Calibri"/>
                <a:cs typeface="Calibri"/>
              </a:rPr>
              <a:t>Compétence médecin-conseil</a:t>
            </a:r>
          </a:p>
          <a:p>
            <a:pPr lvl="1"/>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a:cs typeface="Calibri"/>
                <a:sym typeface="Wingdings" panose="05000000000000000000" pitchFamily="2" charset="2"/>
              </a:rPr>
              <a:t> </a:t>
            </a:r>
            <a:r>
              <a:rPr lang="fr-FR" sz="2000" noProof="0">
                <a:solidFill>
                  <a:srgbClr val="1E699D"/>
                </a:solidFill>
                <a:latin typeface="Calibri"/>
                <a:cs typeface="Calibri"/>
              </a:rPr>
              <a:t>Pour les travailleurs indépendants, le critère change après 1 an d’incapacité de travail : </a:t>
            </a:r>
          </a:p>
          <a:p>
            <a:r>
              <a:rPr lang="fr-FR" sz="2000" b="1" noProof="0">
                <a:solidFill>
                  <a:srgbClr val="1E699D"/>
                </a:solidFill>
                <a:latin typeface="Calibri"/>
                <a:cs typeface="Calibri"/>
              </a:rPr>
              <a:t>Art 20 </a:t>
            </a:r>
            <a:r>
              <a:rPr lang="fr-FR" sz="2000" noProof="0">
                <a:solidFill>
                  <a:srgbClr val="1E699D"/>
                </a:solidFill>
                <a:latin typeface="Calibri"/>
                <a:cs typeface="Calibri"/>
              </a:rPr>
              <a:t>(invalidité) de l’AR du 20/07/1971</a:t>
            </a:r>
          </a:p>
          <a:p>
            <a:endParaRPr lang="fr-FR"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fr-FR" sz="2000" noProof="0">
                <a:solidFill>
                  <a:srgbClr val="1E699D"/>
                </a:solidFill>
                <a:latin typeface="Calibri"/>
                <a:ea typeface="Calibri"/>
                <a:cs typeface="Calibri"/>
              </a:rPr>
              <a:t>Au-delà d’un an d’incapacité</a:t>
            </a:r>
          </a:p>
          <a:p>
            <a:pPr marL="342900" lvl="1" indent="-342900">
              <a:buClr>
                <a:srgbClr val="92D050"/>
              </a:buClr>
              <a:buFont typeface="Wingdings" panose="05000000000000000000" pitchFamily="2" charset="2"/>
              <a:buChar char="ü"/>
            </a:pPr>
            <a:r>
              <a:rPr lang="fr-FR" sz="2000" noProof="0">
                <a:solidFill>
                  <a:srgbClr val="1E699D"/>
                </a:solidFill>
                <a:latin typeface="Calibri"/>
                <a:ea typeface="Calibri"/>
                <a:cs typeface="Calibri"/>
              </a:rPr>
              <a:t>Évaluation par rapport à « tout travail équitable » : </a:t>
            </a:r>
            <a:r>
              <a:rPr lang="fr-FR" sz="2000" noProof="0">
                <a:solidFill>
                  <a:srgbClr val="1E699D"/>
                </a:solidFill>
              </a:rPr>
              <a:t>la possibilité d’exercer toute activité professionnelle que l’on serait en mesure d’accomplir compte tenu de sa condition, de son état de santé et de sa formation.</a:t>
            </a:r>
            <a:endParaRPr lang="fr-FR" sz="2000" noProof="0">
              <a:solidFill>
                <a:srgbClr val="1E699D"/>
              </a:solidFill>
              <a:latin typeface="Calibri" panose="020F0502020204030204" pitchFamily="34" charset="0"/>
              <a:ea typeface="Calibri"/>
              <a:cs typeface="Calibri" panose="020F0502020204030204" pitchFamily="34" charset="0"/>
            </a:endParaRPr>
          </a:p>
          <a:p>
            <a:pPr marL="342900" lvl="1" indent="-342900">
              <a:buClr>
                <a:srgbClr val="92D050"/>
              </a:buClr>
              <a:buFont typeface="Wingdings" panose="05000000000000000000" pitchFamily="2" charset="2"/>
              <a:buChar char="ü"/>
            </a:pPr>
            <a:r>
              <a:rPr lang="fr-FR" sz="2000" noProof="0">
                <a:solidFill>
                  <a:srgbClr val="1E699D"/>
                </a:solidFill>
                <a:latin typeface="Calibri"/>
                <a:ea typeface="Calibri"/>
                <a:cs typeface="Calibri"/>
              </a:rPr>
              <a:t>Passage en invalidité = compétence INAMI</a:t>
            </a:r>
            <a:endParaRPr lang="fr-FR" sz="2000" noProof="0">
              <a:solidFill>
                <a:srgbClr val="1E699D"/>
              </a:solidFill>
              <a:latin typeface="Calibri" panose="020F0502020204030204" pitchFamily="34" charset="0"/>
              <a:ea typeface="Calibri"/>
              <a:cs typeface="Calibri" panose="020F0502020204030204" pitchFamily="34" charset="0"/>
            </a:endParaRPr>
          </a:p>
          <a:p>
            <a:endParaRPr lang="fr-FR" noProof="0"/>
          </a:p>
        </p:txBody>
      </p:sp>
    </p:spTree>
    <p:extLst>
      <p:ext uri="{BB962C8B-B14F-4D97-AF65-F5344CB8AC3E}">
        <p14:creationId xmlns:p14="http://schemas.microsoft.com/office/powerpoint/2010/main" val="85987197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C9F0F0-48D1-7F55-8D4E-07BB85B682EC}"/>
              </a:ext>
            </a:extLst>
          </p:cNvPr>
          <p:cNvSpPr>
            <a:spLocks noGrp="1"/>
          </p:cNvSpPr>
          <p:nvPr>
            <p:ph type="title"/>
          </p:nvPr>
        </p:nvSpPr>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étape </a:t>
            </a:r>
            <a:r>
              <a:rPr lang="fr-FR" sz="2800">
                <a:solidFill>
                  <a:srgbClr val="FF0000"/>
                </a:solidFill>
                <a:latin typeface="Calibri"/>
                <a:ea typeface="Calibri"/>
                <a:cs typeface="Calibri"/>
              </a:rPr>
              <a:t>2</a:t>
            </a:r>
            <a:endParaRPr lang="fr-FR" sz="2800">
              <a:solidFill>
                <a:srgbClr val="000000"/>
              </a:solidFill>
              <a:latin typeface="Calibri"/>
              <a:ea typeface="Calibri"/>
              <a:cs typeface="Calibri"/>
            </a:endParaRPr>
          </a:p>
          <a:p>
            <a:endParaRPr lang="fr-FR" sz="2800" noProof="0">
              <a:solidFill>
                <a:srgbClr val="FF0000"/>
              </a:solidFill>
              <a:latin typeface="Futura Medium"/>
            </a:endParaRPr>
          </a:p>
        </p:txBody>
      </p:sp>
      <p:sp>
        <p:nvSpPr>
          <p:cNvPr id="3" name="Sous-titre 2">
            <a:extLst>
              <a:ext uri="{FF2B5EF4-FFF2-40B4-BE49-F238E27FC236}">
                <a16:creationId xmlns:a16="http://schemas.microsoft.com/office/drawing/2014/main" id="{0D2D6E0D-F52C-CE6B-45A2-391E27695DDA}"/>
              </a:ext>
            </a:extLst>
          </p:cNvPr>
          <p:cNvSpPr>
            <a:spLocks noGrp="1"/>
          </p:cNvSpPr>
          <p:nvPr>
            <p:ph type="subTitle"/>
          </p:nvPr>
        </p:nvSpPr>
        <p:spPr>
          <a:xfrm>
            <a:off x="609480" y="1491800"/>
            <a:ext cx="10972440" cy="4688100"/>
          </a:xfrm>
        </p:spPr>
        <p:txBody>
          <a:bodyPr>
            <a:normAutofit fontScale="85000" lnSpcReduction="20000"/>
          </a:bodyPr>
          <a:lstStyle/>
          <a:p>
            <a:r>
              <a:rPr lang="fr-FR" sz="2000" noProof="0">
                <a:solidFill>
                  <a:srgbClr val="1E699D"/>
                </a:solidFill>
                <a:latin typeface="Calibri"/>
                <a:ea typeface="+mj-lt"/>
                <a:cs typeface="+mj-lt"/>
              </a:rPr>
              <a:t>Envoi d'un questionnaire (parfois appelé ‘</a:t>
            </a:r>
            <a:r>
              <a:rPr lang="fr-FR" sz="2000" noProof="0" err="1">
                <a:solidFill>
                  <a:srgbClr val="1E699D"/>
                </a:solidFill>
                <a:latin typeface="Calibri"/>
                <a:ea typeface="+mj-lt"/>
                <a:cs typeface="+mj-lt"/>
              </a:rPr>
              <a:t>Quickscan</a:t>
            </a:r>
            <a:r>
              <a:rPr lang="fr-FR" sz="2000" noProof="0">
                <a:solidFill>
                  <a:srgbClr val="1E699D"/>
                </a:solidFill>
                <a:latin typeface="Calibri"/>
                <a:ea typeface="+mj-lt"/>
                <a:cs typeface="+mj-lt"/>
              </a:rPr>
              <a:t>’ ; ‘</a:t>
            </a:r>
            <a:r>
              <a:rPr lang="fr-FR" sz="2000" noProof="0" err="1">
                <a:solidFill>
                  <a:srgbClr val="1E699D"/>
                </a:solidFill>
                <a:latin typeface="Calibri"/>
                <a:ea typeface="+mj-lt"/>
                <a:cs typeface="+mj-lt"/>
              </a:rPr>
              <a:t>Quickscan</a:t>
            </a:r>
            <a:r>
              <a:rPr lang="fr-FR" sz="2000" noProof="0">
                <a:solidFill>
                  <a:srgbClr val="1E699D"/>
                </a:solidFill>
                <a:latin typeface="Calibri"/>
                <a:ea typeface="+mj-lt"/>
                <a:cs typeface="+mj-lt"/>
              </a:rPr>
              <a:t> questionnaire’, ‘Questionnaire médical’ (‘QMV’)) après 6 à 10 semaines d'incapacité de travail </a:t>
            </a:r>
            <a:r>
              <a:rPr lang="fr-FR" sz="2000" noProof="0">
                <a:solidFill>
                  <a:srgbClr val="1E699D"/>
                </a:solidFill>
                <a:latin typeface="Calibri"/>
                <a:ea typeface="+mj-lt"/>
                <a:cs typeface="+mj-lt"/>
                <a:sym typeface="Wingdings" panose="05000000000000000000" pitchFamily="2" charset="2"/>
              </a:rPr>
              <a:t>(obligatoire):</a:t>
            </a:r>
            <a:r>
              <a:rPr lang="fr-FR" sz="2000" noProof="0">
                <a:solidFill>
                  <a:srgbClr val="1E699D"/>
                </a:solidFill>
                <a:latin typeface="Calibri"/>
                <a:ea typeface="+mj-lt"/>
                <a:cs typeface="+mj-lt"/>
              </a:rPr>
              <a:t> </a:t>
            </a:r>
            <a:endParaRPr lang="fr-FR" sz="2000" noProof="0">
              <a:solidFill>
                <a:srgbClr val="1E699D"/>
              </a:solidFill>
              <a:latin typeface="Calibri"/>
              <a:cs typeface="Arial"/>
            </a:endParaRPr>
          </a:p>
          <a:p>
            <a:endParaRPr lang="fr-FR" sz="2000" noProof="0">
              <a:solidFill>
                <a:srgbClr val="1E699D"/>
              </a:solidFill>
              <a:latin typeface="Calibri"/>
              <a:ea typeface="+mj-lt"/>
              <a:cs typeface="+mj-lt"/>
            </a:endParaRPr>
          </a:p>
          <a:p>
            <a:r>
              <a:rPr lang="fr-FR" sz="2000" noProof="0">
                <a:solidFill>
                  <a:srgbClr val="1E699D"/>
                </a:solidFill>
                <a:latin typeface="Calibri"/>
                <a:ea typeface="+mj-lt"/>
                <a:cs typeface="+mj-lt"/>
              </a:rPr>
              <a:t>Il permet au médecin-conseil d'évaluer l'état de santé du patient et sa capacité à reprendre son activité. </a:t>
            </a:r>
            <a:endParaRPr lang="fr-FR" sz="2000" noProof="0">
              <a:latin typeface="Calibri"/>
              <a:ea typeface="+mj-lt"/>
              <a:cs typeface="+mj-lt"/>
            </a:endParaRPr>
          </a:p>
          <a:p>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a:cs typeface="Calibri"/>
              </a:rPr>
              <a:t>Il est envoyé systématiquement </a:t>
            </a:r>
            <a:r>
              <a:rPr lang="fr-FR" sz="2000" u="sng" noProof="0">
                <a:solidFill>
                  <a:srgbClr val="1E699D"/>
                </a:solidFill>
                <a:latin typeface="Calibri"/>
                <a:cs typeface="Calibri"/>
              </a:rPr>
              <a:t>sauf</a:t>
            </a:r>
            <a:r>
              <a:rPr lang="fr-FR" sz="2000" noProof="0">
                <a:solidFill>
                  <a:srgbClr val="1E699D"/>
                </a:solidFill>
                <a:latin typeface="Calibri"/>
                <a:cs typeface="Calibri"/>
              </a:rPr>
              <a:t> lors:</a:t>
            </a:r>
          </a:p>
          <a:p>
            <a:pPr marL="285750" lvl="1" indent="-285750">
              <a:lnSpc>
                <a:spcPct val="200000"/>
              </a:lnSpc>
              <a:buFont typeface="Arial" panose="020B0604020202020204" pitchFamily="34" charset="0"/>
              <a:buChar char="•"/>
            </a:pPr>
            <a:r>
              <a:rPr lang="fr-FR" sz="2000" noProof="0">
                <a:solidFill>
                  <a:srgbClr val="1E699D"/>
                </a:solidFill>
                <a:latin typeface="Calibri"/>
                <a:ea typeface="Calibri"/>
                <a:cs typeface="Calibri"/>
              </a:rPr>
              <a:t>de pathologies graves (liste rédigée par la Commission supérieure du conseil médical de l’invalidité)</a:t>
            </a:r>
          </a:p>
          <a:p>
            <a:pPr marL="285750" lvl="1" indent="-285750">
              <a:lnSpc>
                <a:spcPct val="200000"/>
              </a:lnSpc>
              <a:buFont typeface="Arial" panose="020B0604020202020204" pitchFamily="34" charset="0"/>
              <a:buChar char="•"/>
            </a:pPr>
            <a:r>
              <a:rPr lang="fr-FR" sz="2000" noProof="0">
                <a:solidFill>
                  <a:srgbClr val="1E699D"/>
                </a:solidFill>
                <a:latin typeface="Calibri"/>
                <a:ea typeface="Calibri"/>
                <a:cs typeface="Calibri"/>
              </a:rPr>
              <a:t>d’un trajet de réintégration (Codex) en cours avec le médecin du travail conseiller en prévention</a:t>
            </a:r>
          </a:p>
          <a:p>
            <a:pPr marL="285750" lvl="1" indent="-285750">
              <a:lnSpc>
                <a:spcPct val="200000"/>
              </a:lnSpc>
              <a:buFont typeface="Arial" panose="020B0604020202020204" pitchFamily="34" charset="0"/>
              <a:buChar char="•"/>
            </a:pPr>
            <a:r>
              <a:rPr lang="fr-FR" sz="2000" noProof="0">
                <a:solidFill>
                  <a:srgbClr val="1E699D"/>
                </a:solidFill>
                <a:latin typeface="Calibri"/>
                <a:ea typeface="Calibri"/>
                <a:cs typeface="Calibri"/>
              </a:rPr>
              <a:t>d’un travail partiel autorisé en cours (art 100§2 ou 23bis)</a:t>
            </a:r>
          </a:p>
          <a:p>
            <a:endParaRPr lang="fr-FR" sz="2000" noProof="0">
              <a:solidFill>
                <a:srgbClr val="1E699D"/>
              </a:solidFill>
              <a:latin typeface="Calibri"/>
              <a:ea typeface="Calibri"/>
              <a:cs typeface="Calibri"/>
            </a:endParaRPr>
          </a:p>
          <a:p>
            <a:pPr marL="342900" indent="-342900">
              <a:buFont typeface="Arial" panose="020B0604020202020204" pitchFamily="34" charset="0"/>
              <a:buChar char="•"/>
            </a:pPr>
            <a:r>
              <a:rPr lang="fr-FR" sz="2000" noProof="0">
                <a:solidFill>
                  <a:srgbClr val="1E699D"/>
                </a:solidFill>
                <a:latin typeface="Calibri"/>
                <a:ea typeface="Calibri"/>
                <a:cs typeface="Calibri"/>
              </a:rPr>
              <a:t>d’un trajet « retour au travail » en cours autorisé par le médecin-conseil (processus lancé à la demande de l'assuré)</a:t>
            </a:r>
          </a:p>
          <a:p>
            <a:pPr lvl="1" algn="l">
              <a:buFont typeface="Arial" panose="020B0604020202020204" pitchFamily="34" charset="0"/>
              <a:buChar char="•"/>
            </a:pPr>
            <a:endParaRPr lang="fr-FR" sz="2000" noProof="0">
              <a:solidFill>
                <a:srgbClr val="1E699D"/>
              </a:solidFill>
              <a:latin typeface="Calibri"/>
              <a:ea typeface="Calibri"/>
              <a:cs typeface="Calibri"/>
            </a:endParaRPr>
          </a:p>
          <a:p>
            <a:pPr marL="285750" lvl="1" indent="-285750">
              <a:lnSpc>
                <a:spcPct val="200000"/>
              </a:lnSpc>
              <a:buFont typeface="Arial" panose="020B0604020202020204" pitchFamily="34" charset="0"/>
              <a:buChar char="•"/>
            </a:pPr>
            <a:r>
              <a:rPr lang="fr-FR" sz="2000" noProof="0">
                <a:solidFill>
                  <a:srgbClr val="1E699D"/>
                </a:solidFill>
                <a:latin typeface="Calibri"/>
                <a:ea typeface="Calibri"/>
                <a:cs typeface="Calibri"/>
              </a:rPr>
              <a:t>un début d'incapacité de travail pendant la période de six mois précédant le mois suivant celui au cours duquel l'assuré atteint l'âge de 66 ans ou, en cas de début d'incapacité de travail après le mois au cours duquel l'assuré a atteint l'âge de 66 ans</a:t>
            </a:r>
          </a:p>
        </p:txBody>
      </p:sp>
    </p:spTree>
    <p:extLst>
      <p:ext uri="{BB962C8B-B14F-4D97-AF65-F5344CB8AC3E}">
        <p14:creationId xmlns:p14="http://schemas.microsoft.com/office/powerpoint/2010/main" val="2919029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24091-71E9-3BB0-38AE-632E26B3D2A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AEEC17C-B7E2-5764-5263-27D1DAF8B5FB}"/>
              </a:ext>
            </a:extLst>
          </p:cNvPr>
          <p:cNvSpPr>
            <a:spLocks noGrp="1"/>
          </p:cNvSpPr>
          <p:nvPr>
            <p:ph idx="1"/>
          </p:nvPr>
        </p:nvSpPr>
        <p:spPr/>
        <p:txBody>
          <a:bodyPr lIns="91440" tIns="45720" rIns="91440" bIns="45720" anchor="t"/>
          <a:lstStyle/>
          <a:p>
            <a:pPr marL="0" indent="0">
              <a:buNone/>
            </a:pPr>
            <a:endParaRPr lang="fr-FR" noProof="0">
              <a:solidFill>
                <a:srgbClr val="00B0F0"/>
              </a:solidFill>
              <a:ea typeface="Calibri"/>
              <a:cs typeface="Calibri"/>
            </a:endParaRPr>
          </a:p>
          <a:p>
            <a:pPr marL="896620" lvl="1" indent="-439420">
              <a:buFont typeface="Courier New" panose="020B0604020202020204" pitchFamily="34" charset="0"/>
              <a:buChar char="o"/>
            </a:pPr>
            <a:endParaRPr lang="fr-FR" noProof="0">
              <a:solidFill>
                <a:srgbClr val="00B0F0"/>
              </a:solidFill>
              <a:ea typeface="Calibri"/>
              <a:cs typeface="Calibri"/>
            </a:endParaRPr>
          </a:p>
        </p:txBody>
      </p:sp>
      <p:sp>
        <p:nvSpPr>
          <p:cNvPr id="3" name="Title 2">
            <a:extLst>
              <a:ext uri="{FF2B5EF4-FFF2-40B4-BE49-F238E27FC236}">
                <a16:creationId xmlns:a16="http://schemas.microsoft.com/office/drawing/2014/main" id="{1524A2DA-8ECD-0F7C-66D8-266A350F6B50}"/>
              </a:ext>
            </a:extLst>
          </p:cNvPr>
          <p:cNvSpPr>
            <a:spLocks noGrp="1"/>
          </p:cNvSpPr>
          <p:nvPr>
            <p:ph type="title"/>
          </p:nvPr>
        </p:nvSpPr>
        <p:spPr>
          <a:xfrm>
            <a:off x="838200" y="365125"/>
            <a:ext cx="11014528" cy="1352777"/>
          </a:xfrm>
        </p:spPr>
        <p:txBody>
          <a:bodyPr lIns="91440" tIns="45720" rIns="91440" bIns="45720" anchor="t">
            <a:normAutofit/>
          </a:bodyPr>
          <a:lstStyle/>
          <a:p>
            <a:r>
              <a:rPr lang="fr-FR" sz="2800" noProof="0">
                <a:solidFill>
                  <a:srgbClr val="1E699D"/>
                </a:solidFill>
                <a:latin typeface="Futura Medium"/>
                <a:ea typeface="Calibri"/>
                <a:cs typeface="Calibri"/>
              </a:rPr>
              <a:t>3. Santé mentale : modèle à double continuum (Keyes, 2005) </a:t>
            </a:r>
          </a:p>
        </p:txBody>
      </p:sp>
      <p:sp>
        <p:nvSpPr>
          <p:cNvPr id="4" name="Slide Number Placeholder 3">
            <a:extLst>
              <a:ext uri="{FF2B5EF4-FFF2-40B4-BE49-F238E27FC236}">
                <a16:creationId xmlns:a16="http://schemas.microsoft.com/office/drawing/2014/main" id="{50829936-421A-8CDC-8624-FC745539F024}"/>
              </a:ext>
            </a:extLst>
          </p:cNvPr>
          <p:cNvSpPr>
            <a:spLocks noGrp="1"/>
          </p:cNvSpPr>
          <p:nvPr>
            <p:ph type="sldNum" sz="quarter" idx="10"/>
          </p:nvPr>
        </p:nvSpPr>
        <p:spPr/>
        <p:txBody>
          <a:bodyPr/>
          <a:lstStyle/>
          <a:p>
            <a:r>
              <a:rPr lang="fr-FR" noProof="0">
                <a:solidFill>
                  <a:schemeClr val="bg1"/>
                </a:solidFill>
              </a:rPr>
              <a:t>11</a:t>
            </a:r>
          </a:p>
        </p:txBody>
      </p:sp>
      <p:grpSp>
        <p:nvGrpSpPr>
          <p:cNvPr id="9" name="Group 8">
            <a:extLst>
              <a:ext uri="{FF2B5EF4-FFF2-40B4-BE49-F238E27FC236}">
                <a16:creationId xmlns:a16="http://schemas.microsoft.com/office/drawing/2014/main" id="{630C76F7-EC8F-F024-6A17-E6E1101E0446}"/>
              </a:ext>
            </a:extLst>
          </p:cNvPr>
          <p:cNvGrpSpPr/>
          <p:nvPr/>
        </p:nvGrpSpPr>
        <p:grpSpPr>
          <a:xfrm>
            <a:off x="3792831" y="2151369"/>
            <a:ext cx="4269730" cy="3186545"/>
            <a:chOff x="3801114" y="1704108"/>
            <a:chExt cx="4269730" cy="3186545"/>
          </a:xfrm>
        </p:grpSpPr>
        <p:cxnSp>
          <p:nvCxnSpPr>
            <p:cNvPr id="5" name="Straight Arrow Connector 4">
              <a:extLst>
                <a:ext uri="{FF2B5EF4-FFF2-40B4-BE49-F238E27FC236}">
                  <a16:creationId xmlns:a16="http://schemas.microsoft.com/office/drawing/2014/main" id="{9911434A-A769-150E-0361-49BE401BF6AD}"/>
                </a:ext>
              </a:extLst>
            </p:cNvPr>
            <p:cNvCxnSpPr/>
            <p:nvPr/>
          </p:nvCxnSpPr>
          <p:spPr>
            <a:xfrm>
              <a:off x="5929745" y="1704108"/>
              <a:ext cx="4187" cy="3186545"/>
            </a:xfrm>
            <a:prstGeom prst="straightConnector1">
              <a:avLst/>
            </a:prstGeom>
            <a:ln>
              <a:solidFill>
                <a:srgbClr val="9BD5EF"/>
              </a:solidFill>
            </a:ln>
          </p:spPr>
          <p:style>
            <a:lnRef idx="3">
              <a:schemeClr val="dk1"/>
            </a:lnRef>
            <a:fillRef idx="0">
              <a:schemeClr val="dk1"/>
            </a:fillRef>
            <a:effectRef idx="2">
              <a:schemeClr val="dk1"/>
            </a:effectRef>
            <a:fontRef idx="minor">
              <a:schemeClr val="tx1"/>
            </a:fontRef>
          </p:style>
        </p:cxnSp>
        <p:cxnSp>
          <p:nvCxnSpPr>
            <p:cNvPr id="6" name="Straight Arrow Connector 5">
              <a:extLst>
                <a:ext uri="{FF2B5EF4-FFF2-40B4-BE49-F238E27FC236}">
                  <a16:creationId xmlns:a16="http://schemas.microsoft.com/office/drawing/2014/main" id="{FF78ED25-7F88-650E-6FAF-21A3E2C18DE8}"/>
                </a:ext>
              </a:extLst>
            </p:cNvPr>
            <p:cNvCxnSpPr>
              <a:cxnSpLocks/>
            </p:cNvCxnSpPr>
            <p:nvPr/>
          </p:nvCxnSpPr>
          <p:spPr>
            <a:xfrm>
              <a:off x="3801114" y="3252956"/>
              <a:ext cx="4269730" cy="57"/>
            </a:xfrm>
            <a:prstGeom prst="straightConnector1">
              <a:avLst/>
            </a:prstGeom>
            <a:ln>
              <a:solidFill>
                <a:schemeClr val="tx2">
                  <a:lumMod val="40000"/>
                  <a:lumOff val="60000"/>
                </a:schemeClr>
              </a:solidFill>
            </a:ln>
          </p:spPr>
          <p:style>
            <a:lnRef idx="3">
              <a:schemeClr val="dk1"/>
            </a:lnRef>
            <a:fillRef idx="0">
              <a:schemeClr val="dk1"/>
            </a:fillRef>
            <a:effectRef idx="2">
              <a:schemeClr val="dk1"/>
            </a:effectRef>
            <a:fontRef idx="minor">
              <a:schemeClr val="tx1"/>
            </a:fontRef>
          </p:style>
        </p:cxnSp>
      </p:grpSp>
      <p:sp>
        <p:nvSpPr>
          <p:cNvPr id="7" name="Rectangle: Rounded Corners 6">
            <a:extLst>
              <a:ext uri="{FF2B5EF4-FFF2-40B4-BE49-F238E27FC236}">
                <a16:creationId xmlns:a16="http://schemas.microsoft.com/office/drawing/2014/main" id="{1472A783-619E-A500-800E-C80FE97C34E1}"/>
              </a:ext>
            </a:extLst>
          </p:cNvPr>
          <p:cNvSpPr/>
          <p:nvPr/>
        </p:nvSpPr>
        <p:spPr>
          <a:xfrm>
            <a:off x="4149586" y="1310459"/>
            <a:ext cx="3547515" cy="617128"/>
          </a:xfrm>
          <a:prstGeom prst="round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200" b="1" noProof="0">
                <a:ea typeface="Calibri"/>
                <a:cs typeface="Calibri"/>
              </a:rPr>
              <a:t>Bonne santé mentale</a:t>
            </a:r>
          </a:p>
        </p:txBody>
      </p:sp>
      <p:sp>
        <p:nvSpPr>
          <p:cNvPr id="10" name="Rectangle: Rounded Corners 9">
            <a:extLst>
              <a:ext uri="{FF2B5EF4-FFF2-40B4-BE49-F238E27FC236}">
                <a16:creationId xmlns:a16="http://schemas.microsoft.com/office/drawing/2014/main" id="{09A0728F-500F-D68F-71D4-E15283A1CF83}"/>
              </a:ext>
            </a:extLst>
          </p:cNvPr>
          <p:cNvSpPr/>
          <p:nvPr/>
        </p:nvSpPr>
        <p:spPr>
          <a:xfrm>
            <a:off x="4149586" y="5559437"/>
            <a:ext cx="3547515" cy="617128"/>
          </a:xfrm>
          <a:prstGeom prst="round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200" b="1" noProof="0">
                <a:ea typeface="Calibri"/>
                <a:cs typeface="Calibri"/>
              </a:rPr>
              <a:t>Mauvaise santé mentale</a:t>
            </a:r>
            <a:endParaRPr lang="fr-FR" noProof="0"/>
          </a:p>
        </p:txBody>
      </p:sp>
      <p:sp>
        <p:nvSpPr>
          <p:cNvPr id="11" name="Rectangle: Rounded Corners 10">
            <a:extLst>
              <a:ext uri="{FF2B5EF4-FFF2-40B4-BE49-F238E27FC236}">
                <a16:creationId xmlns:a16="http://schemas.microsoft.com/office/drawing/2014/main" id="{927850A0-349D-1D26-3FF8-F591BA9917D5}"/>
              </a:ext>
            </a:extLst>
          </p:cNvPr>
          <p:cNvSpPr/>
          <p:nvPr/>
        </p:nvSpPr>
        <p:spPr>
          <a:xfrm>
            <a:off x="8183216" y="3530197"/>
            <a:ext cx="2454211" cy="426628"/>
          </a:xfrm>
          <a:prstGeom prst="roundRect">
            <a:avLst/>
          </a:prstGeom>
          <a:solidFill>
            <a:schemeClr val="accent2">
              <a:lumMod val="40000"/>
              <a:lumOff val="60000"/>
            </a:schemeClr>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200" b="1" noProof="0">
                <a:solidFill>
                  <a:schemeClr val="tx1"/>
                </a:solidFill>
                <a:ea typeface="Calibri"/>
                <a:cs typeface="Calibri"/>
              </a:rPr>
              <a:t>Absence de maladie mentale</a:t>
            </a:r>
            <a:endParaRPr lang="fr-FR" noProof="0">
              <a:solidFill>
                <a:schemeClr val="tx1"/>
              </a:solidFill>
            </a:endParaRPr>
          </a:p>
        </p:txBody>
      </p:sp>
      <p:sp>
        <p:nvSpPr>
          <p:cNvPr id="12" name="Rectangle: Rounded Corners 11">
            <a:extLst>
              <a:ext uri="{FF2B5EF4-FFF2-40B4-BE49-F238E27FC236}">
                <a16:creationId xmlns:a16="http://schemas.microsoft.com/office/drawing/2014/main" id="{94173553-1735-B75D-1219-1C7E19C778BD}"/>
              </a:ext>
            </a:extLst>
          </p:cNvPr>
          <p:cNvSpPr/>
          <p:nvPr/>
        </p:nvSpPr>
        <p:spPr>
          <a:xfrm>
            <a:off x="1242390" y="3530197"/>
            <a:ext cx="2454211" cy="426628"/>
          </a:xfrm>
          <a:prstGeom prst="roundRect">
            <a:avLst/>
          </a:prstGeom>
          <a:solidFill>
            <a:schemeClr val="accent2">
              <a:lumMod val="40000"/>
              <a:lumOff val="60000"/>
            </a:schemeClr>
          </a:solidFill>
          <a:ln>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200" b="1" noProof="0">
                <a:solidFill>
                  <a:schemeClr val="tx1"/>
                </a:solidFill>
                <a:ea typeface="Calibri"/>
                <a:cs typeface="Calibri"/>
              </a:rPr>
              <a:t>Présence de maladie mentale</a:t>
            </a:r>
            <a:endParaRPr lang="fr-FR" noProof="0">
              <a:solidFill>
                <a:schemeClr val="tx1"/>
              </a:solidFill>
            </a:endParaRPr>
          </a:p>
        </p:txBody>
      </p:sp>
      <p:sp>
        <p:nvSpPr>
          <p:cNvPr id="13" name="TextBox 12">
            <a:extLst>
              <a:ext uri="{FF2B5EF4-FFF2-40B4-BE49-F238E27FC236}">
                <a16:creationId xmlns:a16="http://schemas.microsoft.com/office/drawing/2014/main" id="{321BA984-2C51-0BFA-0B40-464413A75E87}"/>
              </a:ext>
            </a:extLst>
          </p:cNvPr>
          <p:cNvSpPr txBox="1"/>
          <p:nvPr/>
        </p:nvSpPr>
        <p:spPr>
          <a:xfrm>
            <a:off x="1828800" y="2428727"/>
            <a:ext cx="4082646"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noProof="0">
                <a:solidFill>
                  <a:srgbClr val="1E699D"/>
                </a:solidFill>
                <a:ea typeface="Calibri"/>
                <a:cs typeface="Calibri"/>
              </a:rPr>
              <a:t>Par exemple : bonne santé mentale et présence d’un ou plusieurs problèmes psychologiques</a:t>
            </a:r>
          </a:p>
        </p:txBody>
      </p:sp>
      <p:sp>
        <p:nvSpPr>
          <p:cNvPr id="14" name="TextBox 13">
            <a:extLst>
              <a:ext uri="{FF2B5EF4-FFF2-40B4-BE49-F238E27FC236}">
                <a16:creationId xmlns:a16="http://schemas.microsoft.com/office/drawing/2014/main" id="{8140923A-A1DF-7F9C-432F-5B28487BC300}"/>
              </a:ext>
            </a:extLst>
          </p:cNvPr>
          <p:cNvSpPr txBox="1"/>
          <p:nvPr/>
        </p:nvSpPr>
        <p:spPr>
          <a:xfrm>
            <a:off x="2194293" y="4287938"/>
            <a:ext cx="3832171"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noProof="0">
                <a:solidFill>
                  <a:srgbClr val="1E699D"/>
                </a:solidFill>
                <a:ea typeface="Calibri"/>
                <a:cs typeface="Calibri"/>
              </a:rPr>
              <a:t>Par exemple : mauvaise santé mentale et présence d’un ou plusieurs problèmes psychologiques</a:t>
            </a:r>
          </a:p>
        </p:txBody>
      </p:sp>
      <p:sp>
        <p:nvSpPr>
          <p:cNvPr id="15" name="TextBox 14">
            <a:extLst>
              <a:ext uri="{FF2B5EF4-FFF2-40B4-BE49-F238E27FC236}">
                <a16:creationId xmlns:a16="http://schemas.microsoft.com/office/drawing/2014/main" id="{703706A9-F80F-D4C5-84C0-AF840A2A091A}"/>
              </a:ext>
            </a:extLst>
          </p:cNvPr>
          <p:cNvSpPr txBox="1"/>
          <p:nvPr/>
        </p:nvSpPr>
        <p:spPr>
          <a:xfrm>
            <a:off x="6109152" y="2428726"/>
            <a:ext cx="40209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noProof="0">
                <a:solidFill>
                  <a:srgbClr val="1E699D"/>
                </a:solidFill>
                <a:ea typeface="Calibri"/>
                <a:cs typeface="Calibri"/>
              </a:rPr>
              <a:t>Par exemple : bonne santé mentale et absence de problèmes psychologiques </a:t>
            </a:r>
          </a:p>
        </p:txBody>
      </p:sp>
      <p:sp>
        <p:nvSpPr>
          <p:cNvPr id="16" name="TextBox 15">
            <a:extLst>
              <a:ext uri="{FF2B5EF4-FFF2-40B4-BE49-F238E27FC236}">
                <a16:creationId xmlns:a16="http://schemas.microsoft.com/office/drawing/2014/main" id="{68DFE2AB-EED8-CB20-4555-1D2A85FBEBB8}"/>
              </a:ext>
            </a:extLst>
          </p:cNvPr>
          <p:cNvSpPr txBox="1"/>
          <p:nvPr/>
        </p:nvSpPr>
        <p:spPr>
          <a:xfrm>
            <a:off x="6238551" y="4284968"/>
            <a:ext cx="3894105"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noProof="0">
                <a:solidFill>
                  <a:srgbClr val="1E699D"/>
                </a:solidFill>
                <a:ea typeface="+mn-lt"/>
                <a:cs typeface="+mn-lt"/>
              </a:rPr>
              <a:t>Par exemple : mauvaise santé mentale et absence de problèmes psychologiques</a:t>
            </a:r>
            <a:endParaRPr lang="fr-FR" noProof="0">
              <a:solidFill>
                <a:srgbClr val="92D050"/>
              </a:solidFill>
            </a:endParaRPr>
          </a:p>
        </p:txBody>
      </p:sp>
      <p:sp>
        <p:nvSpPr>
          <p:cNvPr id="8" name="Slide Number Placeholder 3">
            <a:extLst>
              <a:ext uri="{FF2B5EF4-FFF2-40B4-BE49-F238E27FC236}">
                <a16:creationId xmlns:a16="http://schemas.microsoft.com/office/drawing/2014/main" id="{5AF569FE-BE9C-8ECE-A484-5E7F165867C8}"/>
              </a:ext>
            </a:extLst>
          </p:cNvPr>
          <p:cNvSpPr>
            <a:spLocks noGrp="1"/>
          </p:cNvSpPr>
          <p:nvPr>
            <p:ph type="sldNum" sz="quarter" idx="12"/>
          </p:nvPr>
        </p:nvSpPr>
        <p:spPr>
          <a:xfrm>
            <a:off x="8610600" y="6356350"/>
            <a:ext cx="2743200" cy="365125"/>
          </a:xfrm>
        </p:spPr>
        <p:txBody>
          <a:bodyPr/>
          <a:lstStyle/>
          <a:p>
            <a:fld id="{27C6CCC6-2BE5-4E42-96A4-D1E8E81A3D8E}" type="slidenum">
              <a:rPr lang="fr-FR" noProof="0" smtClean="0"/>
              <a:t>11</a:t>
            </a:fld>
            <a:endParaRPr lang="fr-FR" noProof="0"/>
          </a:p>
        </p:txBody>
      </p:sp>
    </p:spTree>
    <p:extLst>
      <p:ext uri="{BB962C8B-B14F-4D97-AF65-F5344CB8AC3E}">
        <p14:creationId xmlns:p14="http://schemas.microsoft.com/office/powerpoint/2010/main" val="372573309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891B2B-ACCB-0097-91A0-49459A7EBE2C}"/>
              </a:ext>
            </a:extLst>
          </p:cNvPr>
          <p:cNvSpPr>
            <a:spLocks noGrp="1"/>
          </p:cNvSpPr>
          <p:nvPr>
            <p:ph type="title"/>
          </p:nvPr>
        </p:nvSpPr>
        <p:spPr>
          <a:xfrm>
            <a:off x="609480" y="273600"/>
            <a:ext cx="10972440" cy="1144800"/>
          </a:xfrm>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étape </a:t>
            </a:r>
            <a:r>
              <a:rPr lang="fr-FR" sz="2800">
                <a:solidFill>
                  <a:srgbClr val="FF0000"/>
                </a:solidFill>
                <a:latin typeface="Calibri"/>
                <a:ea typeface="Calibri"/>
                <a:cs typeface="Calibri"/>
              </a:rPr>
              <a:t>3</a:t>
            </a:r>
            <a:endParaRPr lang="fr-FR" sz="2800">
              <a:solidFill>
                <a:srgbClr val="000000"/>
              </a:solidFill>
              <a:latin typeface="Calibri"/>
              <a:ea typeface="Calibri"/>
              <a:cs typeface="Calibri"/>
            </a:endParaRPr>
          </a:p>
          <a:p>
            <a:endParaRPr lang="fr-FR" sz="3200" noProof="0">
              <a:solidFill>
                <a:srgbClr val="FF0000"/>
              </a:solidFill>
              <a:latin typeface="Futura Medium"/>
            </a:endParaRPr>
          </a:p>
        </p:txBody>
      </p:sp>
      <p:sp>
        <p:nvSpPr>
          <p:cNvPr id="3" name="Sous-titre 2">
            <a:extLst>
              <a:ext uri="{FF2B5EF4-FFF2-40B4-BE49-F238E27FC236}">
                <a16:creationId xmlns:a16="http://schemas.microsoft.com/office/drawing/2014/main" id="{ADF71F0B-6E49-2BA8-EF68-9069522E3FEF}"/>
              </a:ext>
            </a:extLst>
          </p:cNvPr>
          <p:cNvSpPr>
            <a:spLocks noGrp="1"/>
          </p:cNvSpPr>
          <p:nvPr>
            <p:ph type="subTitle"/>
          </p:nvPr>
        </p:nvSpPr>
        <p:spPr>
          <a:xfrm>
            <a:off x="609480" y="1418400"/>
            <a:ext cx="10158047" cy="4198629"/>
          </a:xfrm>
        </p:spPr>
        <p:txBody>
          <a:bodyPr/>
          <a:lstStyle/>
          <a:p>
            <a:r>
              <a:rPr lang="fr-FR" sz="2000" noProof="0">
                <a:solidFill>
                  <a:srgbClr val="1E699D"/>
                </a:solidFill>
                <a:latin typeface="Calibri" panose="020F0502020204030204" pitchFamily="34" charset="0"/>
                <a:cs typeface="Calibri" panose="020F0502020204030204" pitchFamily="34" charset="0"/>
              </a:rPr>
              <a:t>Renvoi du QMV par le patient </a:t>
            </a:r>
            <a:r>
              <a:rPr lang="fr-FR" sz="2000" b="1" noProof="0">
                <a:solidFill>
                  <a:srgbClr val="1E699D"/>
                </a:solidFill>
                <a:latin typeface="Calibri" panose="020F0502020204030204" pitchFamily="34" charset="0"/>
                <a:cs typeface="Calibri" panose="020F0502020204030204" pitchFamily="34" charset="0"/>
              </a:rPr>
              <a:t>dans les 2 semaines </a:t>
            </a:r>
            <a:r>
              <a:rPr lang="fr-FR" sz="2000" noProof="0">
                <a:solidFill>
                  <a:srgbClr val="1E699D"/>
                </a:solidFill>
                <a:latin typeface="Calibri" panose="020F0502020204030204" pitchFamily="34" charset="0"/>
                <a:cs typeface="Calibri" panose="020F0502020204030204" pitchFamily="34" charset="0"/>
              </a:rPr>
              <a:t>:</a:t>
            </a:r>
          </a:p>
          <a:p>
            <a:endParaRPr lang="fr-FR" sz="2000" noProof="0">
              <a:solidFill>
                <a:srgbClr val="1E699D"/>
              </a:solidFill>
              <a:latin typeface="Calibri" panose="020F0502020204030204" pitchFamily="34" charset="0"/>
              <a:cs typeface="Calibri" panose="020F0502020204030204" pitchFamily="34" charset="0"/>
            </a:endParaRPr>
          </a:p>
          <a:p>
            <a:pPr marL="285750" lvl="1" indent="-285750">
              <a:lnSpc>
                <a:spcPct val="200000"/>
              </a:lnSpc>
              <a:buFont typeface="Arial" panose="020B0604020202020204" pitchFamily="34" charset="0"/>
              <a:buChar char="•"/>
            </a:pPr>
            <a:r>
              <a:rPr lang="fr-FR" noProof="0">
                <a:solidFill>
                  <a:srgbClr val="1E699D"/>
                </a:solidFill>
                <a:latin typeface="Calibri" panose="020F0502020204030204" pitchFamily="34" charset="0"/>
                <a:cs typeface="Calibri" panose="020F0502020204030204" pitchFamily="34" charset="0"/>
              </a:rPr>
              <a:t>6 réponses obligatoires sur les 15 questions posées</a:t>
            </a:r>
          </a:p>
          <a:p>
            <a:pPr marL="285750" lvl="1" indent="-285750">
              <a:lnSpc>
                <a:spcPct val="200000"/>
              </a:lnSpc>
              <a:buFont typeface="Arial" panose="020B0604020202020204" pitchFamily="34" charset="0"/>
              <a:buChar char="•"/>
            </a:pPr>
            <a:r>
              <a:rPr lang="fr-FR" noProof="0">
                <a:solidFill>
                  <a:srgbClr val="1E699D"/>
                </a:solidFill>
                <a:latin typeface="Calibri" panose="020F0502020204030204" pitchFamily="34" charset="0"/>
                <a:cs typeface="Calibri" panose="020F0502020204030204" pitchFamily="34" charset="0"/>
              </a:rPr>
              <a:t>Si pas de réponse ou réponses insuffisantes, le coordinateur retour au travail (ou un autre collègue) prend contact avec le patient afin de compléter le document.</a:t>
            </a:r>
          </a:p>
          <a:p>
            <a:pPr marL="285750" lvl="2" indent="-285750">
              <a:lnSpc>
                <a:spcPct val="200000"/>
              </a:lnSpc>
              <a:buFont typeface="Arial" panose="020B0604020202020204" pitchFamily="34" charset="0"/>
              <a:buChar char="•"/>
            </a:pPr>
            <a:r>
              <a:rPr lang="fr-FR" noProof="0">
                <a:solidFill>
                  <a:srgbClr val="1E699D"/>
                </a:solidFill>
                <a:latin typeface="Calibri" panose="020F0502020204030204" pitchFamily="34" charset="0"/>
                <a:cs typeface="Calibri" panose="020F0502020204030204" pitchFamily="34" charset="0"/>
              </a:rPr>
              <a:t>Possibilité de sanction financière de 2.5% (avril 2025) en cas de non réponse ou de réponse insuffisante.</a:t>
            </a:r>
          </a:p>
          <a:p>
            <a:pPr lvl="1"/>
            <a:endParaRPr lang="fr-FR" noProof="0"/>
          </a:p>
        </p:txBody>
      </p:sp>
    </p:spTree>
    <p:extLst>
      <p:ext uri="{BB962C8B-B14F-4D97-AF65-F5344CB8AC3E}">
        <p14:creationId xmlns:p14="http://schemas.microsoft.com/office/powerpoint/2010/main" val="26539205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F75A9E-F44C-D377-DD81-410E7D9CF9D4}"/>
              </a:ext>
            </a:extLst>
          </p:cNvPr>
          <p:cNvSpPr>
            <a:spLocks noGrp="1"/>
          </p:cNvSpPr>
          <p:nvPr>
            <p:ph type="title"/>
          </p:nvPr>
        </p:nvSpPr>
        <p:spPr/>
        <p:txBody>
          <a:bodyPr/>
          <a:lstStyle/>
          <a:p>
            <a:r>
              <a:rPr lang="fr-FR" sz="2800">
                <a:solidFill>
                  <a:srgbClr val="1E699D"/>
                </a:solidFill>
                <a:latin typeface="Calibri"/>
              </a:rPr>
              <a:t>7. Histoire d’une incapacité de travail : </a:t>
            </a:r>
            <a:r>
              <a:rPr lang="fr-FR" sz="2800">
                <a:solidFill>
                  <a:srgbClr val="FF0000"/>
                </a:solidFill>
                <a:latin typeface="Calibri"/>
              </a:rPr>
              <a:t>étape 4</a:t>
            </a:r>
          </a:p>
        </p:txBody>
      </p:sp>
      <p:sp>
        <p:nvSpPr>
          <p:cNvPr id="3" name="Sous-titre 2">
            <a:extLst>
              <a:ext uri="{FF2B5EF4-FFF2-40B4-BE49-F238E27FC236}">
                <a16:creationId xmlns:a16="http://schemas.microsoft.com/office/drawing/2014/main" id="{0683EBA7-4CF8-A96B-24E1-E029A1669E26}"/>
              </a:ext>
            </a:extLst>
          </p:cNvPr>
          <p:cNvSpPr>
            <a:spLocks noGrp="1"/>
          </p:cNvSpPr>
          <p:nvPr>
            <p:ph type="subTitle"/>
          </p:nvPr>
        </p:nvSpPr>
        <p:spPr>
          <a:xfrm>
            <a:off x="609480" y="637625"/>
            <a:ext cx="10972440" cy="4752454"/>
          </a:xfrm>
        </p:spPr>
        <p:txBody>
          <a:bodyPr/>
          <a:lstStyle/>
          <a:p>
            <a:endParaRPr lang="fr-FR" sz="2000" noProof="0">
              <a:solidFill>
                <a:srgbClr val="000000"/>
              </a:solidFill>
              <a:effectLst/>
              <a:latin typeface="+mj-lt"/>
              <a:ea typeface="Calibri" panose="020F0502020204030204" pitchFamily="34" charset="0"/>
            </a:endParaRPr>
          </a:p>
          <a:p>
            <a:r>
              <a:rPr lang="fr-FR" sz="2000" noProof="0">
                <a:solidFill>
                  <a:srgbClr val="1E699D"/>
                </a:solidFill>
                <a:effectLst/>
                <a:latin typeface="Calibri"/>
                <a:ea typeface="Calibri"/>
                <a:cs typeface="Calibri"/>
              </a:rPr>
              <a:t>Organisation d’un contact physique entre le médecin-conseil ou le collaborateur de l'équipe multidisciplinaire et le titulaire, </a:t>
            </a:r>
            <a:r>
              <a:rPr lang="fr-FR" sz="2000" b="1" noProof="0">
                <a:solidFill>
                  <a:srgbClr val="1E699D"/>
                </a:solidFill>
                <a:effectLst/>
                <a:latin typeface="Calibri"/>
                <a:ea typeface="Calibri"/>
                <a:cs typeface="Calibri"/>
              </a:rPr>
              <a:t>au plus tard le dernier jour du quatrième mois </a:t>
            </a:r>
            <a:r>
              <a:rPr lang="fr-FR" sz="2000" noProof="0">
                <a:solidFill>
                  <a:srgbClr val="1E699D"/>
                </a:solidFill>
                <a:effectLst/>
                <a:latin typeface="Calibri"/>
                <a:ea typeface="Calibri"/>
                <a:cs typeface="Calibri"/>
              </a:rPr>
              <a:t>d'incapacité de travail : évaluation de l’incapacité </a:t>
            </a:r>
            <a:r>
              <a:rPr lang="fr-FR" sz="2000" u="sng" noProof="0">
                <a:solidFill>
                  <a:srgbClr val="1E699D"/>
                </a:solidFill>
                <a:effectLst/>
                <a:latin typeface="Calibri"/>
                <a:ea typeface="Calibri"/>
                <a:cs typeface="Calibri"/>
              </a:rPr>
              <a:t>et des différentes possibilités de réintégration. </a:t>
            </a:r>
          </a:p>
          <a:p>
            <a:endPar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lvl="2"/>
            <a:endParaRPr lang="fr-FR" sz="2000" strike="sngStrike" noProof="0">
              <a:solidFill>
                <a:srgbClr val="92D050"/>
              </a:solidFill>
              <a:latin typeface="Calibri"/>
              <a:ea typeface="Calibri"/>
              <a:cs typeface="Calibri"/>
            </a:endParaRPr>
          </a:p>
          <a:p>
            <a:pPr lvl="2"/>
            <a:endParaRPr lang="fr-FR" sz="1200" noProof="0">
              <a:latin typeface="+mj-lt"/>
            </a:endParaRPr>
          </a:p>
        </p:txBody>
      </p:sp>
    </p:spTree>
    <p:extLst>
      <p:ext uri="{BB962C8B-B14F-4D97-AF65-F5344CB8AC3E}">
        <p14:creationId xmlns:p14="http://schemas.microsoft.com/office/powerpoint/2010/main" val="21758064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3ECEAF-C659-51F9-5013-BE532D1208A4}"/>
              </a:ext>
            </a:extLst>
          </p:cNvPr>
          <p:cNvSpPr>
            <a:spLocks noGrp="1"/>
          </p:cNvSpPr>
          <p:nvPr>
            <p:ph type="title"/>
          </p:nvPr>
        </p:nvSpPr>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étape </a:t>
            </a:r>
            <a:r>
              <a:rPr lang="fr-FR" sz="2800">
                <a:solidFill>
                  <a:srgbClr val="FF0000"/>
                </a:solidFill>
                <a:latin typeface="Calibri"/>
                <a:ea typeface="Calibri"/>
                <a:cs typeface="Calibri"/>
              </a:rPr>
              <a:t>5</a:t>
            </a:r>
            <a:endParaRPr lang="fr-FR" sz="2800">
              <a:solidFill>
                <a:srgbClr val="000000"/>
              </a:solidFill>
              <a:latin typeface="Calibri"/>
              <a:ea typeface="Calibri"/>
              <a:cs typeface="Calibri"/>
            </a:endParaRPr>
          </a:p>
          <a:p>
            <a:endParaRPr lang="fr-FR" sz="2800" noProof="0">
              <a:solidFill>
                <a:srgbClr val="FF0000"/>
              </a:solidFill>
              <a:latin typeface="Futura Medium"/>
            </a:endParaRPr>
          </a:p>
        </p:txBody>
      </p:sp>
      <p:sp>
        <p:nvSpPr>
          <p:cNvPr id="3" name="Sous-titre 2">
            <a:extLst>
              <a:ext uri="{FF2B5EF4-FFF2-40B4-BE49-F238E27FC236}">
                <a16:creationId xmlns:a16="http://schemas.microsoft.com/office/drawing/2014/main" id="{45C6ABB2-5D0A-D76E-D70B-DA7ACD8C8B5B}"/>
              </a:ext>
            </a:extLst>
          </p:cNvPr>
          <p:cNvSpPr>
            <a:spLocks noGrp="1"/>
          </p:cNvSpPr>
          <p:nvPr>
            <p:ph type="subTitle"/>
          </p:nvPr>
        </p:nvSpPr>
        <p:spPr>
          <a:xfrm>
            <a:off x="609480" y="1300063"/>
            <a:ext cx="11422144" cy="5563443"/>
          </a:xfrm>
        </p:spPr>
        <p:txBody>
          <a:bodyPr/>
          <a:lstStyle/>
          <a:p>
            <a:r>
              <a:rPr lang="fr-FR" sz="1800" noProof="0">
                <a:solidFill>
                  <a:srgbClr val="1E699D"/>
                </a:solidFill>
                <a:latin typeface="Calibri"/>
                <a:ea typeface="+mj-lt"/>
                <a:cs typeface="+mj-lt"/>
              </a:rPr>
              <a:t>Évaluation des capacités résiduelles (potentiel de travail) par le médecin-conseil ou le collaborateur de l'équipe multidisciplinaire, éventuellement en collaboration avec le coordinateur retour au travail.</a:t>
            </a:r>
            <a:endParaRPr lang="fr-FR" sz="1800" noProof="0">
              <a:latin typeface="Calibri"/>
            </a:endParaRPr>
          </a:p>
          <a:p>
            <a:endParaRPr lang="fr-FR" sz="1800" u="sng" noProof="0">
              <a:solidFill>
                <a:srgbClr val="1E699D"/>
              </a:solidFill>
              <a:latin typeface="Calibri" panose="020F0502020204030204" pitchFamily="34" charset="0"/>
              <a:cs typeface="Calibri" panose="020F0502020204030204" pitchFamily="34" charset="0"/>
            </a:endParaRPr>
          </a:p>
          <a:p>
            <a:r>
              <a:rPr lang="fr-FR" sz="1800" u="sng" noProof="0">
                <a:solidFill>
                  <a:srgbClr val="1E699D"/>
                </a:solidFill>
                <a:latin typeface="Calibri"/>
                <a:cs typeface="Calibri"/>
              </a:rPr>
              <a:t>sauf si:</a:t>
            </a:r>
          </a:p>
          <a:p>
            <a:endParaRPr lang="fr-FR" sz="1800" noProof="0">
              <a:solidFill>
                <a:srgbClr val="1E699D"/>
              </a:solidFill>
              <a:latin typeface="Calibri" panose="020F0502020204030204" pitchFamily="34" charset="0"/>
              <a:cs typeface="Calibri" panose="020F0502020204030204" pitchFamily="34" charset="0"/>
            </a:endParaRPr>
          </a:p>
          <a:p>
            <a:pPr>
              <a:buFont typeface="Arial" panose="020B0604020202020204" pitchFamily="34" charset="0"/>
              <a:buChar char="•"/>
            </a:pPr>
            <a:r>
              <a:rPr lang="fr-FR" sz="1800" noProof="0">
                <a:solidFill>
                  <a:srgbClr val="1E699D"/>
                </a:solidFill>
                <a:latin typeface="Calibri"/>
              </a:rPr>
              <a:t>Processus de réintégration Codex en cours auprès du médecin du travail.</a:t>
            </a:r>
          </a:p>
          <a:p>
            <a:pPr lvl="3" algn="l">
              <a:buFont typeface="Arial" panose="020B0604020202020204" pitchFamily="34" charset="0"/>
              <a:buChar char="•"/>
            </a:pPr>
            <a:endParaRPr lang="fr-FR" noProof="0">
              <a:latin typeface="Calibri"/>
              <a:ea typeface="Calibri"/>
              <a:cs typeface="Calibri"/>
            </a:endParaRPr>
          </a:p>
          <a:p>
            <a:pPr lvl="3" algn="l">
              <a:buFont typeface="Arial" panose="020B0604020202020204" pitchFamily="34" charset="0"/>
              <a:buChar char="•"/>
            </a:pPr>
            <a:r>
              <a:rPr lang="fr-FR" noProof="0">
                <a:solidFill>
                  <a:srgbClr val="1E699D"/>
                </a:solidFill>
                <a:latin typeface="Calibri"/>
                <a:ea typeface="Calibri"/>
                <a:cs typeface="Calibri"/>
              </a:rPr>
              <a:t>Travail adapté en cours, avec l'accord du médecin-conseil.</a:t>
            </a:r>
            <a:endParaRPr lang="fr-FR" noProof="0">
              <a:latin typeface="Calibri"/>
              <a:ea typeface="Calibri"/>
              <a:cs typeface="Calibri"/>
            </a:endParaRPr>
          </a:p>
          <a:p>
            <a:pPr lvl="3" algn="l">
              <a:buFont typeface="Arial" panose="020B0604020202020204" pitchFamily="34" charset="0"/>
              <a:buChar char="•"/>
            </a:pPr>
            <a:endParaRPr lang="fr-FR" noProof="0">
              <a:latin typeface="Calibri"/>
              <a:ea typeface="Calibri"/>
              <a:cs typeface="Calibri"/>
            </a:endParaRPr>
          </a:p>
          <a:p>
            <a:pPr lvl="3" algn="l">
              <a:buFont typeface="Arial" panose="020B0604020202020204" pitchFamily="34" charset="0"/>
              <a:buChar char="•"/>
            </a:pPr>
            <a:r>
              <a:rPr lang="fr-FR" noProof="0">
                <a:solidFill>
                  <a:srgbClr val="1E699D"/>
                </a:solidFill>
                <a:latin typeface="Calibri"/>
                <a:ea typeface="Calibri"/>
                <a:cs typeface="Calibri"/>
              </a:rPr>
              <a:t>Processus de retour au travail en cours, avec l'accord du médecin-conseil.</a:t>
            </a:r>
            <a:endParaRPr lang="fr-FR" noProof="0">
              <a:latin typeface="Calibri"/>
              <a:ea typeface="Calibri"/>
              <a:cs typeface="Calibri"/>
            </a:endParaRPr>
          </a:p>
          <a:p>
            <a:pPr lvl="3" algn="l">
              <a:buFont typeface="Arial" panose="020B0604020202020204" pitchFamily="34" charset="0"/>
              <a:buChar char="•"/>
            </a:pPr>
            <a:endParaRPr lang="fr-FR" noProof="0">
              <a:latin typeface="Calibri"/>
              <a:ea typeface="Calibri"/>
              <a:cs typeface="Calibri"/>
            </a:endParaRPr>
          </a:p>
          <a:p>
            <a:pPr lvl="3" algn="l">
              <a:buFont typeface="Arial" panose="020B0604020202020204" pitchFamily="34" charset="0"/>
              <a:buChar char="•"/>
            </a:pPr>
            <a:r>
              <a:rPr lang="fr-FR" noProof="0">
                <a:solidFill>
                  <a:srgbClr val="1E699D"/>
                </a:solidFill>
                <a:latin typeface="Calibri"/>
                <a:ea typeface="Calibri"/>
                <a:cs typeface="Calibri"/>
              </a:rPr>
              <a:t>Processus de retour au travail lancé à la demande de l'assuré en cours, avec l'accord du médecin-conseil.</a:t>
            </a:r>
            <a:endParaRPr lang="fr-FR" noProof="0">
              <a:latin typeface="Calibri"/>
              <a:ea typeface="Calibri"/>
              <a:cs typeface="Calibri"/>
            </a:endParaRPr>
          </a:p>
          <a:p>
            <a:pPr lvl="3" algn="l">
              <a:buFont typeface="Arial" panose="020B0604020202020204" pitchFamily="34" charset="0"/>
              <a:buChar char="•"/>
            </a:pPr>
            <a:endParaRPr lang="fr-FR" noProof="0">
              <a:latin typeface="Calibri"/>
              <a:ea typeface="Calibri"/>
              <a:cs typeface="Calibri"/>
            </a:endParaRPr>
          </a:p>
          <a:p>
            <a:pPr lvl="3" algn="l">
              <a:buFont typeface="Arial" panose="020B0604020202020204" pitchFamily="34" charset="0"/>
              <a:buChar char="•"/>
            </a:pPr>
            <a:r>
              <a:rPr lang="fr-FR" noProof="0">
                <a:solidFill>
                  <a:srgbClr val="1E699D"/>
                </a:solidFill>
                <a:latin typeface="Calibri"/>
                <a:ea typeface="Calibri"/>
                <a:cs typeface="Calibri"/>
              </a:rPr>
              <a:t>Début de l'incapacité de travail au cours de la période de six mois précédant le mois suivant celui au cours duquel l'assuré atteint l'âge de 66 ans ou début de l'incapacité de travail après le mois au cours duquel l'assuré a atteint l'âge de 66 ans.</a:t>
            </a:r>
            <a:endParaRPr lang="fr-FR" noProof="0">
              <a:latin typeface="Calibri"/>
              <a:ea typeface="Calibri"/>
              <a:cs typeface="Calibri"/>
            </a:endParaRPr>
          </a:p>
          <a:p>
            <a:pPr marL="285750" lvl="3" indent="-285750">
              <a:lnSpc>
                <a:spcPct val="200000"/>
              </a:lnSpc>
              <a:buFont typeface="Arial" panose="020B0604020202020204" pitchFamily="34" charset="0"/>
              <a:buChar char="•"/>
            </a:pPr>
            <a:endParaRPr lang="fr-FR" sz="2000" noProof="0">
              <a:solidFill>
                <a:srgbClr val="1E699D"/>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380452429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E0B577-88F8-4E20-D8E8-680A335A5B45}"/>
              </a:ext>
            </a:extLst>
          </p:cNvPr>
          <p:cNvSpPr>
            <a:spLocks noGrp="1"/>
          </p:cNvSpPr>
          <p:nvPr>
            <p:ph type="title"/>
          </p:nvPr>
        </p:nvSpPr>
        <p:spPr/>
        <p:txBody>
          <a:bodyPr/>
          <a:lstStyle/>
          <a:p>
            <a:r>
              <a:rPr lang="fr-FR" sz="2800" noProof="0">
                <a:solidFill>
                  <a:srgbClr val="1E699D"/>
                </a:solidFill>
                <a:latin typeface="Futura Medium"/>
                <a:cs typeface="Calibri" panose="020F0502020204030204" pitchFamily="34" charset="0"/>
              </a:rPr>
              <a:t>7. Histoire d’une incapacité de travail : </a:t>
            </a:r>
            <a:r>
              <a:rPr lang="fr-FR" sz="2800" noProof="0">
                <a:solidFill>
                  <a:srgbClr val="FF0000"/>
                </a:solidFill>
                <a:latin typeface="Futura Medium"/>
                <a:cs typeface="Calibri" panose="020F0502020204030204" pitchFamily="34" charset="0"/>
              </a:rPr>
              <a:t>étape 6</a:t>
            </a:r>
          </a:p>
        </p:txBody>
      </p:sp>
      <p:sp>
        <p:nvSpPr>
          <p:cNvPr id="3" name="Sous-titre 2">
            <a:extLst>
              <a:ext uri="{FF2B5EF4-FFF2-40B4-BE49-F238E27FC236}">
                <a16:creationId xmlns:a16="http://schemas.microsoft.com/office/drawing/2014/main" id="{CACCCE4A-B184-910E-30CA-E48D1735BAD9}"/>
              </a:ext>
            </a:extLst>
          </p:cNvPr>
          <p:cNvSpPr>
            <a:spLocks noGrp="1"/>
          </p:cNvSpPr>
          <p:nvPr>
            <p:ph type="subTitle"/>
          </p:nvPr>
        </p:nvSpPr>
        <p:spPr>
          <a:xfrm>
            <a:off x="649999" y="1604520"/>
            <a:ext cx="11081777" cy="4161798"/>
          </a:xfrm>
        </p:spPr>
        <p:txBody>
          <a:bodyPr>
            <a:noAutofit/>
          </a:bodyPr>
          <a:lstStyle/>
          <a:p>
            <a:pPr marL="0" indent="0">
              <a:buNone/>
            </a:pPr>
            <a:r>
              <a:rPr lang="fr-FR" sz="2000" noProof="0">
                <a:solidFill>
                  <a:srgbClr val="1E699D"/>
                </a:solidFill>
                <a:latin typeface="Calibri"/>
                <a:cs typeface="Calibri"/>
              </a:rPr>
              <a:t>Catégorisation du patient selon un arbre décisionnel : </a:t>
            </a:r>
          </a:p>
          <a:p>
            <a:pPr marL="0" indent="0">
              <a:buNone/>
            </a:pPr>
            <a:endParaRPr lang="fr-FR" sz="1800" noProof="0">
              <a:solidFill>
                <a:srgbClr val="1E699D"/>
              </a:solidFill>
              <a:latin typeface="Calibri" panose="020F0502020204030204" pitchFamily="34" charset="0"/>
              <a:cs typeface="Calibri" panose="020F0502020204030204" pitchFamily="34" charset="0"/>
            </a:endParaRPr>
          </a:p>
          <a:p>
            <a:pPr lvl="1"/>
            <a:r>
              <a:rPr lang="fr-FR" sz="1600" b="1" noProof="0">
                <a:solidFill>
                  <a:srgbClr val="1E699D"/>
                </a:solidFill>
                <a:latin typeface="Calibri"/>
                <a:ea typeface="Calibri"/>
                <a:cs typeface="Calibri"/>
              </a:rPr>
              <a:t>Catégorie 1</a:t>
            </a:r>
            <a:r>
              <a:rPr lang="fr-FR" sz="1600" noProof="0">
                <a:solidFill>
                  <a:srgbClr val="1E699D"/>
                </a:solidFill>
                <a:latin typeface="Calibri"/>
                <a:ea typeface="Calibri"/>
                <a:cs typeface="Calibri"/>
              </a:rPr>
              <a:t>: </a:t>
            </a:r>
            <a:r>
              <a:rPr lang="fr-FR" sz="1600" noProof="0">
                <a:solidFill>
                  <a:srgbClr val="1E699D"/>
                </a:solidFill>
                <a:effectLst/>
                <a:latin typeface="Calibri"/>
                <a:ea typeface="Calibri"/>
                <a:cs typeface="Calibri"/>
              </a:rPr>
              <a:t>il peut raisonnablement être présumé que le titulaire </a:t>
            </a:r>
            <a:r>
              <a:rPr lang="fr-FR" sz="1600" b="1" noProof="0">
                <a:solidFill>
                  <a:srgbClr val="1E699D"/>
                </a:solidFill>
                <a:effectLst/>
                <a:latin typeface="Calibri"/>
                <a:ea typeface="Calibri"/>
                <a:cs typeface="Calibri"/>
              </a:rPr>
              <a:t>reprendra spontanément le travail convenu </a:t>
            </a:r>
            <a:r>
              <a:rPr lang="fr-FR" sz="1600" noProof="0">
                <a:solidFill>
                  <a:srgbClr val="1E699D"/>
                </a:solidFill>
                <a:effectLst/>
                <a:latin typeface="Calibri"/>
                <a:ea typeface="Calibri"/>
                <a:cs typeface="Calibri"/>
              </a:rPr>
              <a:t>ou un emploi sur le marché du travail régulier au plus tard à la fin du sixième mois d'incapacité de travail, selon le cas. </a:t>
            </a:r>
          </a:p>
          <a:p>
            <a:pPr lvl="1"/>
            <a:endParaRPr lang="fr-FR" sz="1600" noProof="0">
              <a:solidFill>
                <a:srgbClr val="1E699D"/>
              </a:solidFill>
              <a:latin typeface="Calibri" panose="020F0502020204030204" pitchFamily="34" charset="0"/>
              <a:cs typeface="Calibri" panose="020F0502020204030204" pitchFamily="34" charset="0"/>
            </a:endParaRPr>
          </a:p>
          <a:p>
            <a:r>
              <a:rPr lang="fr-FR" sz="1600" b="1" noProof="0">
                <a:solidFill>
                  <a:srgbClr val="1E699D"/>
                </a:solidFill>
                <a:latin typeface="Calibri"/>
                <a:ea typeface="Calibri"/>
                <a:cs typeface="Calibri"/>
              </a:rPr>
              <a:t>Catégorie 2</a:t>
            </a:r>
            <a:r>
              <a:rPr lang="fr-FR" sz="1600" noProof="0">
                <a:solidFill>
                  <a:srgbClr val="1E699D"/>
                </a:solidFill>
                <a:latin typeface="Calibri"/>
                <a:ea typeface="Calibri"/>
                <a:cs typeface="Calibri"/>
              </a:rPr>
              <a:t>: </a:t>
            </a:r>
            <a:r>
              <a:rPr lang="fr-FR" sz="1600" noProof="0">
                <a:solidFill>
                  <a:srgbClr val="1E699D"/>
                </a:solidFill>
                <a:effectLst/>
                <a:latin typeface="Calibri"/>
                <a:ea typeface="Calibri"/>
                <a:cs typeface="Calibri"/>
              </a:rPr>
              <a:t>une reprise de travail chez l'employeur ou la reprise d'un emploi sur le marché du travail régulier ne semble </a:t>
            </a:r>
            <a:r>
              <a:rPr lang="fr-FR" sz="1600" b="1" noProof="0">
                <a:solidFill>
                  <a:srgbClr val="1E699D"/>
                </a:solidFill>
                <a:effectLst/>
                <a:latin typeface="Calibri"/>
                <a:ea typeface="Calibri"/>
                <a:cs typeface="Calibri"/>
              </a:rPr>
              <a:t>pas possible pour des raisons médicales</a:t>
            </a:r>
            <a:r>
              <a:rPr lang="fr-FR" sz="1600" noProof="0">
                <a:solidFill>
                  <a:srgbClr val="1E699D"/>
                </a:solidFill>
                <a:effectLst/>
                <a:latin typeface="Calibri"/>
                <a:ea typeface="Calibri"/>
                <a:cs typeface="Calibri"/>
              </a:rPr>
              <a:t>. </a:t>
            </a:r>
            <a:r>
              <a:rPr lang="fr-FR" sz="1600" noProof="0">
                <a:solidFill>
                  <a:srgbClr val="1E699D"/>
                </a:solidFill>
                <a:effectLst/>
              </a:rPr>
              <a:t>Validation </a:t>
            </a:r>
            <a:r>
              <a:rPr lang="fr-FR" sz="1600" noProof="0">
                <a:solidFill>
                  <a:srgbClr val="1E699D"/>
                </a:solidFill>
              </a:rPr>
              <a:t>requise </a:t>
            </a:r>
            <a:r>
              <a:rPr lang="fr-FR" sz="1600" noProof="0">
                <a:solidFill>
                  <a:srgbClr val="1E699D"/>
                </a:solidFill>
                <a:effectLst/>
              </a:rPr>
              <a:t>par le </a:t>
            </a:r>
            <a:r>
              <a:rPr lang="fr-FR" sz="1600" noProof="0">
                <a:solidFill>
                  <a:srgbClr val="1E699D"/>
                </a:solidFill>
              </a:rPr>
              <a:t>médecin consultant si cette catégorisation a été effectuée par un membre de l'équipe multidisciplinaire</a:t>
            </a:r>
            <a:r>
              <a:rPr lang="fr-FR" sz="1600" noProof="0">
                <a:solidFill>
                  <a:srgbClr val="1E699D"/>
                </a:solidFill>
                <a:effectLst/>
              </a:rPr>
              <a:t>. </a:t>
            </a:r>
            <a:endParaRPr lang="fr-FR" sz="1600" noProof="0">
              <a:solidFill>
                <a:srgbClr val="1E699D"/>
              </a:solidFill>
            </a:endParaRPr>
          </a:p>
          <a:p>
            <a:pPr lvl="1"/>
            <a:endParaRPr lang="fr-FR" sz="16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lvl="1"/>
            <a:r>
              <a:rPr lang="fr-FR" sz="1600" b="1" noProof="0">
                <a:solidFill>
                  <a:srgbClr val="1E699D"/>
                </a:solidFill>
                <a:latin typeface="Calibri"/>
                <a:ea typeface="Calibri"/>
                <a:cs typeface="Calibri"/>
              </a:rPr>
              <a:t>Catégorie 3</a:t>
            </a:r>
            <a:r>
              <a:rPr lang="fr-FR" sz="1600" noProof="0">
                <a:solidFill>
                  <a:srgbClr val="1E699D"/>
                </a:solidFill>
                <a:latin typeface="Calibri"/>
                <a:ea typeface="Calibri"/>
                <a:cs typeface="Calibri"/>
              </a:rPr>
              <a:t>: </a:t>
            </a:r>
            <a:r>
              <a:rPr lang="fr-FR" sz="1600" noProof="0">
                <a:solidFill>
                  <a:srgbClr val="1E699D"/>
                </a:solidFill>
                <a:effectLst/>
                <a:latin typeface="Calibri"/>
                <a:ea typeface="Calibri"/>
                <a:cs typeface="Calibri"/>
              </a:rPr>
              <a:t>une reprise de travail chez l'employeur ou la reprise d'un emploi sur le marché du travail régulier n'est </a:t>
            </a:r>
            <a:r>
              <a:rPr lang="fr-FR" sz="1600" b="1" noProof="0">
                <a:solidFill>
                  <a:srgbClr val="1E699D"/>
                </a:solidFill>
                <a:effectLst/>
                <a:latin typeface="Calibri"/>
                <a:ea typeface="Calibri"/>
                <a:cs typeface="Calibri"/>
              </a:rPr>
              <a:t>momentanément pas d'actualité parce que la priorité doit être donnée au diagnostic </a:t>
            </a:r>
            <a:r>
              <a:rPr lang="fr-FR" sz="1600" noProof="0">
                <a:solidFill>
                  <a:srgbClr val="1E699D"/>
                </a:solidFill>
                <a:effectLst/>
                <a:latin typeface="Calibri"/>
                <a:ea typeface="Calibri"/>
                <a:cs typeface="Calibri"/>
              </a:rPr>
              <a:t>médical ou au traitement médical.</a:t>
            </a:r>
          </a:p>
          <a:p>
            <a:pPr lvl="1"/>
            <a:endParaRPr lang="fr-FR" sz="1600" noProof="0">
              <a:solidFill>
                <a:srgbClr val="1E699D"/>
              </a:solidFill>
              <a:latin typeface="Calibri" panose="020F0502020204030204" pitchFamily="34" charset="0"/>
              <a:cs typeface="Calibri" panose="020F0502020204030204" pitchFamily="34" charset="0"/>
            </a:endParaRPr>
          </a:p>
          <a:p>
            <a:pPr lvl="1"/>
            <a:r>
              <a:rPr lang="fr-FR" sz="1600" b="1" noProof="0">
                <a:solidFill>
                  <a:srgbClr val="1E699D"/>
                </a:solidFill>
                <a:latin typeface="Calibri"/>
                <a:ea typeface="Calibri"/>
                <a:cs typeface="Calibri"/>
              </a:rPr>
              <a:t>Catégorie 4</a:t>
            </a:r>
            <a:r>
              <a:rPr lang="fr-FR" sz="1600" noProof="0">
                <a:solidFill>
                  <a:srgbClr val="1E699D"/>
                </a:solidFill>
                <a:latin typeface="Calibri"/>
                <a:ea typeface="Calibri"/>
                <a:cs typeface="Calibri"/>
              </a:rPr>
              <a:t>: </a:t>
            </a:r>
            <a:r>
              <a:rPr lang="fr-FR" sz="1600" noProof="0">
                <a:solidFill>
                  <a:srgbClr val="1E699D"/>
                </a:solidFill>
                <a:effectLst/>
                <a:latin typeface="Calibri"/>
                <a:ea typeface="Calibri"/>
                <a:cs typeface="Calibri"/>
              </a:rPr>
              <a:t>une reprise de travail chez l'employeur ou la reprise d'un emploi sur le marché du travail régulier semble </a:t>
            </a:r>
            <a:r>
              <a:rPr lang="fr-FR" sz="1600" b="1" noProof="0">
                <a:solidFill>
                  <a:srgbClr val="1E699D"/>
                </a:solidFill>
                <a:effectLst/>
                <a:latin typeface="Calibri"/>
                <a:ea typeface="Calibri"/>
                <a:cs typeface="Calibri"/>
              </a:rPr>
              <a:t>possible après une ou plusieurs actions de réadaptation et/ou d'orientation</a:t>
            </a:r>
            <a:r>
              <a:rPr lang="fr-FR" sz="1600" noProof="0">
                <a:solidFill>
                  <a:srgbClr val="1E699D"/>
                </a:solidFill>
                <a:effectLst/>
                <a:latin typeface="Calibri"/>
                <a:ea typeface="Calibri"/>
                <a:cs typeface="Calibri"/>
              </a:rPr>
              <a:t>. Envoi dès lors du patient vers le coordinateur retour au travail. </a:t>
            </a:r>
            <a:endParaRPr lang="fr-FR" sz="1600" noProof="0">
              <a:solidFill>
                <a:srgbClr val="1E699D"/>
              </a:solidFill>
              <a:latin typeface="Calibri"/>
              <a:ea typeface="Calibri"/>
              <a:cs typeface="Calibri"/>
            </a:endParaRPr>
          </a:p>
        </p:txBody>
      </p:sp>
    </p:spTree>
    <p:extLst>
      <p:ext uri="{BB962C8B-B14F-4D97-AF65-F5344CB8AC3E}">
        <p14:creationId xmlns:p14="http://schemas.microsoft.com/office/powerpoint/2010/main" val="9630381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B0B82D-6ADC-E8CB-C7EF-5171EB8FCCD3}"/>
              </a:ext>
            </a:extLst>
          </p:cNvPr>
          <p:cNvSpPr>
            <a:spLocks noGrp="1"/>
          </p:cNvSpPr>
          <p:nvPr>
            <p:ph type="title"/>
          </p:nvPr>
        </p:nvSpPr>
        <p:spPr/>
        <p:txBody>
          <a:bodyPr/>
          <a:lstStyle/>
          <a:p>
            <a:r>
              <a:rPr lang="fr-FR" sz="2800" noProof="0">
                <a:solidFill>
                  <a:srgbClr val="1E699D"/>
                </a:solidFill>
                <a:latin typeface="Calibri"/>
                <a:ea typeface="Calibri"/>
                <a:cs typeface="Calibri"/>
              </a:rPr>
              <a:t>7. Histoire d’une incapacité de travail : </a:t>
            </a:r>
            <a:r>
              <a:rPr lang="fr-FR" sz="2800" noProof="0">
                <a:solidFill>
                  <a:srgbClr val="FF0000"/>
                </a:solidFill>
                <a:latin typeface="Calibri"/>
                <a:ea typeface="Calibri"/>
                <a:cs typeface="Calibri"/>
              </a:rPr>
              <a:t>étape </a:t>
            </a:r>
            <a:r>
              <a:rPr lang="fr-FR" sz="2800">
                <a:solidFill>
                  <a:srgbClr val="FF0000"/>
                </a:solidFill>
                <a:latin typeface="Calibri"/>
                <a:ea typeface="Calibri"/>
                <a:cs typeface="Calibri"/>
              </a:rPr>
              <a:t>7</a:t>
            </a:r>
            <a:endParaRPr lang="fr-FR" sz="2800">
              <a:solidFill>
                <a:srgbClr val="000000"/>
              </a:solidFill>
              <a:latin typeface="Calibri"/>
              <a:ea typeface="Calibri"/>
              <a:cs typeface="Calibri"/>
            </a:endParaRPr>
          </a:p>
          <a:p>
            <a:endParaRPr lang="fr-FR" sz="2800" noProof="0">
              <a:solidFill>
                <a:srgbClr val="FF0000"/>
              </a:solidFill>
              <a:latin typeface="Futura Medium"/>
            </a:endParaRPr>
          </a:p>
        </p:txBody>
      </p:sp>
      <p:sp>
        <p:nvSpPr>
          <p:cNvPr id="3" name="Sous-titre 2">
            <a:extLst>
              <a:ext uri="{FF2B5EF4-FFF2-40B4-BE49-F238E27FC236}">
                <a16:creationId xmlns:a16="http://schemas.microsoft.com/office/drawing/2014/main" id="{CAD7A01A-23B0-AA01-E05D-B836DD3F74DD}"/>
              </a:ext>
            </a:extLst>
          </p:cNvPr>
          <p:cNvSpPr>
            <a:spLocks noGrp="1"/>
          </p:cNvSpPr>
          <p:nvPr>
            <p:ph type="subTitle"/>
          </p:nvPr>
        </p:nvSpPr>
        <p:spPr>
          <a:xfrm>
            <a:off x="609480" y="1299883"/>
            <a:ext cx="10972440" cy="4258234"/>
          </a:xfrm>
        </p:spPr>
        <p:txBody>
          <a:bodyPr>
            <a:normAutofit fontScale="85000" lnSpcReduction="10000"/>
          </a:bodyPr>
          <a:lstStyle/>
          <a:p>
            <a:r>
              <a:rPr lang="fr-FR" sz="2200" noProof="0">
                <a:solidFill>
                  <a:srgbClr val="1E699D"/>
                </a:solidFill>
                <a:latin typeface="Calibri"/>
                <a:cs typeface="Calibri"/>
              </a:rPr>
              <a:t>Contact physique du </a:t>
            </a:r>
            <a:r>
              <a:rPr lang="fr-FR" sz="2200" b="1" noProof="0">
                <a:solidFill>
                  <a:srgbClr val="1E699D"/>
                </a:solidFill>
                <a:latin typeface="Calibri"/>
                <a:cs typeface="Calibri"/>
              </a:rPr>
              <a:t>7ème mois </a:t>
            </a:r>
            <a:r>
              <a:rPr lang="fr-FR" sz="2200" noProof="0">
                <a:solidFill>
                  <a:srgbClr val="1E699D"/>
                </a:solidFill>
                <a:latin typeface="Calibri"/>
                <a:cs typeface="Calibri"/>
              </a:rPr>
              <a:t>avec le médecin-conseil ou le membre paramédical si :</a:t>
            </a:r>
          </a:p>
          <a:p>
            <a:pPr marL="742950" lvl="1" indent="-285750" algn="just" fontAlgn="base">
              <a:lnSpc>
                <a:spcPct val="112000"/>
              </a:lnSpc>
              <a:spcAft>
                <a:spcPts val="40"/>
              </a:spcAft>
              <a:buClr>
                <a:srgbClr val="000000"/>
              </a:buClr>
              <a:buSzPts val="1100"/>
              <a:buFont typeface="Symbol" panose="05050102010706020507" pitchFamily="18" charset="2"/>
              <a:buChar char="-"/>
            </a:pPr>
            <a:endParaRPr lang="fr-FR"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Le titulaire a été classé dans la catégorie 1 au cours du 4</a:t>
            </a:r>
            <a:r>
              <a:rPr lang="fr-FR" sz="1700" u="none" strike="noStrike" kern="100" baseline="300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e </a:t>
            </a: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mois d'incapacité de travail. Ce contact doit également avoir lieu si le titulaire a été classé dans la catégorie 1 au cours du </a:t>
            </a:r>
            <a:r>
              <a:rPr lang="fr-FR"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rPr>
              <a:t>4</a:t>
            </a:r>
            <a:r>
              <a:rPr lang="fr-FR" sz="1700" kern="100" baseline="30000" noProof="0">
                <a:solidFill>
                  <a:srgbClr val="1E699D"/>
                </a:solidFill>
                <a:effectLst/>
                <a:latin typeface="Calibri" panose="020F0502020204030204" pitchFamily="34" charset="0"/>
                <a:ea typeface="Calibri" panose="020F0502020204030204" pitchFamily="34" charset="0"/>
                <a:cs typeface="Calibri" panose="020F0502020204030204" pitchFamily="34" charset="0"/>
              </a:rPr>
              <a:t>e </a:t>
            </a:r>
            <a:r>
              <a:rPr lang="fr-FR"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rPr>
              <a:t>mois d'incapacité de travail et qu'il a ensuite commencé un travail autorisé </a:t>
            </a:r>
          </a:p>
          <a:p>
            <a:pPr marL="679450" indent="0" algn="l">
              <a:lnSpc>
                <a:spcPct val="107000"/>
              </a:lnSpc>
              <a:spcAft>
                <a:spcPts val="105"/>
              </a:spcAft>
              <a:buNone/>
            </a:pPr>
            <a:endParaRPr lang="fr-FR"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Le titulaire a été classé dans la catégorie 3 au cours du 4</a:t>
            </a:r>
            <a:r>
              <a:rPr lang="fr-FR" sz="1700" u="none" strike="noStrike" kern="100" baseline="300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e</a:t>
            </a: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 mois d'incapacité de travail. Ce contact doit également avoir lieu si le titulaire a été classé dans la catégorie 3 au cours du </a:t>
            </a:r>
            <a:r>
              <a:rPr lang="fr-FR"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rPr>
              <a:t>4</a:t>
            </a:r>
            <a:r>
              <a:rPr lang="fr-FR" sz="1700" kern="100" baseline="30000" noProof="0">
                <a:solidFill>
                  <a:srgbClr val="1E699D"/>
                </a:solidFill>
                <a:effectLst/>
                <a:latin typeface="Calibri" panose="020F0502020204030204" pitchFamily="34" charset="0"/>
                <a:ea typeface="Calibri" panose="020F0502020204030204" pitchFamily="34" charset="0"/>
                <a:cs typeface="Calibri" panose="020F0502020204030204" pitchFamily="34" charset="0"/>
              </a:rPr>
              <a:t>e </a:t>
            </a:r>
            <a:r>
              <a:rPr lang="fr-FR"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rPr>
              <a:t>mois d'incapacité de travail et qu'il a ensuite commencé un travail autorisé </a:t>
            </a:r>
          </a:p>
          <a:p>
            <a:pPr marL="742950" lvl="1" indent="-285750" algn="just" fontAlgn="base">
              <a:lnSpc>
                <a:spcPct val="112000"/>
              </a:lnSpc>
              <a:spcAft>
                <a:spcPts val="40"/>
              </a:spcAft>
              <a:buClr>
                <a:srgbClr val="000000"/>
              </a:buClr>
              <a:buSzPts val="1100"/>
              <a:buFont typeface="Symbol" panose="05050102010706020507" pitchFamily="18" charset="2"/>
              <a:buChar char="-"/>
            </a:pPr>
            <a:endParaRPr lang="fr-FR"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Le titulaire a été classé dans la catégorie 4 au cours du 4</a:t>
            </a:r>
            <a:r>
              <a:rPr lang="fr-FR" sz="1700" u="none" strike="noStrike" kern="100" baseline="300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e </a:t>
            </a: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mois d'incapacité de travail et qu'il a décidé de ne pas participer à un « Trajet Retour Au Travail » </a:t>
            </a:r>
          </a:p>
          <a:p>
            <a:pPr marL="742950" lvl="1" indent="-285750" algn="just" fontAlgn="base">
              <a:lnSpc>
                <a:spcPct val="112000"/>
              </a:lnSpc>
              <a:spcAft>
                <a:spcPts val="40"/>
              </a:spcAft>
              <a:buClr>
                <a:srgbClr val="000000"/>
              </a:buClr>
              <a:buSzPts val="1100"/>
              <a:buFont typeface="Symbol" panose="05050102010706020507" pitchFamily="18" charset="2"/>
              <a:buChar char="-"/>
            </a:pPr>
            <a:endPar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endParaRPr>
          </a:p>
          <a:p>
            <a:pPr marL="742950" lvl="1" indent="-285750" algn="just" fontAlgn="base">
              <a:lnSpc>
                <a:spcPct val="112000"/>
              </a:lnSpc>
              <a:spcAft>
                <a:spcPts val="40"/>
              </a:spcAft>
              <a:buClr>
                <a:srgbClr val="000000"/>
              </a:buClr>
              <a:buSzPts val="1100"/>
              <a:buFont typeface="Symbol" panose="05050102010706020507" pitchFamily="18" charset="2"/>
              <a:buChar char="-"/>
            </a:pP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Le titulaire n'a pas été classé dans une catégorie au cours du 4</a:t>
            </a:r>
            <a:r>
              <a:rPr lang="fr-FR" sz="1700" u="none" strike="noStrike" kern="100" baseline="300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e</a:t>
            </a:r>
            <a:r>
              <a:rPr lang="fr-FR" sz="1700" u="none" strike="noStrike" kern="100" noProof="0">
                <a:solidFill>
                  <a:srgbClr val="1E699D"/>
                </a:solidFill>
                <a:effectLst/>
                <a:uFill>
                  <a:solidFill>
                    <a:srgbClr val="000000"/>
                  </a:solidFill>
                </a:uFill>
                <a:latin typeface="Calibri" panose="020F0502020204030204" pitchFamily="34" charset="0"/>
                <a:ea typeface="Arial" panose="020B0604020202020204" pitchFamily="34" charset="0"/>
                <a:cs typeface="Calibri" panose="020F0502020204030204" pitchFamily="34" charset="0"/>
              </a:rPr>
              <a:t> mois d'incapacité de travail en raison des situations suivantes : </a:t>
            </a:r>
            <a:endParaRPr lang="fr-FR" sz="1700" kern="100" noProof="0">
              <a:solidFill>
                <a:srgbClr val="1E699D"/>
              </a:solidFill>
              <a:effectLst/>
              <a:latin typeface="Calibri" panose="020F0502020204030204" pitchFamily="34" charset="0"/>
              <a:ea typeface="Calibri" panose="020F0502020204030204" pitchFamily="34" charset="0"/>
              <a:cs typeface="Calibri" panose="020F0502020204030204" pitchFamily="34" charset="0"/>
            </a:endParaRPr>
          </a:p>
          <a:p>
            <a:pPr marL="1200150" lvl="2" indent="-285750" algn="just" fontAlgn="base">
              <a:lnSpc>
                <a:spcPct val="112000"/>
              </a:lnSpc>
              <a:spcAft>
                <a:spcPts val="40"/>
              </a:spcAft>
              <a:buClr>
                <a:srgbClr val="000000"/>
              </a:buClr>
              <a:buSzPts val="1100"/>
              <a:buFont typeface="Courier New" panose="02070309020205020404" pitchFamily="49" charset="0"/>
              <a:buChar char="o"/>
            </a:pPr>
            <a:r>
              <a:rPr lang="fr-FR" sz="1700" u="none" strike="noStrike" kern="100" noProof="0">
                <a:solidFill>
                  <a:srgbClr val="1E699D"/>
                </a:solidFill>
                <a:effectLst/>
                <a:uFill>
                  <a:solidFill>
                    <a:srgbClr val="000000"/>
                  </a:solidFill>
                </a:uFill>
                <a:latin typeface="Calibri" panose="020F0502020204030204" pitchFamily="34" charset="0"/>
                <a:ea typeface="Courier New" panose="02070309020205020404" pitchFamily="49" charset="0"/>
                <a:cs typeface="Calibri" panose="020F0502020204030204" pitchFamily="34" charset="0"/>
              </a:rPr>
              <a:t>Le conseiller en prévention-médecin du travail a été sollicité pour démarrer un trajet de réintégration  « CODEX » et ce trajet est encore en cours ; </a:t>
            </a:r>
          </a:p>
          <a:p>
            <a:pPr marL="1200150" lvl="2" indent="-285750" algn="just" fontAlgn="base">
              <a:lnSpc>
                <a:spcPct val="112000"/>
              </a:lnSpc>
              <a:spcAft>
                <a:spcPts val="40"/>
              </a:spcAft>
              <a:buClr>
                <a:srgbClr val="000000"/>
              </a:buClr>
              <a:buSzPts val="1100"/>
              <a:buFont typeface="Courier New" panose="02070309020205020404" pitchFamily="49" charset="0"/>
              <a:buChar char="o"/>
            </a:pPr>
            <a:r>
              <a:rPr lang="fr-FR" sz="1700" u="none" strike="noStrike" kern="100" noProof="0">
                <a:solidFill>
                  <a:srgbClr val="1E699D"/>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Le </a:t>
            </a:r>
            <a:r>
              <a:rPr lang="fr-FR" sz="1700" kern="100" noProof="0">
                <a:solidFill>
                  <a:srgbClr val="1E699D"/>
                </a:solidFill>
                <a:uFill>
                  <a:solidFill>
                    <a:srgbClr val="000000"/>
                  </a:solidFill>
                </a:uFill>
                <a:latin typeface="Calibri" panose="020F0502020204030204" pitchFamily="34" charset="0"/>
                <a:ea typeface="Calibri" panose="020F0502020204030204" pitchFamily="34" charset="0"/>
                <a:cs typeface="Calibri" panose="020F0502020204030204" pitchFamily="34" charset="0"/>
              </a:rPr>
              <a:t>bénéficiaire a commencé une activité autorisée </a:t>
            </a:r>
            <a:r>
              <a:rPr lang="fr-FR" sz="1700" u="none" strike="noStrike" kern="100" noProof="0">
                <a:solidFill>
                  <a:srgbClr val="1E699D"/>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(conformément à l'article 100, § 2</a:t>
            </a:r>
            <a:r>
              <a:rPr lang="fr-FR" sz="1700" kern="100" noProof="0">
                <a:solidFill>
                  <a:srgbClr val="1E699D"/>
                </a:solidFill>
                <a:uFill>
                  <a:solidFill>
                    <a:srgbClr val="000000"/>
                  </a:solidFill>
                </a:uFill>
                <a:latin typeface="Calibri" panose="020F0502020204030204" pitchFamily="34" charset="0"/>
                <a:ea typeface="Calibri" panose="020F0502020204030204" pitchFamily="34" charset="0"/>
                <a:cs typeface="Calibri" panose="020F0502020204030204" pitchFamily="34" charset="0"/>
              </a:rPr>
              <a:t>,</a:t>
            </a:r>
            <a:r>
              <a:rPr lang="fr-FR" sz="1700" u="none" strike="noStrike" kern="100" noProof="0">
                <a:solidFill>
                  <a:srgbClr val="1E699D"/>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de la loi coordonnée</a:t>
            </a:r>
            <a:r>
              <a:rPr lang="fr-FR" sz="1700" kern="100" noProof="0">
                <a:solidFill>
                  <a:srgbClr val="1E699D"/>
                </a:solidFill>
                <a:uFill>
                  <a:solidFill>
                    <a:srgbClr val="000000"/>
                  </a:solidFill>
                </a:uFill>
                <a:latin typeface="Calibri" panose="020F0502020204030204" pitchFamily="34" charset="0"/>
                <a:ea typeface="Calibri" panose="020F0502020204030204" pitchFamily="34" charset="0"/>
                <a:cs typeface="Calibri" panose="020F0502020204030204" pitchFamily="34" charset="0"/>
              </a:rPr>
              <a:t> ou à l'article 23bis de l'arrêté royal du 20 juillet 1971</a:t>
            </a:r>
            <a:r>
              <a:rPr lang="fr-FR" sz="1700" u="none" strike="noStrike" kern="100" noProof="0">
                <a:solidFill>
                  <a:srgbClr val="1E699D"/>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4282400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A31D24-7503-C87F-E775-D8F93204DD52}"/>
              </a:ext>
            </a:extLst>
          </p:cNvPr>
          <p:cNvSpPr>
            <a:spLocks noGrp="1"/>
          </p:cNvSpPr>
          <p:nvPr>
            <p:ph type="title"/>
          </p:nvPr>
        </p:nvSpPr>
        <p:spPr/>
        <p:txBody>
          <a:bodyPr/>
          <a:lstStyle/>
          <a:p>
            <a:r>
              <a:rPr lang="fr-FR" sz="2800" noProof="0">
                <a:solidFill>
                  <a:srgbClr val="1E699D"/>
                </a:solidFill>
                <a:latin typeface="Calibri"/>
              </a:rPr>
              <a:t>7.a. Notion de présomption légale d’incapacité de travail : </a:t>
            </a:r>
          </a:p>
        </p:txBody>
      </p:sp>
      <p:sp>
        <p:nvSpPr>
          <p:cNvPr id="3" name="Sous-titre 2">
            <a:extLst>
              <a:ext uri="{FF2B5EF4-FFF2-40B4-BE49-F238E27FC236}">
                <a16:creationId xmlns:a16="http://schemas.microsoft.com/office/drawing/2014/main" id="{26DAFEA3-9B60-1D99-9014-DA47674ADCAF}"/>
              </a:ext>
            </a:extLst>
          </p:cNvPr>
          <p:cNvSpPr>
            <a:spLocks noGrp="1"/>
          </p:cNvSpPr>
          <p:nvPr>
            <p:ph type="subTitle"/>
          </p:nvPr>
        </p:nvSpPr>
        <p:spPr>
          <a:xfrm>
            <a:off x="765737" y="1583298"/>
            <a:ext cx="11062567" cy="4697505"/>
          </a:xfrm>
        </p:spPr>
        <p:txBody>
          <a:bodyPr/>
          <a:lstStyle/>
          <a:p>
            <a:r>
              <a:rPr lang="fr-FR" sz="2000" noProof="0"/>
              <a:t> </a:t>
            </a:r>
          </a:p>
          <a:p>
            <a:endParaRPr lang="fr-FR" sz="2000" b="1" noProof="0"/>
          </a:p>
          <a:p>
            <a:endParaRPr lang="fr-FR" sz="1800" b="1" noProof="0">
              <a:latin typeface="Calibri"/>
            </a:endParaRPr>
          </a:p>
          <a:p>
            <a:r>
              <a:rPr lang="fr-FR" sz="1800" noProof="0">
                <a:solidFill>
                  <a:srgbClr val="1E699D"/>
                </a:solidFill>
                <a:latin typeface="Calibri"/>
                <a:ea typeface="+mj-lt"/>
                <a:cs typeface="+mj-lt"/>
              </a:rPr>
              <a:t>Pendant la période où s'applique la présomption légale d'incapacité de travail, aucun contact physique n'a lieu avec le médecin-conseil ou le collaborateur de l'équipe multidisciplinaire. </a:t>
            </a:r>
          </a:p>
          <a:p>
            <a:endParaRPr lang="fr-FR" sz="1800" noProof="0">
              <a:solidFill>
                <a:srgbClr val="1E699D"/>
              </a:solidFill>
              <a:latin typeface="Calibri"/>
              <a:ea typeface="+mj-lt"/>
              <a:cs typeface="+mj-lt"/>
            </a:endParaRPr>
          </a:p>
          <a:p>
            <a:r>
              <a:rPr lang="fr-FR" sz="1800" noProof="0">
                <a:solidFill>
                  <a:srgbClr val="1E699D"/>
                </a:solidFill>
                <a:latin typeface="Calibri"/>
                <a:ea typeface="+mj-lt"/>
                <a:cs typeface="+mj-lt"/>
              </a:rPr>
              <a:t>La présomption légale d'incapacité de travail s'applique :</a:t>
            </a:r>
            <a:endParaRPr lang="fr-FR" sz="1800" noProof="0">
              <a:latin typeface="Calibri"/>
            </a:endParaRPr>
          </a:p>
          <a:p>
            <a:pPr marL="342900" indent="-342900">
              <a:lnSpc>
                <a:spcPct val="150000"/>
              </a:lnSpc>
              <a:buFont typeface="+mj-lt"/>
              <a:buAutoNum type="arabicPeriod"/>
            </a:pPr>
            <a:r>
              <a:rPr lang="fr-FR" sz="1800" noProof="0">
                <a:solidFill>
                  <a:srgbClr val="1E699D"/>
                </a:solidFill>
                <a:latin typeface="Calibri"/>
                <a:cs typeface="Calibri"/>
              </a:rPr>
              <a:t>Si l'assuré est hospitalisé </a:t>
            </a:r>
            <a:endParaRPr lang="fr-FR" sz="1800" noProof="0">
              <a:solidFill>
                <a:srgbClr val="000000"/>
              </a:solidFill>
              <a:latin typeface="Calibri"/>
              <a:ea typeface="+mj-lt"/>
              <a:cs typeface="+mj-lt"/>
            </a:endParaRPr>
          </a:p>
          <a:p>
            <a:pPr marL="342900" indent="-342900">
              <a:lnSpc>
                <a:spcPct val="150000"/>
              </a:lnSpc>
              <a:buAutoNum type="arabicPeriod"/>
            </a:pPr>
            <a:r>
              <a:rPr lang="fr-FR" sz="1800" noProof="0">
                <a:solidFill>
                  <a:srgbClr val="1E699D"/>
                </a:solidFill>
                <a:latin typeface="Calibri"/>
                <a:ea typeface="+mj-lt"/>
                <a:cs typeface="+mj-lt"/>
              </a:rPr>
              <a:t>Si l'assuré ne peut pas travailler parce qu'il a été en contact avec une personne atteinte d'une maladie contagieuse (congé prophylactique – liste limitative des maladies)</a:t>
            </a:r>
            <a:endParaRPr lang="fr-FR" sz="1800" noProof="0"/>
          </a:p>
          <a:p>
            <a:endParaRPr lang="fr-FR" sz="1800" noProof="0"/>
          </a:p>
          <a:p>
            <a:endParaRPr lang="fr-FR" sz="1800" noProof="0"/>
          </a:p>
        </p:txBody>
      </p:sp>
    </p:spTree>
    <p:extLst>
      <p:ext uri="{BB962C8B-B14F-4D97-AF65-F5344CB8AC3E}">
        <p14:creationId xmlns:p14="http://schemas.microsoft.com/office/powerpoint/2010/main" val="31865074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D8CCBD-696B-D85E-26DE-87057D45C745}"/>
              </a:ext>
            </a:extLst>
          </p:cNvPr>
          <p:cNvSpPr>
            <a:spLocks noGrp="1"/>
          </p:cNvSpPr>
          <p:nvPr>
            <p:ph type="title"/>
          </p:nvPr>
        </p:nvSpPr>
        <p:spPr>
          <a:xfrm>
            <a:off x="609480" y="322729"/>
            <a:ext cx="11369160" cy="1111623"/>
          </a:xfrm>
        </p:spPr>
        <p:txBody>
          <a:bodyPr/>
          <a:lstStyle/>
          <a:p>
            <a:r>
              <a:rPr lang="fr-FR" sz="2800" noProof="0">
                <a:solidFill>
                  <a:srgbClr val="1E699D"/>
                </a:solidFill>
                <a:latin typeface="Calibri"/>
              </a:rPr>
              <a:t>7. Préparation d’un dossier d’invalidité (plus d’un an d’incapacité) - </a:t>
            </a:r>
            <a:r>
              <a:rPr lang="fr-FR" sz="2800" noProof="0">
                <a:solidFill>
                  <a:srgbClr val="FF0000"/>
                </a:solidFill>
                <a:latin typeface="Calibri"/>
              </a:rPr>
              <a:t>étape 8</a:t>
            </a:r>
          </a:p>
        </p:txBody>
      </p:sp>
      <p:sp>
        <p:nvSpPr>
          <p:cNvPr id="3" name="Sous-titre 2">
            <a:extLst>
              <a:ext uri="{FF2B5EF4-FFF2-40B4-BE49-F238E27FC236}">
                <a16:creationId xmlns:a16="http://schemas.microsoft.com/office/drawing/2014/main" id="{D3710D42-2461-BFAE-3E42-E9D903033B62}"/>
              </a:ext>
            </a:extLst>
          </p:cNvPr>
          <p:cNvSpPr>
            <a:spLocks noGrp="1"/>
          </p:cNvSpPr>
          <p:nvPr>
            <p:ph type="subTitle"/>
          </p:nvPr>
        </p:nvSpPr>
        <p:spPr>
          <a:xfrm>
            <a:off x="609480" y="2877671"/>
            <a:ext cx="10972440" cy="1228163"/>
          </a:xfrm>
        </p:spPr>
        <p:txBody>
          <a:bodyPr/>
          <a:lstStyle/>
          <a:p>
            <a:endParaRPr lang="fr-FR" sz="2000" noProof="0"/>
          </a:p>
          <a:p>
            <a:endParaRPr lang="fr-FR" sz="2000" noProof="0"/>
          </a:p>
          <a:p>
            <a:r>
              <a:rPr lang="fr-FR" sz="2000" noProof="0">
                <a:solidFill>
                  <a:srgbClr val="1E699D"/>
                </a:solidFill>
                <a:latin typeface="Calibri"/>
                <a:cs typeface="Calibri"/>
              </a:rPr>
              <a:t>Contact physique obligatoire pendant le </a:t>
            </a:r>
            <a:r>
              <a:rPr lang="fr-FR" sz="2000" b="1" noProof="0">
                <a:solidFill>
                  <a:srgbClr val="1E699D"/>
                </a:solidFill>
                <a:latin typeface="Calibri"/>
                <a:cs typeface="Calibri"/>
              </a:rPr>
              <a:t>11 mois d’incapacité </a:t>
            </a:r>
            <a:r>
              <a:rPr lang="fr-FR" sz="2000" noProof="0">
                <a:solidFill>
                  <a:srgbClr val="1E699D"/>
                </a:solidFill>
                <a:latin typeface="Calibri"/>
                <a:cs typeface="Calibri"/>
              </a:rPr>
              <a:t>sauf pour des raisons valables (hospitalisation)</a:t>
            </a:r>
          </a:p>
          <a:p>
            <a:endParaRPr lang="fr-FR" sz="2000" noProof="0">
              <a:solidFill>
                <a:srgbClr val="1E699D"/>
              </a:solidFill>
              <a:latin typeface="Calibri" panose="020F0502020204030204" pitchFamily="34" charset="0"/>
              <a:cs typeface="Calibri" panose="020F0502020204030204" pitchFamily="34" charset="0"/>
            </a:endParaRPr>
          </a:p>
          <a:p>
            <a:r>
              <a:rPr lang="fr-FR" sz="1600" noProof="0">
                <a:solidFill>
                  <a:srgbClr val="1E699D"/>
                </a:solidFill>
                <a:ea typeface="+mj-lt"/>
                <a:cs typeface="+mj-lt"/>
              </a:rPr>
              <a:t>Au cours du 11e mois d'incapacité de travail, le médecin-conseil ou le collaborateur de l'équipe multidisciplinaire envoie une proposition d'entrée en invalidité au Conseil médical de l'invalidité (CMI). Cette proposition mentionne également la catégorie. Celle-ci détermine la durée maximale de la proposition. </a:t>
            </a:r>
            <a:endParaRPr lang="fr-FR" noProof="0">
              <a:ea typeface="+mj-lt"/>
              <a:cs typeface="+mj-lt"/>
            </a:endParaRPr>
          </a:p>
          <a:p>
            <a:endParaRPr lang="fr-FR" sz="1600" noProof="0">
              <a:solidFill>
                <a:srgbClr val="1E699D"/>
              </a:solidFill>
              <a:latin typeface="Calibri" panose="020F0502020204030204" pitchFamily="34" charset="0"/>
              <a:cs typeface="Calibri" panose="020F0502020204030204" pitchFamily="34" charset="0"/>
            </a:endParaRPr>
          </a:p>
          <a:p>
            <a:pPr marL="342900" indent="-342900">
              <a:buFont typeface="Wingdings" panose="05000000000000000000" pitchFamily="2" charset="2"/>
              <a:buChar char="q"/>
            </a:pPr>
            <a:r>
              <a:rPr lang="fr-FR" sz="1600" noProof="0">
                <a:solidFill>
                  <a:srgbClr val="1E699D"/>
                </a:solidFill>
                <a:latin typeface="Calibri"/>
                <a:cs typeface="Calibri"/>
              </a:rPr>
              <a:t>Max 5 ans pour une catégorie 2</a:t>
            </a:r>
          </a:p>
          <a:p>
            <a:pPr marL="342900" indent="-342900">
              <a:buFont typeface="Wingdings" panose="05000000000000000000" pitchFamily="2" charset="2"/>
              <a:buChar char="q"/>
            </a:pPr>
            <a:r>
              <a:rPr lang="fr-FR" sz="1600" noProof="0">
                <a:solidFill>
                  <a:srgbClr val="1E699D"/>
                </a:solidFill>
                <a:latin typeface="Calibri"/>
                <a:cs typeface="Calibri"/>
              </a:rPr>
              <a:t>Max 2 ans pour une catégorie 3</a:t>
            </a:r>
          </a:p>
          <a:p>
            <a:pPr marL="342900" indent="-342900">
              <a:buFont typeface="Wingdings" panose="05000000000000000000" pitchFamily="2" charset="2"/>
              <a:buChar char="q"/>
            </a:pPr>
            <a:r>
              <a:rPr lang="fr-FR" sz="1600" noProof="0">
                <a:solidFill>
                  <a:srgbClr val="1E699D"/>
                </a:solidFill>
                <a:latin typeface="Calibri"/>
                <a:cs typeface="Calibri"/>
              </a:rPr>
              <a:t>Max 1 an pour une catégorie 4</a:t>
            </a:r>
          </a:p>
          <a:p>
            <a:pPr marL="342900" indent="-342900">
              <a:buFont typeface="Wingdings" panose="05000000000000000000" pitchFamily="2" charset="2"/>
              <a:buChar char="q"/>
            </a:pPr>
            <a:r>
              <a:rPr lang="fr-FR" sz="1600" noProof="0">
                <a:solidFill>
                  <a:srgbClr val="1E699D"/>
                </a:solidFill>
                <a:latin typeface="Calibri"/>
                <a:cs typeface="Arial"/>
              </a:rPr>
              <a:t>Maximum</a:t>
            </a:r>
            <a:r>
              <a:rPr lang="fr-FR" sz="1600" noProof="0">
                <a:solidFill>
                  <a:srgbClr val="1E699D"/>
                </a:solidFill>
                <a:latin typeface="Calibri"/>
                <a:ea typeface="+mj-lt"/>
                <a:cs typeface="+mj-lt"/>
              </a:rPr>
              <a:t> 1 an dans le cadre d'un parcours de réintégration Codex en cours</a:t>
            </a:r>
            <a:endParaRPr lang="fr-FR" sz="1600" noProof="0">
              <a:latin typeface="Calibri"/>
            </a:endParaRPr>
          </a:p>
          <a:p>
            <a:pPr marL="342900" indent="-342900">
              <a:buFont typeface="Wingdings" panose="05000000000000000000" pitchFamily="2" charset="2"/>
              <a:buChar char="q"/>
            </a:pPr>
            <a:r>
              <a:rPr lang="fr-FR" sz="1600" noProof="0">
                <a:solidFill>
                  <a:srgbClr val="1E699D"/>
                </a:solidFill>
                <a:latin typeface="Calibri"/>
                <a:ea typeface="+mj-lt"/>
                <a:cs typeface="+mj-lt"/>
              </a:rPr>
              <a:t>Maximum 1 an dans le cadre d'un parcours TNW en cours</a:t>
            </a:r>
            <a:endParaRPr lang="fr-FR" sz="1600" noProof="0">
              <a:latin typeface="Calibri"/>
            </a:endParaRPr>
          </a:p>
          <a:p>
            <a:endParaRPr lang="fr-FR" sz="1600" noProof="0">
              <a:solidFill>
                <a:srgbClr val="1E699D"/>
              </a:solidFill>
              <a:latin typeface="Calibri"/>
              <a:cs typeface="Calibri"/>
            </a:endParaRPr>
          </a:p>
          <a:p>
            <a:r>
              <a:rPr lang="fr-FR" sz="1600" noProof="0">
                <a:solidFill>
                  <a:srgbClr val="1E699D"/>
                </a:solidFill>
                <a:latin typeface="Calibri"/>
                <a:cs typeface="Calibri"/>
              </a:rPr>
              <a:t>Le médecin du service indemnités de l’</a:t>
            </a:r>
            <a:r>
              <a:rPr lang="fr-FR" sz="1600" noProof="0" err="1">
                <a:solidFill>
                  <a:srgbClr val="1E699D"/>
                </a:solidFill>
                <a:latin typeface="Calibri"/>
                <a:cs typeface="Calibri"/>
              </a:rPr>
              <a:t>Inami</a:t>
            </a:r>
            <a:r>
              <a:rPr lang="fr-FR" sz="1600" noProof="0">
                <a:solidFill>
                  <a:srgbClr val="1E699D"/>
                </a:solidFill>
                <a:latin typeface="Calibri"/>
                <a:cs typeface="Calibri"/>
              </a:rPr>
              <a:t> peut contacter, en cas de questionnement, le médecin-conseil/ le membre </a:t>
            </a:r>
            <a:r>
              <a:rPr lang="fr-FR" sz="1600" noProof="0">
                <a:solidFill>
                  <a:srgbClr val="1E699D"/>
                </a:solidFill>
                <a:ea typeface="+mj-lt"/>
                <a:cs typeface="+mj-lt"/>
              </a:rPr>
              <a:t>de l'équipe multidisciplinaire qui a formulé la proposition d'entrée en invalidité. </a:t>
            </a:r>
          </a:p>
        </p:txBody>
      </p:sp>
    </p:spTree>
    <p:extLst>
      <p:ext uri="{BB962C8B-B14F-4D97-AF65-F5344CB8AC3E}">
        <p14:creationId xmlns:p14="http://schemas.microsoft.com/office/powerpoint/2010/main" val="40021065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666877-1D59-CF08-90AB-F797F86F95C0}"/>
              </a:ext>
            </a:extLst>
          </p:cNvPr>
          <p:cNvSpPr>
            <a:spLocks noGrp="1"/>
          </p:cNvSpPr>
          <p:nvPr>
            <p:ph type="title"/>
          </p:nvPr>
        </p:nvSpPr>
        <p:spPr/>
        <p:txBody>
          <a:bodyPr/>
          <a:lstStyle/>
          <a:p>
            <a:r>
              <a:rPr lang="fr-FR" sz="2800" noProof="0">
                <a:solidFill>
                  <a:srgbClr val="1E699D"/>
                </a:solidFill>
                <a:latin typeface="Calibri"/>
              </a:rPr>
              <a:t>8. Suivi de l’invalidité : </a:t>
            </a:r>
            <a:r>
              <a:rPr lang="fr-FR" sz="2800" noProof="0">
                <a:solidFill>
                  <a:srgbClr val="FF0000"/>
                </a:solidFill>
                <a:latin typeface="Calibri"/>
              </a:rPr>
              <a:t>étape 9</a:t>
            </a:r>
            <a:endParaRPr lang="fr-FR" sz="2800" noProof="0">
              <a:solidFill>
                <a:srgbClr val="1E699D"/>
              </a:solidFill>
              <a:latin typeface="Calibri"/>
            </a:endParaRPr>
          </a:p>
        </p:txBody>
      </p:sp>
      <p:sp>
        <p:nvSpPr>
          <p:cNvPr id="3" name="Sous-titre 2">
            <a:extLst>
              <a:ext uri="{FF2B5EF4-FFF2-40B4-BE49-F238E27FC236}">
                <a16:creationId xmlns:a16="http://schemas.microsoft.com/office/drawing/2014/main" id="{4E61A26E-FEB5-D8A8-BA29-A68BA43E2DD6}"/>
              </a:ext>
            </a:extLst>
          </p:cNvPr>
          <p:cNvSpPr>
            <a:spLocks noGrp="1"/>
          </p:cNvSpPr>
          <p:nvPr>
            <p:ph type="subTitle"/>
          </p:nvPr>
        </p:nvSpPr>
        <p:spPr>
          <a:xfrm>
            <a:off x="609480" y="1263738"/>
            <a:ext cx="10972440" cy="3954168"/>
          </a:xfrm>
        </p:spPr>
        <p:txBody>
          <a:bodyPr>
            <a:normAutofit/>
          </a:bodyPr>
          <a:lstStyle/>
          <a:p>
            <a:r>
              <a:rPr lang="fr-FR" sz="2400" b="1" noProof="0">
                <a:solidFill>
                  <a:srgbClr val="1E699D"/>
                </a:solidFill>
                <a:latin typeface="Calibri" panose="020F0502020204030204" pitchFamily="34" charset="0"/>
                <a:ea typeface="Calibri" panose="020F0502020204030204" pitchFamily="34" charset="0"/>
                <a:cs typeface="Calibri" panose="020F0502020204030204" pitchFamily="34" charset="0"/>
              </a:rPr>
              <a:t>Au-delà d'un an</a:t>
            </a:r>
            <a:r>
              <a:rPr lang="fr-FR" sz="2400" noProof="0">
                <a:solidFill>
                  <a:srgbClr val="1E699D"/>
                </a:solidFill>
                <a:latin typeface="Calibri" panose="020F0502020204030204" pitchFamily="34" charset="0"/>
                <a:ea typeface="Calibri" panose="020F0502020204030204" pitchFamily="34" charset="0"/>
                <a:cs typeface="Calibri" panose="020F0502020204030204" pitchFamily="34" charset="0"/>
              </a:rPr>
              <a:t> et en fonction de la période d'incapacité de travail acceptée par la Commission médicale de l'INAMI, l'assuré est suivi par le médecin-conseil ou l'employé de l'équipe multidisciplinaire des différentes caisses d'assurance maladie , par le biais de contacts physiques, à une fréquence qui dépend des dossiers et de la catégorisation, et qui doit être redéfinie à chaque contact. </a:t>
            </a:r>
            <a:endParaRPr lang="fr-FR" noProof="0">
              <a:latin typeface="Calibri" panose="020F0502020204030204" pitchFamily="34" charset="0"/>
              <a:ea typeface="Calibri" panose="020F0502020204030204" pitchFamily="34" charset="0"/>
              <a:cs typeface="Calibri" panose="020F0502020204030204" pitchFamily="34" charset="0"/>
            </a:endParaRPr>
          </a:p>
          <a:p>
            <a:endParaRPr lang="fr-FR" noProof="0">
              <a:latin typeface="Calibri" panose="020F0502020204030204" pitchFamily="34" charset="0"/>
              <a:ea typeface="Calibri" panose="020F0502020204030204" pitchFamily="34" charset="0"/>
              <a:cs typeface="Calibri" panose="020F0502020204030204" pitchFamily="34" charset="0"/>
            </a:endParaRPr>
          </a:p>
          <a:p>
            <a:r>
              <a:rPr lang="fr-FR" sz="2400" noProof="0">
                <a:solidFill>
                  <a:srgbClr val="1E699D"/>
                </a:solidFill>
                <a:latin typeface="Calibri" panose="020F0502020204030204" pitchFamily="34" charset="0"/>
                <a:ea typeface="Calibri" panose="020F0502020204030204" pitchFamily="34" charset="0"/>
                <a:cs typeface="Calibri" panose="020F0502020204030204" pitchFamily="34" charset="0"/>
              </a:rPr>
              <a:t>Au cours de ces rencontres, les capacités d'emploi de l'assuré sont évaluées dans le cadre d'un projet de réintégration professionnelle, ainsi que les leviers appropriés pour réaliser ce processus.</a:t>
            </a:r>
            <a:endParaRPr lang="fr-FR" noProof="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3086169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79" y="2090056"/>
            <a:ext cx="10783199" cy="3396343"/>
          </a:xfrm>
          <a:ln>
            <a:noFill/>
          </a:ln>
        </p:spPr>
        <p:txBody>
          <a:bodyPr/>
          <a:lstStyle/>
          <a:p>
            <a:r>
              <a:rPr lang="fr-FR" sz="1800" noProof="0">
                <a:solidFill>
                  <a:srgbClr val="1E699D"/>
                </a:solidFill>
                <a:latin typeface="Calibri" panose="020F0502020204030204" pitchFamily="34" charset="0"/>
                <a:cs typeface="Calibri" panose="020F0502020204030204" pitchFamily="34" charset="0"/>
              </a:rPr>
              <a:t>À chaque contact physique ou traitement de données, l’équipe multidisciplinaire devra évaluer les capacités restantes et envisager d’utiliser ces moyens de réintégration sociale ou professionnelle. </a:t>
            </a:r>
          </a:p>
          <a:p>
            <a:endParaRPr lang="fr-FR" sz="1800" noProof="0">
              <a:solidFill>
                <a:srgbClr val="1E699D"/>
              </a:solidFill>
              <a:latin typeface="Calibri" panose="020F0502020204030204" pitchFamily="34" charset="0"/>
              <a:cs typeface="Calibri" panose="020F0502020204030204" pitchFamily="34" charset="0"/>
            </a:endParaRPr>
          </a:p>
          <a:p>
            <a:pPr marL="457200" lvl="5" indent="-457200">
              <a:lnSpc>
                <a:spcPct val="200000"/>
              </a:lnSpc>
              <a:buClr>
                <a:srgbClr val="92D050"/>
              </a:buClr>
              <a:buFont typeface="+mj-lt"/>
              <a:buAutoNum type="arabicPeriod"/>
            </a:pPr>
            <a:r>
              <a:rPr lang="fr-FR" noProof="0">
                <a:solidFill>
                  <a:srgbClr val="1E699D"/>
                </a:solidFill>
                <a:latin typeface="Calibri" panose="020F0502020204030204" pitchFamily="34" charset="0"/>
                <a:cs typeface="Calibri" panose="020F0502020204030204" pitchFamily="34" charset="0"/>
              </a:rPr>
              <a:t>Fin de l'incapacité de travail avec ou sans reprise (complète) du travail (Art 100§1- art 19 ou 20)</a:t>
            </a:r>
          </a:p>
          <a:p>
            <a:pPr marL="457200" lvl="5" indent="-457200">
              <a:lnSpc>
                <a:spcPct val="200000"/>
              </a:lnSpc>
              <a:buClr>
                <a:srgbClr val="92D050"/>
              </a:buClr>
              <a:buFont typeface="+mj-lt"/>
              <a:buAutoNum type="arabicPeriod"/>
            </a:pPr>
            <a:r>
              <a:rPr lang="fr-FR" noProof="0">
                <a:solidFill>
                  <a:srgbClr val="1E699D"/>
                </a:solidFill>
                <a:latin typeface="Calibri" panose="020F0502020204030204" pitchFamily="34" charset="0"/>
                <a:cs typeface="Calibri" panose="020F0502020204030204" pitchFamily="34" charset="0"/>
              </a:rPr>
              <a:t>Reprise partielle du travail (Art 100§2 ou art 23bis)</a:t>
            </a:r>
          </a:p>
          <a:p>
            <a:pPr marL="457200" lvl="5" indent="-457200">
              <a:lnSpc>
                <a:spcPct val="200000"/>
              </a:lnSpc>
              <a:buClr>
                <a:srgbClr val="92D050"/>
              </a:buClr>
              <a:buFont typeface="+mj-lt"/>
              <a:buAutoNum type="arabicPeriod"/>
            </a:pPr>
            <a:r>
              <a:rPr lang="fr-FR" noProof="0">
                <a:solidFill>
                  <a:srgbClr val="1E699D"/>
                </a:solidFill>
                <a:latin typeface="Calibri" panose="020F0502020204030204" pitchFamily="34" charset="0"/>
                <a:cs typeface="Calibri" panose="020F0502020204030204" pitchFamily="34" charset="0"/>
              </a:rPr>
              <a:t>Bénévolat</a:t>
            </a:r>
          </a:p>
          <a:p>
            <a:pPr marL="457200" lvl="5" indent="-457200">
              <a:lnSpc>
                <a:spcPct val="200000"/>
              </a:lnSpc>
              <a:buClr>
                <a:srgbClr val="92D050"/>
              </a:buClr>
              <a:buFont typeface="+mj-lt"/>
              <a:buAutoNum type="arabicPeriod"/>
            </a:pPr>
            <a:r>
              <a:rPr lang="fr-FR" noProof="0">
                <a:solidFill>
                  <a:srgbClr val="1E699D"/>
                </a:solidFill>
                <a:latin typeface="Calibri" panose="020F0502020204030204" pitchFamily="34" charset="0"/>
                <a:cs typeface="Calibri" panose="020F0502020204030204" pitchFamily="34" charset="0"/>
              </a:rPr>
              <a:t>Trajet retour au travail :</a:t>
            </a:r>
          </a:p>
          <a:p>
            <a:pPr lvl="6">
              <a:lnSpc>
                <a:spcPct val="200000"/>
              </a:lnSpc>
            </a:pPr>
            <a:r>
              <a:rPr lang="fr-FR" noProof="0">
                <a:solidFill>
                  <a:srgbClr val="1E699D"/>
                </a:solidFill>
                <a:latin typeface="Calibri" panose="020F0502020204030204" pitchFamily="34" charset="0"/>
                <a:cs typeface="Calibri" panose="020F0502020204030204" pitchFamily="34" charset="0"/>
              </a:rPr>
              <a:t>             &gt; Accompagnement/coaching ou formation</a:t>
            </a:r>
          </a:p>
          <a:p>
            <a:pPr lvl="6">
              <a:lnSpc>
                <a:spcPct val="200000"/>
              </a:lnSpc>
            </a:pPr>
            <a:endParaRPr lang="fr-FR" sz="2000" noProof="0">
              <a:solidFill>
                <a:srgbClr val="1E699D"/>
              </a:solidFill>
              <a:latin typeface="Calibri" panose="020F0502020204030204" pitchFamily="34" charset="0"/>
              <a:cs typeface="Calibri" panose="020F0502020204030204" pitchFamily="34" charset="0"/>
            </a:endParaRP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79" y="491314"/>
            <a:ext cx="10972440" cy="912943"/>
          </a:xfrm>
        </p:spPr>
        <p:txBody>
          <a:bodyPr/>
          <a:lstStyle/>
          <a:p>
            <a:r>
              <a:rPr lang="fr-FR" sz="2800" noProof="0">
                <a:solidFill>
                  <a:srgbClr val="1E699D"/>
                </a:solidFill>
                <a:latin typeface="Calibri"/>
              </a:rPr>
              <a:t>9. Leviers de réinsertion socio-professionnelle</a:t>
            </a:r>
            <a:br>
              <a:rPr lang="fr-FR" sz="3600" noProof="0">
                <a:latin typeface="Calibri"/>
              </a:rPr>
            </a:br>
            <a:endParaRPr lang="fr-FR" sz="3600" noProof="0">
              <a:solidFill>
                <a:srgbClr val="1E699D"/>
              </a:solidFill>
              <a:latin typeface="Calibri"/>
            </a:endParaRPr>
          </a:p>
        </p:txBody>
      </p:sp>
    </p:spTree>
    <p:extLst>
      <p:ext uri="{BB962C8B-B14F-4D97-AF65-F5344CB8AC3E}">
        <p14:creationId xmlns:p14="http://schemas.microsoft.com/office/powerpoint/2010/main" val="28850079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226FA7-F6CE-C3FF-02A7-1695FCC5EB2B}"/>
              </a:ext>
            </a:extLst>
          </p:cNvPr>
          <p:cNvSpPr>
            <a:spLocks noGrp="1"/>
          </p:cNvSpPr>
          <p:nvPr>
            <p:ph type="title"/>
          </p:nvPr>
        </p:nvSpPr>
        <p:spPr/>
        <p:txBody>
          <a:bodyPr/>
          <a:lstStyle/>
          <a:p>
            <a:r>
              <a:rPr lang="fr-FR" sz="2800" noProof="0">
                <a:solidFill>
                  <a:srgbClr val="1E699D"/>
                </a:solidFill>
                <a:latin typeface="Calibri"/>
              </a:rPr>
              <a:t>9.1. Fin de la reconnaissance de l'incapacité de travail par le médecin-conseil </a:t>
            </a:r>
          </a:p>
        </p:txBody>
      </p:sp>
      <p:sp>
        <p:nvSpPr>
          <p:cNvPr id="3" name="Espace réservé du texte 2">
            <a:extLst>
              <a:ext uri="{FF2B5EF4-FFF2-40B4-BE49-F238E27FC236}">
                <a16:creationId xmlns:a16="http://schemas.microsoft.com/office/drawing/2014/main" id="{3DA3B124-DBC4-F9F7-ED8A-4CA85B8747A1}"/>
              </a:ext>
            </a:extLst>
          </p:cNvPr>
          <p:cNvSpPr>
            <a:spLocks noGrp="1"/>
          </p:cNvSpPr>
          <p:nvPr>
            <p:ph type="body"/>
          </p:nvPr>
        </p:nvSpPr>
        <p:spPr>
          <a:xfrm>
            <a:off x="609480" y="1846729"/>
            <a:ext cx="10972440" cy="3247786"/>
          </a:xfrm>
        </p:spPr>
        <p:txBody>
          <a:bodyPr/>
          <a:lstStyle/>
          <a:p>
            <a:pPr marL="342900" lvl="1" indent="-342900">
              <a:buFont typeface="Arial" panose="020B0604020202020204" pitchFamily="34" charset="0"/>
              <a:buChar char="•"/>
            </a:pPr>
            <a:r>
              <a:rPr lang="fr-FR" sz="2000" noProof="0">
                <a:solidFill>
                  <a:srgbClr val="1E699D"/>
                </a:solidFill>
                <a:latin typeface="Calibri"/>
                <a:ea typeface="Calibri"/>
                <a:cs typeface="Calibri"/>
              </a:rPr>
              <a:t>Le médecin-conseil peut évaluer que les critères de l’art 100§1 ou §2 (salarié) / l’art 19 ou 20 (indépendant) ne sont plus remplis. Il met alors fin à l’incapacité de travail.</a:t>
            </a:r>
          </a:p>
          <a:p>
            <a:pPr lvl="2"/>
            <a:r>
              <a:rPr lang="fr-FR" sz="2000" noProof="0">
                <a:solidFill>
                  <a:srgbClr val="1E699D"/>
                </a:solidFill>
                <a:latin typeface="Calibri"/>
                <a:ea typeface="Calibri"/>
                <a:cs typeface="Calibri"/>
                <a:sym typeface="Wingdings" panose="05000000000000000000" pitchFamily="2" charset="2"/>
              </a:rPr>
              <a:t> </a:t>
            </a:r>
            <a:r>
              <a:rPr lang="fr-FR" sz="2000" noProof="0">
                <a:solidFill>
                  <a:srgbClr val="1E699D"/>
                </a:solidFill>
                <a:latin typeface="Calibri"/>
                <a:ea typeface="Calibri"/>
                <a:cs typeface="Calibri"/>
              </a:rPr>
              <a:t>Il estime que l'assuré est apte à reprendre son emploi ou un autre emploi (profession de préférence)</a:t>
            </a:r>
          </a:p>
          <a:p>
            <a:pPr marL="342900" lvl="2" indent="-342900">
              <a:buFont typeface="Arial" panose="020B0604020202020204" pitchFamily="34" charset="0"/>
              <a:buChar char="•"/>
            </a:pPr>
            <a:endParaRPr lang="fr-FR" sz="2000" noProof="0">
              <a:solidFill>
                <a:srgbClr val="1E699D"/>
              </a:solidFill>
              <a:latin typeface="Calibri"/>
              <a:ea typeface="Calibri"/>
              <a:cs typeface="Calibri"/>
            </a:endParaRPr>
          </a:p>
          <a:p>
            <a:pPr marL="342900" indent="-342900">
              <a:buFont typeface="Arial" panose="020B0604020202020204" pitchFamily="34" charset="0"/>
              <a:buChar char="•"/>
            </a:pPr>
            <a:r>
              <a:rPr lang="fr-FR" sz="2000" noProof="0">
                <a:solidFill>
                  <a:srgbClr val="1E699D"/>
                </a:solidFill>
                <a:latin typeface="Calibri"/>
                <a:ea typeface="Calibri"/>
                <a:cs typeface="Calibri"/>
              </a:rPr>
              <a:t>Si un membre de l'équipe multidisciplinaire estime que les conditions d'incapacité de travail ne sont plus remplies, il en informe le médecin-conseil, car il n'est pas habilité à prendre la décision de mettre fin à la reconnaissance de l'incapacité de travail. </a:t>
            </a:r>
          </a:p>
          <a:p>
            <a:pPr marL="342900" lvl="1" indent="-342900" algn="l">
              <a:buFont typeface="Arial" panose="020B0604020202020204" pitchFamily="34" charset="0"/>
              <a:buChar char="•"/>
            </a:pPr>
            <a:endParaRPr lang="fr-FR" sz="2000" noProof="0">
              <a:solidFill>
                <a:srgbClr val="1E699D"/>
              </a:solidFill>
              <a:latin typeface="Calibri"/>
              <a:ea typeface="Calibri"/>
              <a:cs typeface="Calibri"/>
            </a:endParaRPr>
          </a:p>
          <a:p>
            <a:pPr marL="342900" lvl="1" indent="-342900">
              <a:buFont typeface="Arial" panose="020B0604020202020204" pitchFamily="34" charset="0"/>
              <a:buChar char="•"/>
            </a:pPr>
            <a:r>
              <a:rPr lang="fr-FR" sz="2000" noProof="0">
                <a:solidFill>
                  <a:srgbClr val="1E699D"/>
                </a:solidFill>
                <a:latin typeface="Calibri"/>
                <a:ea typeface="Calibri"/>
                <a:cs typeface="Calibri"/>
              </a:rPr>
              <a:t>Cette décision est remise en mains propres à l'assuré ou envoyée par lettre recommandée, accompagnée d'une explication sur le droit de recours devant le tribunal compétent en cas de désaccord.</a:t>
            </a:r>
          </a:p>
        </p:txBody>
      </p:sp>
    </p:spTree>
    <p:extLst>
      <p:ext uri="{BB962C8B-B14F-4D97-AF65-F5344CB8AC3E}">
        <p14:creationId xmlns:p14="http://schemas.microsoft.com/office/powerpoint/2010/main" val="41474679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E6149-6F52-A415-DFE4-E2EBF168729E}"/>
              </a:ext>
            </a:extLst>
          </p:cNvPr>
          <p:cNvSpPr>
            <a:spLocks noGrp="1"/>
          </p:cNvSpPr>
          <p:nvPr>
            <p:ph type="title"/>
          </p:nvPr>
        </p:nvSpPr>
        <p:spPr>
          <a:xfrm>
            <a:off x="838200" y="365125"/>
            <a:ext cx="10515600" cy="752475"/>
          </a:xfrm>
        </p:spPr>
        <p:txBody>
          <a:bodyPr>
            <a:noAutofit/>
          </a:bodyPr>
          <a:lstStyle/>
          <a:p>
            <a:r>
              <a:rPr lang="fr-FR" sz="2800" noProof="0">
                <a:solidFill>
                  <a:srgbClr val="1E699D"/>
                </a:solidFill>
                <a:latin typeface="Futura Medium"/>
                <a:ea typeface="Calibri"/>
                <a:cs typeface="Calibri"/>
              </a:rPr>
              <a:t>4. Relation entre santé mentale et travail</a:t>
            </a:r>
            <a:br>
              <a:rPr lang="fr-FR" sz="2400" noProof="0">
                <a:latin typeface="Futura Medium"/>
              </a:rPr>
            </a:br>
            <a:endParaRPr lang="fr-FR" sz="2400" noProof="0">
              <a:solidFill>
                <a:srgbClr val="1E699D"/>
              </a:solidFill>
              <a:latin typeface="Futura Medium"/>
            </a:endParaRPr>
          </a:p>
        </p:txBody>
      </p:sp>
      <p:sp>
        <p:nvSpPr>
          <p:cNvPr id="3" name="Espace réservé du contenu 2">
            <a:extLst>
              <a:ext uri="{FF2B5EF4-FFF2-40B4-BE49-F238E27FC236}">
                <a16:creationId xmlns:a16="http://schemas.microsoft.com/office/drawing/2014/main" id="{32125290-E8D4-770B-F840-B07563DE394C}"/>
              </a:ext>
            </a:extLst>
          </p:cNvPr>
          <p:cNvSpPr>
            <a:spLocks noGrp="1"/>
          </p:cNvSpPr>
          <p:nvPr>
            <p:ph idx="1"/>
          </p:nvPr>
        </p:nvSpPr>
        <p:spPr>
          <a:xfrm>
            <a:off x="838200" y="1628371"/>
            <a:ext cx="10515600" cy="3614189"/>
          </a:xfrm>
        </p:spPr>
        <p:txBody>
          <a:bodyPr vert="horz" lIns="91440" tIns="45720" rIns="91440" bIns="45720" rtlCol="0" anchor="t">
            <a:normAutofit fontScale="25000" lnSpcReduction="20000"/>
          </a:bodyPr>
          <a:lstStyle/>
          <a:p>
            <a:pPr marL="0" indent="0">
              <a:buNone/>
            </a:pPr>
            <a:r>
              <a:rPr lang="fr-FR" sz="7200" b="1" noProof="0">
                <a:solidFill>
                  <a:srgbClr val="1E699D"/>
                </a:solidFill>
                <a:latin typeface="Calibri"/>
                <a:ea typeface="Calibri"/>
                <a:cs typeface="Calibri"/>
              </a:rPr>
              <a:t>L’OMS démontre que :</a:t>
            </a:r>
          </a:p>
          <a:p>
            <a:pPr marL="0" indent="0">
              <a:buNone/>
            </a:pPr>
            <a:endParaRPr lang="fr-FR" sz="7200" b="1" noProof="0">
              <a:solidFill>
                <a:srgbClr val="1E699D"/>
              </a:solidFill>
            </a:endParaRPr>
          </a:p>
          <a:p>
            <a:r>
              <a:rPr lang="fr-FR" sz="7200" noProof="0">
                <a:solidFill>
                  <a:srgbClr val="1E699D"/>
                </a:solidFill>
                <a:latin typeface="Calibri"/>
                <a:ea typeface="Calibri"/>
                <a:cs typeface="Calibri"/>
              </a:rPr>
              <a:t>Le travail sain contribue à la santé des individus pour diverses raisons notamment en apportant du sens à la vie, des contacts sociaux, de la structure et une stabilité financière.</a:t>
            </a:r>
          </a:p>
          <a:p>
            <a:endParaRPr lang="fr-FR" sz="7200" noProof="0">
              <a:solidFill>
                <a:srgbClr val="1E699D"/>
              </a:solidFill>
            </a:endParaRPr>
          </a:p>
          <a:p>
            <a:r>
              <a:rPr lang="fr-FR" sz="7200" noProof="0">
                <a:solidFill>
                  <a:srgbClr val="1E699D"/>
                </a:solidFill>
                <a:latin typeface="Calibri"/>
                <a:ea typeface="Calibri"/>
                <a:cs typeface="Calibri"/>
              </a:rPr>
              <a:t>Il existe </a:t>
            </a:r>
            <a:r>
              <a:rPr lang="fr-FR" sz="7200" b="1" noProof="0">
                <a:solidFill>
                  <a:srgbClr val="1E699D"/>
                </a:solidFill>
                <a:latin typeface="Calibri"/>
                <a:ea typeface="Calibri"/>
                <a:cs typeface="Calibri"/>
              </a:rPr>
              <a:t>un lien réciproque entre la santé mentale et le travail</a:t>
            </a:r>
            <a:r>
              <a:rPr lang="fr-FR" sz="7200" noProof="0">
                <a:solidFill>
                  <a:srgbClr val="1E699D"/>
                </a:solidFill>
                <a:latin typeface="Calibri"/>
                <a:ea typeface="Calibri"/>
                <a:cs typeface="Calibri"/>
              </a:rPr>
              <a:t>:</a:t>
            </a:r>
            <a:br>
              <a:rPr lang="fr-FR" sz="7200" noProof="0"/>
            </a:br>
            <a:endParaRPr lang="fr-FR" sz="7200" noProof="0">
              <a:solidFill>
                <a:srgbClr val="1E699D"/>
              </a:solidFill>
            </a:endParaRPr>
          </a:p>
          <a:p>
            <a:pPr lvl="1">
              <a:buFont typeface="Courier New" panose="020B0604020202020204" pitchFamily="34" charset="0"/>
              <a:buChar char="o"/>
            </a:pPr>
            <a:r>
              <a:rPr lang="fr-FR" sz="7200" noProof="0">
                <a:solidFill>
                  <a:srgbClr val="1E699D"/>
                </a:solidFill>
                <a:latin typeface="Calibri"/>
                <a:ea typeface="Calibri"/>
                <a:cs typeface="Calibri"/>
              </a:rPr>
              <a:t>Un bon environnement de travail peut améliorer la santé mentale mais une bonne santé mentale est également essentielle pour bien travailler. </a:t>
            </a:r>
          </a:p>
          <a:p>
            <a:pPr marL="457200" lvl="1" indent="0">
              <a:buNone/>
            </a:pPr>
            <a:endParaRPr lang="fr-FR" sz="7200" noProof="0">
              <a:solidFill>
                <a:srgbClr val="1E699D"/>
              </a:solidFill>
            </a:endParaRPr>
          </a:p>
          <a:p>
            <a:pPr lvl="1">
              <a:buFont typeface="Courier New" panose="020B0604020202020204" pitchFamily="34" charset="0"/>
              <a:buChar char="o"/>
            </a:pPr>
            <a:r>
              <a:rPr lang="fr-FR" sz="7200" noProof="0">
                <a:solidFill>
                  <a:srgbClr val="1E699D"/>
                </a:solidFill>
                <a:latin typeface="Calibri"/>
                <a:ea typeface="Calibri"/>
                <a:cs typeface="Calibri"/>
              </a:rPr>
              <a:t>À l'inverse, un mauvais environnement de travail peut détériorer la santé mentale et les problèmes de santé mentale peuvent entrainer des difficultés au travail.</a:t>
            </a:r>
          </a:p>
          <a:p>
            <a:pPr lvl="1">
              <a:buFont typeface="Courier New" panose="020B0604020202020204" pitchFamily="34" charset="0"/>
              <a:buChar char="o"/>
            </a:pPr>
            <a:endParaRPr lang="fr-FR" sz="2900" noProof="0"/>
          </a:p>
          <a:p>
            <a:pPr marL="457200" lvl="1" indent="0">
              <a:buNone/>
            </a:pPr>
            <a:r>
              <a:rPr lang="fr-FR" noProof="0">
                <a:latin typeface="Calibri"/>
                <a:ea typeface="Calibri"/>
                <a:cs typeface="Calibri"/>
              </a:rPr>
              <a:t> </a:t>
            </a:r>
          </a:p>
        </p:txBody>
      </p:sp>
      <p:sp>
        <p:nvSpPr>
          <p:cNvPr id="5" name="Espace réservé du numéro de diapositive 4"/>
          <p:cNvSpPr>
            <a:spLocks noGrp="1"/>
          </p:cNvSpPr>
          <p:nvPr>
            <p:ph type="sldNum" sz="quarter" idx="12"/>
          </p:nvPr>
        </p:nvSpPr>
        <p:spPr/>
        <p:txBody>
          <a:bodyPr/>
          <a:lstStyle/>
          <a:p>
            <a:fld id="{27C6CCC6-2BE5-4E42-96A4-D1E8E81A3D8E}" type="slidenum">
              <a:rPr lang="fr-FR" noProof="0" smtClean="0"/>
              <a:t>12</a:t>
            </a:fld>
            <a:endParaRPr lang="fr-FR" noProof="0"/>
          </a:p>
        </p:txBody>
      </p:sp>
    </p:spTree>
    <p:extLst>
      <p:ext uri="{BB962C8B-B14F-4D97-AF65-F5344CB8AC3E}">
        <p14:creationId xmlns:p14="http://schemas.microsoft.com/office/powerpoint/2010/main" val="318142683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86228" y="255453"/>
            <a:ext cx="10443029" cy="480131"/>
          </a:xfrm>
          <a:prstGeom prst="rect">
            <a:avLst/>
          </a:prstGeom>
          <a:noFill/>
        </p:spPr>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0" i="0" u="none" strike="noStrike" kern="1200" cap="none" spc="0" normalizeH="0" baseline="0" noProof="0">
                <a:ln>
                  <a:noFill/>
                </a:ln>
                <a:solidFill>
                  <a:srgbClr val="1E699D"/>
                </a:solidFill>
                <a:effectLst/>
                <a:uLnTx/>
                <a:uFillTx/>
                <a:latin typeface="Futura Medium"/>
                <a:ea typeface="+mj-ea"/>
                <a:cs typeface="Calibri" panose="020F0502020204030204" pitchFamily="34" charset="0"/>
              </a:rPr>
              <a:t>9.2.a. </a:t>
            </a:r>
            <a:r>
              <a:rPr kumimoji="0" lang="fr-FR" sz="2800" b="1" i="0" u="none" strike="noStrike" kern="1200" cap="none" spc="0" normalizeH="0" baseline="0" noProof="0">
                <a:ln>
                  <a:noFill/>
                </a:ln>
                <a:solidFill>
                  <a:srgbClr val="1E699D"/>
                </a:solidFill>
                <a:effectLst/>
                <a:uLnTx/>
                <a:uFillTx/>
                <a:latin typeface="Futura Medium"/>
                <a:ea typeface="+mj-ea"/>
                <a:cs typeface="Calibri" panose="020F0502020204030204" pitchFamily="34" charset="0"/>
              </a:rPr>
              <a:t>Travail autorisé </a:t>
            </a:r>
            <a:r>
              <a:rPr kumimoji="0" lang="fr-FR" sz="2800" b="0" i="0" u="none" strike="noStrike" kern="1200" cap="none" spc="0" normalizeH="0" baseline="0" noProof="0">
                <a:ln>
                  <a:noFill/>
                </a:ln>
                <a:solidFill>
                  <a:srgbClr val="1E699D"/>
                </a:solidFill>
                <a:effectLst/>
                <a:uLnTx/>
                <a:uFillTx/>
                <a:latin typeface="Futura Medium"/>
                <a:ea typeface="+mj-ea"/>
                <a:cs typeface="Calibri" panose="020F0502020204030204" pitchFamily="34" charset="0"/>
              </a:rPr>
              <a:t>comme salarié</a:t>
            </a:r>
          </a:p>
        </p:txBody>
      </p:sp>
      <p:graphicFrame>
        <p:nvGraphicFramePr>
          <p:cNvPr id="4" name="Table 3"/>
          <p:cNvGraphicFramePr>
            <a:graphicFrameLocks noGrp="1"/>
          </p:cNvGraphicFramePr>
          <p:nvPr>
            <p:extLst>
              <p:ext uri="{D42A27DB-BD31-4B8C-83A1-F6EECF244321}">
                <p14:modId xmlns:p14="http://schemas.microsoft.com/office/powerpoint/2010/main" val="730271637"/>
              </p:ext>
            </p:extLst>
          </p:nvPr>
        </p:nvGraphicFramePr>
        <p:xfrm>
          <a:off x="268514" y="1043782"/>
          <a:ext cx="11654972" cy="5228386"/>
        </p:xfrm>
        <a:graphic>
          <a:graphicData uri="http://schemas.openxmlformats.org/drawingml/2006/table">
            <a:tbl>
              <a:tblPr firstRow="1" bandRow="1">
                <a:tableStyleId>{5C22544A-7EE6-4342-B048-85BDC9FD1C3A}</a:tableStyleId>
              </a:tblPr>
              <a:tblGrid>
                <a:gridCol w="1255486">
                  <a:extLst>
                    <a:ext uri="{9D8B030D-6E8A-4147-A177-3AD203B41FA5}">
                      <a16:colId xmlns:a16="http://schemas.microsoft.com/office/drawing/2014/main" val="20000"/>
                    </a:ext>
                  </a:extLst>
                </a:gridCol>
                <a:gridCol w="10399486">
                  <a:extLst>
                    <a:ext uri="{9D8B030D-6E8A-4147-A177-3AD203B41FA5}">
                      <a16:colId xmlns:a16="http://schemas.microsoft.com/office/drawing/2014/main" val="20001"/>
                    </a:ext>
                  </a:extLst>
                </a:gridCol>
              </a:tblGrid>
              <a:tr h="1308523">
                <a:tc>
                  <a:txBody>
                    <a:bodyPr/>
                    <a:lstStyle/>
                    <a:p>
                      <a:pPr>
                        <a:defRPr sz="1200" b="1">
                          <a:solidFill>
                            <a:srgbClr val="FFFFFF"/>
                          </a:solidFill>
                        </a:defRPr>
                      </a:pPr>
                      <a:r>
                        <a:rPr lang="fr-FR" sz="1200" b="1" kern="1200" noProof="0">
                          <a:solidFill>
                            <a:schemeClr val="lt1"/>
                          </a:solidFill>
                          <a:latin typeface="+mn-lt"/>
                          <a:ea typeface="+mn-ea"/>
                          <a:cs typeface="+mn-cs"/>
                        </a:rPr>
                        <a:t>Principe</a:t>
                      </a:r>
                      <a:endParaRPr lang="fr-FR" sz="1400" noProof="0"/>
                    </a:p>
                  </a:txBody>
                  <a:tcPr marL="76200" marR="76200" marT="76200" marB="76200">
                    <a:solidFill>
                      <a:srgbClr val="006699"/>
                    </a:solidFill>
                  </a:tcPr>
                </a:tc>
                <a:tc>
                  <a:txBody>
                    <a:bodyPr/>
                    <a:lstStyle/>
                    <a:p>
                      <a:pPr>
                        <a:defRPr sz="1100">
                          <a:solidFill>
                            <a:srgbClr val="003366"/>
                          </a:solidFill>
                        </a:defRPr>
                      </a:pPr>
                      <a:r>
                        <a:rPr lang="fr-FR" sz="1200" noProof="0"/>
                        <a:t>• Travailler pendant la reconnaissance en cours d’incapacité de travail</a:t>
                      </a:r>
                    </a:p>
                    <a:p>
                      <a:pPr>
                        <a:defRPr sz="1100">
                          <a:solidFill>
                            <a:srgbClr val="003366"/>
                          </a:solidFill>
                        </a:defRPr>
                      </a:pPr>
                      <a:r>
                        <a:rPr lang="fr-FR" sz="1200" noProof="0"/>
                        <a:t>•  Art. 100 § 2 de la loi coordonnée du 14 juillet 1994 : est reconnu comme étant en incapacité de travail le travailleur qui reprend une activité autorisée à condition que, d’un point de vue médical, il conserve une réduction de sa capacité de travail d’au moins 50 %.</a:t>
                      </a:r>
                    </a:p>
                    <a:p>
                      <a:pPr>
                        <a:defRPr sz="1100">
                          <a:solidFill>
                            <a:srgbClr val="003366"/>
                          </a:solidFill>
                        </a:defRPr>
                      </a:pPr>
                      <a:r>
                        <a:rPr lang="fr-FR" sz="1200" noProof="0"/>
                        <a:t>•  La mutualité ne réduit pas l’allocation si l’activité autorisée n’excède pas 1/5 (20 %) d’un emploi à temps plein. En cas de dépassement, l’allocation est réduite proportionnellement.</a:t>
                      </a:r>
                    </a:p>
                    <a:p>
                      <a:pPr>
                        <a:defRPr sz="1100">
                          <a:solidFill>
                            <a:srgbClr val="003366"/>
                          </a:solidFill>
                        </a:defRPr>
                      </a:pPr>
                      <a:r>
                        <a:rPr lang="fr-FR" sz="1200" noProof="0"/>
                        <a:t>• La législation parle d’« activité autorisée » (et non de « mi-temps ») : il n’existe pas d’obligation d’un régime mi-temps ; cela peut varier de 1 % à 100 %.</a:t>
                      </a:r>
                    </a:p>
                  </a:txBody>
                  <a:tcPr marL="76200" marR="76200" marT="76200" marB="76200">
                    <a:solidFill>
                      <a:srgbClr val="E0EDF7"/>
                    </a:solidFill>
                  </a:tcPr>
                </a:tc>
                <a:extLst>
                  <a:ext uri="{0D108BD9-81ED-4DB2-BD59-A6C34878D82A}">
                    <a16:rowId xmlns:a16="http://schemas.microsoft.com/office/drawing/2014/main" val="10000"/>
                  </a:ext>
                </a:extLst>
              </a:tr>
              <a:tr h="585391">
                <a:tc>
                  <a:txBody>
                    <a:bodyPr/>
                    <a:lstStyle/>
                    <a:p>
                      <a:pPr>
                        <a:defRPr sz="1200" b="1">
                          <a:solidFill>
                            <a:srgbClr val="FFFFFF"/>
                          </a:solidFill>
                        </a:defRPr>
                      </a:pPr>
                      <a:r>
                        <a:rPr lang="fr-FR" sz="1400" noProof="0"/>
                        <a:t>Conditions</a:t>
                      </a:r>
                    </a:p>
                  </a:txBody>
                  <a:tcPr marL="76200" marR="76200" marT="76200" marB="76200">
                    <a:solidFill>
                      <a:srgbClr val="006699"/>
                    </a:solidFill>
                  </a:tcPr>
                </a:tc>
                <a:tc>
                  <a:txBody>
                    <a:bodyPr/>
                    <a:lstStyle/>
                    <a:p>
                      <a:pPr>
                        <a:defRPr sz="1100">
                          <a:solidFill>
                            <a:srgbClr val="003366"/>
                          </a:solidFill>
                        </a:defRPr>
                      </a:pPr>
                      <a:r>
                        <a:rPr lang="fr-FR" sz="1200" noProof="0"/>
                        <a:t>• Suspension totale de l’activité pendant au moins 1 jour, couverte par une reconnaissance de l'incapacité de travail par le médecin-conseil.</a:t>
                      </a:r>
                    </a:p>
                    <a:p>
                      <a:pPr>
                        <a:defRPr sz="1100">
                          <a:solidFill>
                            <a:srgbClr val="003366"/>
                          </a:solidFill>
                        </a:defRPr>
                      </a:pPr>
                      <a:r>
                        <a:rPr lang="fr-FR" sz="1200" noProof="0"/>
                        <a:t>• Perte d’au moins 50 % de la capacité selon un point de vue médical (pas seulement économique).</a:t>
                      </a:r>
                    </a:p>
                  </a:txBody>
                  <a:tcPr marL="76200" marR="76200" marT="76200" marB="76200">
                    <a:solidFill>
                      <a:srgbClr val="E0EDF7"/>
                    </a:solidFill>
                  </a:tcPr>
                </a:tc>
                <a:extLst>
                  <a:ext uri="{0D108BD9-81ED-4DB2-BD59-A6C34878D82A}">
                    <a16:rowId xmlns:a16="http://schemas.microsoft.com/office/drawing/2014/main" val="10001"/>
                  </a:ext>
                </a:extLst>
              </a:tr>
              <a:tr h="573842">
                <a:tc>
                  <a:txBody>
                    <a:bodyPr/>
                    <a:lstStyle/>
                    <a:p>
                      <a:pPr>
                        <a:defRPr sz="1200" b="1">
                          <a:solidFill>
                            <a:srgbClr val="FFFFFF"/>
                          </a:solidFill>
                        </a:defRPr>
                      </a:pPr>
                      <a:r>
                        <a:rPr lang="fr-FR" sz="1400" noProof="0"/>
                        <a:t>Demande – Formulaire</a:t>
                      </a:r>
                    </a:p>
                  </a:txBody>
                  <a:tcPr marL="76200" marR="76200" marT="76200" marB="76200">
                    <a:solidFill>
                      <a:srgbClr val="006699"/>
                    </a:solidFill>
                  </a:tcPr>
                </a:tc>
                <a:tc>
                  <a:txBody>
                    <a:bodyPr/>
                    <a:lstStyle/>
                    <a:p>
                      <a:pPr>
                        <a:defRPr sz="1100">
                          <a:solidFill>
                            <a:srgbClr val="003366"/>
                          </a:solidFill>
                        </a:defRPr>
                      </a:pPr>
                      <a:r>
                        <a:rPr lang="fr-FR" sz="1200" noProof="0"/>
                        <a:t>• Demande via un document de la mutualité (site web ou guichet). Indiquer le nombre d’heures par semaine et éventuellement le planning de travail.</a:t>
                      </a:r>
                    </a:p>
                    <a:p>
                      <a:pPr>
                        <a:defRPr sz="1100">
                          <a:solidFill>
                            <a:srgbClr val="003366"/>
                          </a:solidFill>
                        </a:defRPr>
                      </a:pPr>
                      <a:r>
                        <a:rPr lang="fr-FR" sz="1200" noProof="0"/>
                        <a:t>• À déposer avant la reprise du travail, au plus tard le dernier jour ouvrable précédant celle-ci.</a:t>
                      </a:r>
                    </a:p>
                  </a:txBody>
                  <a:tcPr marL="76200" marR="76200" marT="76200" marB="76200">
                    <a:solidFill>
                      <a:srgbClr val="E0EDF7"/>
                    </a:solidFill>
                  </a:tcPr>
                </a:tc>
                <a:extLst>
                  <a:ext uri="{0D108BD9-81ED-4DB2-BD59-A6C34878D82A}">
                    <a16:rowId xmlns:a16="http://schemas.microsoft.com/office/drawing/2014/main" val="10002"/>
                  </a:ext>
                </a:extLst>
              </a:tr>
              <a:tr h="929739">
                <a:tc>
                  <a:txBody>
                    <a:bodyPr/>
                    <a:lstStyle/>
                    <a:p>
                      <a:pPr>
                        <a:defRPr sz="1200" b="1">
                          <a:solidFill>
                            <a:srgbClr val="FFFFFF"/>
                          </a:solidFill>
                        </a:defRPr>
                      </a:pPr>
                      <a:r>
                        <a:rPr lang="fr-FR" sz="1400" noProof="0"/>
                        <a:t>Décision</a:t>
                      </a:r>
                    </a:p>
                  </a:txBody>
                  <a:tcPr marL="76200" marR="76200" marT="76200" marB="76200">
                    <a:solidFill>
                      <a:srgbClr val="006699"/>
                    </a:solidFill>
                  </a:tcPr>
                </a:tc>
                <a:tc>
                  <a:txBody>
                    <a:bodyPr/>
                    <a:lstStyle/>
                    <a:p>
                      <a:pPr>
                        <a:defRPr sz="1100">
                          <a:solidFill>
                            <a:srgbClr val="003366"/>
                          </a:solidFill>
                        </a:defRPr>
                      </a:pPr>
                      <a:r>
                        <a:rPr lang="fr-FR" sz="1200" noProof="0"/>
                        <a:t>• </a:t>
                      </a:r>
                      <a:r>
                        <a:rPr lang="fr-FR" sz="1100" kern="1200" noProof="0">
                          <a:solidFill>
                            <a:schemeClr val="dk1"/>
                          </a:solidFill>
                          <a:latin typeface="+mn-lt"/>
                          <a:ea typeface="+mn-ea"/>
                          <a:cs typeface="+mn-cs"/>
                        </a:rPr>
                        <a:t> </a:t>
                      </a:r>
                      <a:r>
                        <a:rPr lang="fr-FR" sz="1200" kern="1200" noProof="0">
                          <a:solidFill>
                            <a:srgbClr val="003366"/>
                          </a:solidFill>
                          <a:latin typeface="+mn-lt"/>
                          <a:ea typeface="+mn-ea"/>
                          <a:cs typeface="+mn-cs"/>
                        </a:rPr>
                        <a:t>L’employeur doit donner son accord. </a:t>
                      </a:r>
                      <a:r>
                        <a:rPr lang="fr-FR" sz="1200" noProof="0"/>
                        <a:t>Il ne doit pas nécessairement s'agir de l'employeur actuel.</a:t>
                      </a:r>
                    </a:p>
                    <a:p>
                      <a:pPr>
                        <a:defRPr sz="1100">
                          <a:solidFill>
                            <a:srgbClr val="003366"/>
                          </a:solidFill>
                        </a:defRPr>
                      </a:pPr>
                      <a:r>
                        <a:rPr lang="fr-FR" sz="1200" noProof="0"/>
                        <a:t>• Pour la mutualité : le travailleur peut commencer dès que la demande est introduite (sans attendre une approbation préalable).</a:t>
                      </a:r>
                    </a:p>
                    <a:p>
                      <a:pPr>
                        <a:defRPr sz="1100">
                          <a:solidFill>
                            <a:srgbClr val="003366"/>
                          </a:solidFill>
                        </a:defRPr>
                      </a:pPr>
                      <a:r>
                        <a:rPr lang="fr-FR" sz="1200" noProof="0"/>
                        <a:t>• Le médecin conseil dispose de 30 jours ouvrables pour prendre une décision. Il peut refuser si la perte de capacité médicale de 50 % n’est pas atteinte, ou pour incompatibilité avec l’état de santé.</a:t>
                      </a:r>
                    </a:p>
                  </a:txBody>
                  <a:tcPr marL="76200" marR="76200" marT="76200" marB="76200">
                    <a:solidFill>
                      <a:srgbClr val="E0EDF7"/>
                    </a:solidFill>
                  </a:tcPr>
                </a:tc>
                <a:extLst>
                  <a:ext uri="{0D108BD9-81ED-4DB2-BD59-A6C34878D82A}">
                    <a16:rowId xmlns:a16="http://schemas.microsoft.com/office/drawing/2014/main" val="10003"/>
                  </a:ext>
                </a:extLst>
              </a:tr>
              <a:tr h="588983">
                <a:tc>
                  <a:txBody>
                    <a:bodyPr/>
                    <a:lstStyle/>
                    <a:p>
                      <a:pPr>
                        <a:defRPr sz="1200" b="1">
                          <a:solidFill>
                            <a:srgbClr val="FFFFFF"/>
                          </a:solidFill>
                        </a:defRPr>
                      </a:pPr>
                      <a:r>
                        <a:rPr lang="fr-FR" sz="1400" noProof="0"/>
                        <a:t>Régime</a:t>
                      </a:r>
                    </a:p>
                  </a:txBody>
                  <a:tcPr marL="76200" marR="76200" marT="76200" marB="76200">
                    <a:solidFill>
                      <a:srgbClr val="006699"/>
                    </a:solidFill>
                  </a:tcPr>
                </a:tc>
                <a:tc>
                  <a:txBody>
                    <a:bodyPr/>
                    <a:lstStyle/>
                    <a:p>
                      <a:pPr>
                        <a:defRPr sz="1100">
                          <a:solidFill>
                            <a:srgbClr val="003366"/>
                          </a:solidFill>
                        </a:defRPr>
                      </a:pPr>
                      <a:r>
                        <a:rPr lang="fr-FR" sz="1200" noProof="0"/>
                        <a:t>• À chaque modification des heures de travail ou l’employeur : nouvel envoi de la demande.</a:t>
                      </a:r>
                    </a:p>
                    <a:p>
                      <a:pPr>
                        <a:defRPr sz="1100">
                          <a:solidFill>
                            <a:srgbClr val="003366"/>
                          </a:solidFill>
                        </a:defRPr>
                      </a:pPr>
                      <a:r>
                        <a:rPr lang="fr-FR" sz="1200" noProof="0"/>
                        <a:t>• Le médecin conseil limite la période d’autorisation à un maximum de 2 ans, renouvelable si nécessaire.</a:t>
                      </a:r>
                    </a:p>
                  </a:txBody>
                  <a:tcPr marL="76200" marR="76200" marT="76200" marB="76200">
                    <a:solidFill>
                      <a:srgbClr val="E0EDF7"/>
                    </a:solidFill>
                  </a:tcPr>
                </a:tc>
                <a:extLst>
                  <a:ext uri="{0D108BD9-81ED-4DB2-BD59-A6C34878D82A}">
                    <a16:rowId xmlns:a16="http://schemas.microsoft.com/office/drawing/2014/main" val="10004"/>
                  </a:ext>
                </a:extLst>
              </a:tr>
              <a:tr h="372244">
                <a:tc>
                  <a:txBody>
                    <a:bodyPr/>
                    <a:lstStyle/>
                    <a:p>
                      <a:pPr>
                        <a:defRPr sz="1200" b="1">
                          <a:solidFill>
                            <a:srgbClr val="FFFFFF"/>
                          </a:solidFill>
                        </a:defRPr>
                      </a:pPr>
                      <a:r>
                        <a:rPr lang="fr-FR" sz="1400" noProof="0"/>
                        <a:t>Certificat</a:t>
                      </a:r>
                    </a:p>
                  </a:txBody>
                  <a:tcPr marL="76200" marR="76200" marT="76200" marB="76200">
                    <a:solidFill>
                      <a:srgbClr val="006699"/>
                    </a:solidFill>
                  </a:tcPr>
                </a:tc>
                <a:tc>
                  <a:txBody>
                    <a:bodyPr/>
                    <a:lstStyle/>
                    <a:p>
                      <a:pPr>
                        <a:defRPr sz="1100">
                          <a:solidFill>
                            <a:srgbClr val="003366"/>
                          </a:solidFill>
                        </a:defRPr>
                      </a:pPr>
                      <a:r>
                        <a:rPr lang="fr-FR" sz="1200" noProof="0"/>
                        <a:t>• Certificats d'incapacité de travail à produire durant la première année d’incapacité de travail.</a:t>
                      </a:r>
                    </a:p>
                  </a:txBody>
                  <a:tcPr marL="76200" marR="76200" marT="76200" marB="76200">
                    <a:solidFill>
                      <a:srgbClr val="E0EDF7"/>
                    </a:solidFill>
                  </a:tcPr>
                </a:tc>
                <a:extLst>
                  <a:ext uri="{0D108BD9-81ED-4DB2-BD59-A6C34878D82A}">
                    <a16:rowId xmlns:a16="http://schemas.microsoft.com/office/drawing/2014/main" val="10005"/>
                  </a:ext>
                </a:extLst>
              </a:tr>
              <a:tr h="740349">
                <a:tc>
                  <a:txBody>
                    <a:bodyPr/>
                    <a:lstStyle/>
                    <a:p>
                      <a:pPr>
                        <a:defRPr sz="1200" b="1">
                          <a:solidFill>
                            <a:srgbClr val="FFFFFF"/>
                          </a:solidFill>
                        </a:defRPr>
                      </a:pPr>
                      <a:r>
                        <a:rPr lang="fr-FR" sz="1400" noProof="0"/>
                        <a:t>Informations utiles</a:t>
                      </a:r>
                    </a:p>
                  </a:txBody>
                  <a:tcPr marL="76200" marR="76200" marT="76200" marB="76200">
                    <a:solidFill>
                      <a:srgbClr val="006699"/>
                    </a:solidFill>
                  </a:tcPr>
                </a:tc>
                <a:tc>
                  <a:txBody>
                    <a:bodyPr/>
                    <a:lstStyle/>
                    <a:p>
                      <a:pPr>
                        <a:defRPr sz="1100">
                          <a:solidFill>
                            <a:srgbClr val="003366"/>
                          </a:solidFill>
                        </a:defRPr>
                      </a:pPr>
                      <a:r>
                        <a:rPr lang="fr-FR" sz="1200" noProof="0"/>
                        <a:t>• Une visite de pré-reprise du travail auprès du conseiller en prévention — médecin du travail (avant l’activité autorisée) est souhaitable afin de préparer au mieux cette reprise.</a:t>
                      </a:r>
                    </a:p>
                    <a:p>
                      <a:pPr>
                        <a:defRPr sz="1100">
                          <a:solidFill>
                            <a:srgbClr val="003366"/>
                          </a:solidFill>
                        </a:defRPr>
                      </a:pPr>
                      <a:r>
                        <a:rPr lang="fr-FR" sz="1200" noProof="0"/>
                        <a:t>• La collaboration avec le médecin traitant aide à éviter des malentendus ou des messages mélangés.</a:t>
                      </a:r>
                    </a:p>
                  </a:txBody>
                  <a:tcPr marL="76200" marR="76200" marT="76200" marB="76200">
                    <a:solidFill>
                      <a:srgbClr val="E0EDF7"/>
                    </a:solid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67017C7-6AC3-F829-CA98-EB1975472501}"/>
              </a:ext>
            </a:extLst>
          </p:cNvPr>
          <p:cNvSpPr>
            <a:spLocks noGrp="1"/>
          </p:cNvSpPr>
          <p:nvPr>
            <p:ph type="title"/>
          </p:nvPr>
        </p:nvSpPr>
        <p:spPr>
          <a:xfrm>
            <a:off x="609480" y="406094"/>
            <a:ext cx="10972440" cy="1144800"/>
          </a:xfrm>
        </p:spPr>
        <p:txBody>
          <a:bodyPr/>
          <a:lstStyle/>
          <a:p>
            <a:r>
              <a:rPr lang="fr-FR" sz="2800" noProof="0">
                <a:solidFill>
                  <a:srgbClr val="1E699D"/>
                </a:solidFill>
                <a:latin typeface="Futura Medium"/>
                <a:cs typeface="Calibri" panose="020F0502020204030204" pitchFamily="34" charset="0"/>
              </a:rPr>
              <a:t>9.2.b. </a:t>
            </a:r>
            <a:r>
              <a:rPr lang="fr-FR" sz="2800" b="1">
                <a:solidFill>
                  <a:srgbClr val="1E699D"/>
                </a:solidFill>
                <a:latin typeface="Futura Medium"/>
                <a:cs typeface="Calibri" panose="020F0502020204030204" pitchFamily="34" charset="0"/>
              </a:rPr>
              <a:t>Travail autorisé </a:t>
            </a:r>
            <a:r>
              <a:rPr lang="fr-FR" sz="2800" u="sng" noProof="0">
                <a:solidFill>
                  <a:srgbClr val="1E699D"/>
                </a:solidFill>
                <a:latin typeface="Futura Medium"/>
                <a:cs typeface="Calibri" panose="020F0502020204030204" pitchFamily="34" charset="0"/>
              </a:rPr>
              <a:t>chez le travailleur indépendant  </a:t>
            </a:r>
          </a:p>
        </p:txBody>
      </p:sp>
      <p:sp>
        <p:nvSpPr>
          <p:cNvPr id="3" name="Espace réservé du texte 2">
            <a:extLst>
              <a:ext uri="{FF2B5EF4-FFF2-40B4-BE49-F238E27FC236}">
                <a16:creationId xmlns:a16="http://schemas.microsoft.com/office/drawing/2014/main" id="{6E981136-32A1-1FA7-0C99-CC073A584897}"/>
              </a:ext>
            </a:extLst>
          </p:cNvPr>
          <p:cNvSpPr>
            <a:spLocks noGrp="1"/>
          </p:cNvSpPr>
          <p:nvPr>
            <p:ph type="body"/>
          </p:nvPr>
        </p:nvSpPr>
        <p:spPr>
          <a:xfrm>
            <a:off x="609480" y="1550894"/>
            <a:ext cx="10972440" cy="4030906"/>
          </a:xfrm>
        </p:spPr>
        <p:txBody>
          <a:bodyPr/>
          <a:lstStyle/>
          <a:p>
            <a:pPr lvl="1"/>
            <a:endParaRPr lang="fr-FR" noProof="0">
              <a:solidFill>
                <a:srgbClr val="1E699D"/>
              </a:solidFill>
              <a:latin typeface="Calibri" panose="020F0502020204030204" pitchFamily="34" charset="0"/>
              <a:cs typeface="Calibri" panose="020F0502020204030204" pitchFamily="34" charset="0"/>
            </a:endParaRPr>
          </a:p>
          <a:p>
            <a:pPr lvl="1"/>
            <a:r>
              <a:rPr lang="fr-FR" sz="2000" noProof="0">
                <a:solidFill>
                  <a:srgbClr val="1E699D"/>
                </a:solidFill>
                <a:latin typeface="Calibri"/>
                <a:ea typeface="Calibri"/>
                <a:cs typeface="Calibri"/>
              </a:rPr>
              <a:t>Même logique que chez le salarié même si le contenu de la loi est différent.</a:t>
            </a:r>
          </a:p>
          <a:p>
            <a:pPr lvl="1"/>
            <a:r>
              <a:rPr lang="fr-FR" sz="2000" noProof="0">
                <a:solidFill>
                  <a:srgbClr val="1E699D"/>
                </a:solidFill>
              </a:rPr>
              <a:t>Art 23bis de l’AR de 1971</a:t>
            </a:r>
          </a:p>
          <a:p>
            <a:pPr marL="457200" lvl="1" indent="0">
              <a:buNone/>
            </a:pPr>
            <a:endParaRPr lang="fr-FR" noProof="0">
              <a:solidFill>
                <a:srgbClr val="1E699D"/>
              </a:solidFill>
            </a:endParaRPr>
          </a:p>
          <a:p>
            <a:pPr marL="342900" lvl="2" indent="-342900">
              <a:lnSpc>
                <a:spcPct val="150000"/>
              </a:lnSpc>
              <a:buFont typeface="Wingdings"/>
              <a:buChar char="Ø"/>
            </a:pPr>
            <a:r>
              <a:rPr lang="fr-FR" noProof="0">
                <a:solidFill>
                  <a:srgbClr val="1E699D"/>
                </a:solidFill>
                <a:latin typeface="Calibri"/>
                <a:ea typeface="Calibri"/>
                <a:cs typeface="Calibri"/>
              </a:rPr>
              <a:t>Déclaration préalable au service médecin-conseil (pas attendre l’accord)</a:t>
            </a:r>
          </a:p>
          <a:p>
            <a:pPr marL="342900" lvl="2" indent="-342900">
              <a:lnSpc>
                <a:spcPct val="150000"/>
              </a:lnSpc>
              <a:buFont typeface="Wingdings"/>
              <a:buChar char="Ø"/>
            </a:pPr>
            <a:r>
              <a:rPr lang="fr-FR" noProof="0">
                <a:solidFill>
                  <a:srgbClr val="1E699D"/>
                </a:solidFill>
                <a:latin typeface="Calibri"/>
                <a:ea typeface="Calibri"/>
                <a:cs typeface="Calibri"/>
              </a:rPr>
              <a:t>Reprise partielle d’un travail </a:t>
            </a:r>
          </a:p>
          <a:p>
            <a:pPr marL="342900" lvl="2" indent="-342900">
              <a:lnSpc>
                <a:spcPct val="150000"/>
              </a:lnSpc>
              <a:buFont typeface="Wingdings"/>
              <a:buChar char="Ø"/>
            </a:pPr>
            <a:r>
              <a:rPr lang="fr-FR" noProof="0">
                <a:solidFill>
                  <a:srgbClr val="1E699D"/>
                </a:solidFill>
                <a:latin typeface="Calibri"/>
                <a:ea typeface="Calibri"/>
                <a:cs typeface="Calibri"/>
              </a:rPr>
              <a:t>Même activité ou autre activité (aussi comme salarié)</a:t>
            </a:r>
          </a:p>
          <a:p>
            <a:pPr marL="342900" lvl="2" indent="-342900">
              <a:lnSpc>
                <a:spcPct val="150000"/>
              </a:lnSpc>
              <a:buFont typeface="Wingdings"/>
              <a:buChar char="Ø"/>
            </a:pPr>
            <a:r>
              <a:rPr lang="fr-FR" noProof="0">
                <a:solidFill>
                  <a:srgbClr val="1E699D"/>
                </a:solidFill>
                <a:latin typeface="Calibri"/>
                <a:ea typeface="Calibri"/>
                <a:cs typeface="Calibri"/>
              </a:rPr>
              <a:t>Le médecin-conseil évalue la compatibilité médicale</a:t>
            </a:r>
          </a:p>
          <a:p>
            <a:pPr marL="342900" lvl="2" indent="-342900">
              <a:lnSpc>
                <a:spcPct val="150000"/>
              </a:lnSpc>
              <a:buFont typeface="Wingdings"/>
              <a:buChar char="Ø"/>
            </a:pPr>
            <a:r>
              <a:rPr lang="fr-FR" noProof="0">
                <a:solidFill>
                  <a:srgbClr val="1E699D"/>
                </a:solidFill>
                <a:latin typeface="Calibri"/>
                <a:ea typeface="Calibri"/>
                <a:cs typeface="Calibri"/>
              </a:rPr>
              <a:t>Le médecin-conseil a 30 jours pour réagir en cas de désaccord</a:t>
            </a:r>
          </a:p>
          <a:p>
            <a:pPr marL="342900" lvl="2" indent="-342900">
              <a:lnSpc>
                <a:spcPct val="150000"/>
              </a:lnSpc>
              <a:buFont typeface="Wingdings"/>
              <a:buChar char="Ø"/>
            </a:pPr>
            <a:r>
              <a:rPr lang="fr-FR" noProof="0">
                <a:solidFill>
                  <a:srgbClr val="1E699D"/>
                </a:solidFill>
                <a:latin typeface="Calibri"/>
                <a:ea typeface="Calibri"/>
                <a:cs typeface="Calibri"/>
              </a:rPr>
              <a:t>À partir du jour où le travail reprend pendant l'incapacité de travail jusqu'à la fin du sixième mois : la mutuelle ne réduit pas l'allocation.</a:t>
            </a:r>
            <a:endParaRPr lang="fr-FR" noProof="0">
              <a:solidFill>
                <a:srgbClr val="1E699D"/>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19474007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F8228D-EDBF-8B9F-1B50-6D3E6E2ADAF1}"/>
              </a:ext>
            </a:extLst>
          </p:cNvPr>
          <p:cNvSpPr>
            <a:spLocks noGrp="1"/>
          </p:cNvSpPr>
          <p:nvPr>
            <p:ph type="title"/>
          </p:nvPr>
        </p:nvSpPr>
        <p:spPr/>
        <p:txBody>
          <a:bodyPr/>
          <a:lstStyle/>
          <a:p>
            <a:r>
              <a:rPr lang="fr-FR" sz="2800" noProof="0">
                <a:solidFill>
                  <a:srgbClr val="1E699D"/>
                </a:solidFill>
                <a:latin typeface="Calibri"/>
              </a:rPr>
              <a:t>9.3.  Bénévolat</a:t>
            </a:r>
          </a:p>
        </p:txBody>
      </p:sp>
      <p:sp>
        <p:nvSpPr>
          <p:cNvPr id="3" name="Espace réservé du texte 2">
            <a:extLst>
              <a:ext uri="{FF2B5EF4-FFF2-40B4-BE49-F238E27FC236}">
                <a16:creationId xmlns:a16="http://schemas.microsoft.com/office/drawing/2014/main" id="{AF38F51C-EEED-47B8-A856-F169780B0A12}"/>
              </a:ext>
            </a:extLst>
          </p:cNvPr>
          <p:cNvSpPr>
            <a:spLocks noGrp="1"/>
          </p:cNvSpPr>
          <p:nvPr>
            <p:ph type="body"/>
          </p:nvPr>
        </p:nvSpPr>
        <p:spPr>
          <a:xfrm>
            <a:off x="609480" y="2460019"/>
            <a:ext cx="10972440" cy="3954686"/>
          </a:xfrm>
        </p:spPr>
        <p:txBody>
          <a:bodyPr/>
          <a:lstStyle/>
          <a:p>
            <a:pPr lvl="1"/>
            <a:r>
              <a:rPr lang="fr-FR" sz="2000" noProof="0">
                <a:solidFill>
                  <a:srgbClr val="1E699D"/>
                </a:solidFill>
                <a:latin typeface="Calibri"/>
                <a:ea typeface="Calibri"/>
                <a:cs typeface="Calibri"/>
              </a:rPr>
              <a:t>Reprise d’une </a:t>
            </a:r>
            <a:r>
              <a:rPr lang="fr-FR" sz="2000" b="1" noProof="0">
                <a:solidFill>
                  <a:srgbClr val="1E699D"/>
                </a:solidFill>
                <a:latin typeface="Calibri"/>
                <a:ea typeface="Calibri"/>
                <a:cs typeface="Calibri"/>
              </a:rPr>
              <a:t>activité sociale</a:t>
            </a:r>
            <a:r>
              <a:rPr lang="fr-FR" sz="2000" noProof="0">
                <a:solidFill>
                  <a:srgbClr val="1E699D"/>
                </a:solidFill>
                <a:latin typeface="Calibri"/>
                <a:ea typeface="Calibri"/>
                <a:cs typeface="Calibri"/>
              </a:rPr>
              <a:t> afin d’éviter l'isolement social, la perte d'intégration sociale et pour retrouver un sens à sa vie, un rythme de vie… Cela peut également être un tremplin vers un emploi rémunéré.</a:t>
            </a:r>
          </a:p>
          <a:p>
            <a:pPr lvl="1">
              <a:lnSpc>
                <a:spcPct val="150000"/>
              </a:lnSpc>
            </a:pPr>
            <a:endParaRPr lang="fr-FR" noProof="0">
              <a:solidFill>
                <a:srgbClr val="1E699D"/>
              </a:solidFill>
              <a:latin typeface="Calibri" panose="020F0502020204030204" pitchFamily="34" charset="0"/>
              <a:cs typeface="Calibri" panose="020F0502020204030204" pitchFamily="34" charset="0"/>
            </a:endParaRPr>
          </a:p>
          <a:p>
            <a:pPr marL="342900" lvl="1" indent="-342900">
              <a:lnSpc>
                <a:spcPct val="150000"/>
              </a:lnSpc>
              <a:buFont typeface="Arial" panose="020B0604020202020204" pitchFamily="34" charset="0"/>
              <a:buChar char="•"/>
            </a:pPr>
            <a:r>
              <a:rPr lang="fr-FR" noProof="0">
                <a:solidFill>
                  <a:srgbClr val="1E699D"/>
                </a:solidFill>
                <a:latin typeface="Calibri"/>
                <a:ea typeface="Calibri"/>
                <a:cs typeface="Calibri"/>
              </a:rPr>
              <a:t>Pas de contrat de travail (convention)</a:t>
            </a:r>
          </a:p>
          <a:p>
            <a:pPr marL="342900" lvl="1" indent="-342900">
              <a:lnSpc>
                <a:spcPct val="150000"/>
              </a:lnSpc>
              <a:buFont typeface="Arial" panose="020B0604020202020204" pitchFamily="34" charset="0"/>
              <a:buChar char="•"/>
            </a:pPr>
            <a:r>
              <a:rPr lang="fr-FR" noProof="0">
                <a:solidFill>
                  <a:srgbClr val="1E699D"/>
                </a:solidFill>
                <a:latin typeface="Calibri"/>
                <a:ea typeface="Calibri"/>
                <a:cs typeface="Calibri"/>
              </a:rPr>
              <a:t>Pas de salaire mais parfois un défraiement</a:t>
            </a:r>
          </a:p>
          <a:p>
            <a:pPr marL="342900" lvl="1" indent="-342900">
              <a:lnSpc>
                <a:spcPct val="150000"/>
              </a:lnSpc>
              <a:buFont typeface="Arial" panose="020B0604020202020204" pitchFamily="34" charset="0"/>
              <a:buChar char="•"/>
            </a:pPr>
            <a:r>
              <a:rPr lang="fr-FR" noProof="0">
                <a:solidFill>
                  <a:srgbClr val="1E699D"/>
                </a:solidFill>
                <a:latin typeface="Calibri"/>
                <a:ea typeface="Calibri"/>
                <a:cs typeface="Calibri"/>
              </a:rPr>
              <a:t>Pas d’impact sur les indemnités</a:t>
            </a:r>
            <a:endParaRPr lang="fr-FR" noProof="0">
              <a:solidFill>
                <a:srgbClr val="000000"/>
              </a:solidFill>
              <a:latin typeface="Calibri"/>
              <a:ea typeface="Calibri"/>
              <a:cs typeface="Calibri"/>
            </a:endParaRPr>
          </a:p>
          <a:p>
            <a:pPr marL="342900" lvl="1" indent="-342900">
              <a:lnSpc>
                <a:spcPct val="150000"/>
              </a:lnSpc>
              <a:buFont typeface="Arial" panose="020B0604020202020204" pitchFamily="34" charset="0"/>
              <a:buChar char="•"/>
            </a:pPr>
            <a:r>
              <a:rPr lang="fr-FR" noProof="0">
                <a:solidFill>
                  <a:srgbClr val="1E699D"/>
                </a:solidFill>
                <a:latin typeface="Calibri"/>
                <a:ea typeface="Calibri"/>
                <a:cs typeface="Calibri"/>
              </a:rPr>
              <a:t>Une déclaration préalable au médecin-conseil n'est pas indispensable (mais recommandée pour éviter que le bénévolat ne soit qualifié d'activité non autorisée) </a:t>
            </a:r>
            <a:endParaRPr lang="fr-FR" noProof="0">
              <a:solidFill>
                <a:srgbClr val="000000"/>
              </a:solidFill>
              <a:latin typeface="Calibri"/>
              <a:ea typeface="Calibri"/>
              <a:cs typeface="Calibri"/>
            </a:endParaRPr>
          </a:p>
          <a:p>
            <a:pPr marL="342900" lvl="1" indent="-342900">
              <a:lnSpc>
                <a:spcPct val="150000"/>
              </a:lnSpc>
              <a:buFont typeface="Arial" panose="020B0604020202020204" pitchFamily="34" charset="0"/>
              <a:buChar char="•"/>
            </a:pPr>
            <a:r>
              <a:rPr lang="fr-FR" noProof="0">
                <a:solidFill>
                  <a:srgbClr val="1E699D"/>
                </a:solidFill>
                <a:latin typeface="Calibri"/>
                <a:ea typeface="Calibri"/>
                <a:cs typeface="Calibri"/>
              </a:rPr>
              <a:t>Le médecin-conseil évalue la </a:t>
            </a:r>
            <a:r>
              <a:rPr lang="fr-FR" b="1" noProof="0">
                <a:solidFill>
                  <a:srgbClr val="1E699D"/>
                </a:solidFill>
                <a:latin typeface="Calibri"/>
                <a:ea typeface="Calibri"/>
                <a:cs typeface="Calibri"/>
              </a:rPr>
              <a:t>comptabilité avec l'état de santé</a:t>
            </a:r>
            <a:endParaRPr lang="fr-FR" noProof="0">
              <a:solidFill>
                <a:srgbClr val="000000"/>
              </a:solidFill>
              <a:latin typeface="Calibri"/>
              <a:ea typeface="Calibri"/>
              <a:cs typeface="Calibri"/>
            </a:endParaRPr>
          </a:p>
          <a:p>
            <a:pPr marL="342900" lvl="2" indent="-342900">
              <a:lnSpc>
                <a:spcPct val="150000"/>
              </a:lnSpc>
              <a:buFont typeface="Arial" panose="020B0604020202020204" pitchFamily="34" charset="0"/>
              <a:buChar char="•"/>
            </a:pPr>
            <a:endParaRPr lang="fr-FR" noProof="0">
              <a:solidFill>
                <a:srgbClr val="1E699D"/>
              </a:solidFill>
              <a:latin typeface="Calibri" panose="020F0502020204030204" pitchFamily="34" charset="0"/>
              <a:ea typeface="Calibri"/>
              <a:cs typeface="Calibri" panose="020F0502020204030204" pitchFamily="34" charset="0"/>
            </a:endParaRPr>
          </a:p>
          <a:p>
            <a:pPr marL="342900" lvl="2" indent="-342900">
              <a:lnSpc>
                <a:spcPct val="150000"/>
              </a:lnSpc>
              <a:buFont typeface="Arial" panose="020B0604020202020204" pitchFamily="34" charset="0"/>
              <a:buChar char="•"/>
            </a:pPr>
            <a:endParaRPr lang="fr-FR" noProof="0">
              <a:solidFill>
                <a:srgbClr val="1E699D"/>
              </a:solidFill>
              <a:latin typeface="Calibri" panose="020F0502020204030204" pitchFamily="34" charset="0"/>
              <a:ea typeface="Calibri"/>
              <a:cs typeface="Calibri" panose="020F0502020204030204" pitchFamily="34" charset="0"/>
            </a:endParaRPr>
          </a:p>
          <a:p>
            <a:pPr marL="342900" lvl="2" indent="-342900">
              <a:lnSpc>
                <a:spcPct val="150000"/>
              </a:lnSpc>
              <a:buFont typeface="Arial" panose="020B0604020202020204" pitchFamily="34" charset="0"/>
              <a:buChar char="•"/>
            </a:pPr>
            <a:endParaRPr lang="fr-FR" noProof="0">
              <a:solidFill>
                <a:srgbClr val="1E699D"/>
              </a:solidFill>
              <a:latin typeface="Calibri" panose="020F0502020204030204" pitchFamily="34" charset="0"/>
              <a:ea typeface="Calibri"/>
              <a:cs typeface="Calibri" panose="020F0502020204030204" pitchFamily="34" charset="0"/>
            </a:endParaRPr>
          </a:p>
          <a:p>
            <a:pPr marL="342900" lvl="2" indent="-342900">
              <a:lnSpc>
                <a:spcPct val="150000"/>
              </a:lnSpc>
              <a:buFont typeface="Arial" panose="020B0604020202020204" pitchFamily="34" charset="0"/>
              <a:buChar char="•"/>
            </a:pPr>
            <a:endParaRPr lang="fr-FR" noProof="0">
              <a:solidFill>
                <a:srgbClr val="1E699D"/>
              </a:solidFill>
              <a:latin typeface="Calibri" panose="020F0502020204030204" pitchFamily="34" charset="0"/>
              <a:ea typeface="Calibri"/>
              <a:cs typeface="Calibri" panose="020F0502020204030204" pitchFamily="34" charset="0"/>
            </a:endParaRPr>
          </a:p>
        </p:txBody>
      </p:sp>
    </p:spTree>
    <p:extLst>
      <p:ext uri="{BB962C8B-B14F-4D97-AF65-F5344CB8AC3E}">
        <p14:creationId xmlns:p14="http://schemas.microsoft.com/office/powerpoint/2010/main" val="357966654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79C7F-E0E3-9335-18E2-EC51054C77B7}"/>
              </a:ext>
            </a:extLst>
          </p:cNvPr>
          <p:cNvSpPr>
            <a:spLocks noGrp="1"/>
          </p:cNvSpPr>
          <p:nvPr>
            <p:ph type="title"/>
          </p:nvPr>
        </p:nvSpPr>
        <p:spPr/>
        <p:txBody>
          <a:bodyPr/>
          <a:lstStyle/>
          <a:p>
            <a:r>
              <a:rPr lang="nl-BE" sz="2800">
                <a:solidFill>
                  <a:srgbClr val="1E699D"/>
                </a:solidFill>
                <a:latin typeface="Calibri"/>
                <a:ea typeface="Calibri"/>
                <a:cs typeface="Calibri"/>
              </a:rPr>
              <a:t>9.4. Trajets retour au travail </a:t>
            </a:r>
            <a:endParaRPr lang="en-US" sz="2800">
              <a:latin typeface="Calibri"/>
              <a:ea typeface="Calibri"/>
              <a:cs typeface="Calibri"/>
            </a:endParaRPr>
          </a:p>
          <a:p>
            <a:endParaRPr lang="en-US"/>
          </a:p>
        </p:txBody>
      </p:sp>
      <p:sp>
        <p:nvSpPr>
          <p:cNvPr id="3" name="Text Placeholder 2">
            <a:extLst>
              <a:ext uri="{FF2B5EF4-FFF2-40B4-BE49-F238E27FC236}">
                <a16:creationId xmlns:a16="http://schemas.microsoft.com/office/drawing/2014/main" id="{AC73A686-17C7-C636-8B74-A42759491A22}"/>
              </a:ext>
            </a:extLst>
          </p:cNvPr>
          <p:cNvSpPr>
            <a:spLocks noGrp="1"/>
          </p:cNvSpPr>
          <p:nvPr>
            <p:ph type="body"/>
          </p:nvPr>
        </p:nvSpPr>
        <p:spPr>
          <a:xfrm>
            <a:off x="609480" y="1604520"/>
            <a:ext cx="11245609" cy="3977280"/>
          </a:xfrm>
        </p:spPr>
        <p:txBody>
          <a:bodyPr lIns="0" tIns="0" rIns="0" bIns="0" anchor="t">
            <a:normAutofit/>
          </a:bodyPr>
          <a:lstStyle/>
          <a:p>
            <a:pPr marL="0" indent="0">
              <a:lnSpc>
                <a:spcPct val="120000"/>
              </a:lnSpc>
              <a:spcBef>
                <a:spcPts val="2500"/>
              </a:spcBef>
              <a:buNone/>
            </a:pPr>
            <a:r>
              <a:rPr lang="en-US" sz="2000" b="1" u="sng" err="1">
                <a:solidFill>
                  <a:srgbClr val="1E699D"/>
                </a:solidFill>
                <a:latin typeface="Calibri"/>
                <a:ea typeface="Calibri"/>
                <a:cs typeface="Calibri"/>
              </a:rPr>
              <a:t>Objectifs</a:t>
            </a:r>
            <a:r>
              <a:rPr lang="en-US" sz="2000" b="1" u="sng">
                <a:solidFill>
                  <a:srgbClr val="1E699D"/>
                </a:solidFill>
                <a:latin typeface="Calibri"/>
                <a:ea typeface="Calibri"/>
                <a:cs typeface="Calibri"/>
              </a:rPr>
              <a:t> </a:t>
            </a:r>
            <a:endParaRPr lang="en-US" sz="2000" b="1">
              <a:solidFill>
                <a:srgbClr val="1E699D"/>
              </a:solidFill>
              <a:latin typeface="Calibri"/>
              <a:ea typeface="Calibri"/>
              <a:cs typeface="Calibri"/>
            </a:endParaRPr>
          </a:p>
          <a:p>
            <a:pPr marL="0" indent="0">
              <a:lnSpc>
                <a:spcPct val="100000"/>
              </a:lnSpc>
              <a:spcBef>
                <a:spcPct val="20000"/>
              </a:spcBef>
              <a:buNone/>
            </a:pPr>
            <a:r>
              <a:rPr lang="fr-FR" sz="2000" b="1">
                <a:solidFill>
                  <a:srgbClr val="1E699D"/>
                </a:solidFill>
                <a:highlight>
                  <a:srgbClr val="FFFFFF"/>
                </a:highlight>
                <a:latin typeface="Calibri"/>
                <a:ea typeface="Calibri"/>
                <a:cs typeface="Calibri"/>
              </a:rPr>
              <a:t>Soutenir </a:t>
            </a:r>
            <a:r>
              <a:rPr lang="fr-FR" sz="2000">
                <a:solidFill>
                  <a:srgbClr val="1E699D"/>
                </a:solidFill>
                <a:latin typeface="Calibri"/>
                <a:ea typeface="Calibri"/>
                <a:cs typeface="Calibri"/>
              </a:rPr>
              <a:t>au plus vite l’assuré social reconnu en incapacité de travail pour trouver l’accompagnement adéquat en vue de l’exercice d’un emploi ou d’une activité adaptée à ses capacités et besoins</a:t>
            </a:r>
            <a:endParaRPr lang="nl-NL" sz="2000">
              <a:solidFill>
                <a:srgbClr val="1E699D"/>
              </a:solidFill>
              <a:latin typeface="Calibri"/>
              <a:ea typeface="Calibri"/>
              <a:cs typeface="Calibri"/>
            </a:endParaRPr>
          </a:p>
          <a:p>
            <a:pPr>
              <a:lnSpc>
                <a:spcPct val="100000"/>
              </a:lnSpc>
              <a:spcBef>
                <a:spcPct val="20000"/>
              </a:spcBef>
              <a:buFont typeface="Calibri" panose="020B0604020202020204" pitchFamily="34" charset="0"/>
              <a:buChar char="-"/>
            </a:pPr>
            <a:endParaRPr lang="nl-NL" sz="2000">
              <a:solidFill>
                <a:srgbClr val="1E699D"/>
              </a:solidFill>
              <a:latin typeface="Calibri"/>
              <a:ea typeface="Calibri"/>
              <a:cs typeface="Calibri"/>
            </a:endParaRPr>
          </a:p>
          <a:p>
            <a:pPr marL="0" indent="0">
              <a:lnSpc>
                <a:spcPct val="100000"/>
              </a:lnSpc>
              <a:spcBef>
                <a:spcPct val="20000"/>
              </a:spcBef>
              <a:buNone/>
            </a:pPr>
            <a:r>
              <a:rPr lang="nl-NL" sz="2000" u="sng">
                <a:solidFill>
                  <a:srgbClr val="1E699D"/>
                </a:solidFill>
                <a:latin typeface="Calibri"/>
                <a:ea typeface="Calibri"/>
                <a:cs typeface="Calibri"/>
              </a:rPr>
              <a:t>Exemples:</a:t>
            </a:r>
            <a:endParaRPr lang="en-US" sz="2000">
              <a:solidFill>
                <a:srgbClr val="1E699D"/>
              </a:solidFill>
              <a:latin typeface="Calibri"/>
              <a:ea typeface="Calibri"/>
              <a:cs typeface="Calibri"/>
            </a:endParaRPr>
          </a:p>
          <a:p>
            <a:pPr>
              <a:lnSpc>
                <a:spcPct val="100000"/>
              </a:lnSpc>
              <a:spcBef>
                <a:spcPct val="20000"/>
              </a:spcBef>
              <a:buFont typeface="Calibri" panose="020B0604020202020204" pitchFamily="34" charset="0"/>
              <a:buChar char="-"/>
            </a:pPr>
            <a:r>
              <a:rPr lang="fr-FR" sz="2000">
                <a:solidFill>
                  <a:srgbClr val="1E699D"/>
                </a:solidFill>
                <a:latin typeface="Calibri"/>
                <a:ea typeface="Calibri"/>
                <a:cs typeface="Calibri"/>
              </a:rPr>
              <a:t>accompagnement (court) vers une reprise partielle du travail avec autorisation du médecin‑conseil</a:t>
            </a:r>
          </a:p>
          <a:p>
            <a:pPr>
              <a:lnSpc>
                <a:spcPct val="100000"/>
              </a:lnSpc>
              <a:spcBef>
                <a:spcPct val="20000"/>
              </a:spcBef>
              <a:buFont typeface="Calibri" panose="020B0604020202020204" pitchFamily="34" charset="0"/>
              <a:buChar char="-"/>
            </a:pPr>
            <a:r>
              <a:rPr lang="fr-FR" sz="2000">
                <a:solidFill>
                  <a:srgbClr val="1E699D"/>
                </a:solidFill>
                <a:latin typeface="Calibri"/>
                <a:ea typeface="Calibri"/>
                <a:cs typeface="Calibri"/>
              </a:rPr>
              <a:t>trajet formel de réintégration avec plan </a:t>
            </a:r>
            <a:r>
              <a:rPr lang="fr-FR" sz="2000">
                <a:solidFill>
                  <a:srgbClr val="1E699D"/>
                </a:solidFill>
                <a:highlight>
                  <a:srgbClr val="FFFFFF"/>
                </a:highlight>
                <a:latin typeface="Calibri"/>
                <a:ea typeface="Calibri"/>
                <a:cs typeface="Calibri"/>
              </a:rPr>
              <a:t>de réintégration multidisciplinaire (plus long)</a:t>
            </a:r>
            <a:endParaRPr lang="en-US">
              <a:solidFill>
                <a:srgbClr val="1E699D"/>
              </a:solidFill>
            </a:endParaRPr>
          </a:p>
        </p:txBody>
      </p:sp>
    </p:spTree>
    <p:extLst>
      <p:ext uri="{BB962C8B-B14F-4D97-AF65-F5344CB8AC3E}">
        <p14:creationId xmlns:p14="http://schemas.microsoft.com/office/powerpoint/2010/main" val="406520474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B0AA0-1299-3892-D2FC-6DA8A374379F}"/>
              </a:ext>
            </a:extLst>
          </p:cNvPr>
          <p:cNvSpPr>
            <a:spLocks noGrp="1"/>
          </p:cNvSpPr>
          <p:nvPr>
            <p:ph type="title"/>
          </p:nvPr>
        </p:nvSpPr>
        <p:spPr/>
        <p:txBody>
          <a:bodyPr/>
          <a:lstStyle/>
          <a:p>
            <a:r>
              <a:rPr lang="en-US" sz="2800">
                <a:solidFill>
                  <a:srgbClr val="1E699D"/>
                </a:solidFill>
                <a:latin typeface="Calibri"/>
                <a:ea typeface="Calibri"/>
                <a:cs typeface="Calibri"/>
              </a:rPr>
              <a:t>9.4. </a:t>
            </a:r>
            <a:r>
              <a:rPr lang="en-US" sz="2800" err="1">
                <a:solidFill>
                  <a:srgbClr val="1E699D"/>
                </a:solidFill>
                <a:latin typeface="Calibri"/>
                <a:ea typeface="Calibri"/>
                <a:cs typeface="Calibri"/>
              </a:rPr>
              <a:t>Trajets</a:t>
            </a:r>
            <a:r>
              <a:rPr lang="en-US" sz="2800">
                <a:solidFill>
                  <a:srgbClr val="1E699D"/>
                </a:solidFill>
                <a:latin typeface="Calibri"/>
                <a:ea typeface="Calibri"/>
                <a:cs typeface="Calibri"/>
              </a:rPr>
              <a:t> retour au travail </a:t>
            </a:r>
          </a:p>
        </p:txBody>
      </p:sp>
      <p:sp>
        <p:nvSpPr>
          <p:cNvPr id="3" name="Text Placeholder 2">
            <a:extLst>
              <a:ext uri="{FF2B5EF4-FFF2-40B4-BE49-F238E27FC236}">
                <a16:creationId xmlns:a16="http://schemas.microsoft.com/office/drawing/2014/main" id="{3BDCBBFC-C3B5-81E4-FF1B-5C136E1BD3D2}"/>
              </a:ext>
            </a:extLst>
          </p:cNvPr>
          <p:cNvSpPr>
            <a:spLocks noGrp="1"/>
          </p:cNvSpPr>
          <p:nvPr>
            <p:ph type="body"/>
          </p:nvPr>
        </p:nvSpPr>
        <p:spPr>
          <a:xfrm>
            <a:off x="609480" y="1604520"/>
            <a:ext cx="11432515" cy="5256865"/>
          </a:xfrm>
        </p:spPr>
        <p:txBody>
          <a:bodyPr lIns="0" tIns="0" rIns="0" bIns="0" anchor="t">
            <a:normAutofit fontScale="85000" lnSpcReduction="20000"/>
          </a:bodyPr>
          <a:lstStyle/>
          <a:p>
            <a:pPr marL="0" indent="0">
              <a:buNone/>
            </a:pPr>
            <a:r>
              <a:rPr lang="en-US" sz="2400" b="1" u="sng" err="1">
                <a:solidFill>
                  <a:srgbClr val="1E699D"/>
                </a:solidFill>
                <a:latin typeface="Calibri"/>
                <a:ea typeface="Calibri"/>
                <a:cs typeface="Calibri"/>
              </a:rPr>
              <a:t>Démarrage</a:t>
            </a:r>
            <a:endParaRPr lang="en-US" sz="2400" b="1" u="sng">
              <a:solidFill>
                <a:srgbClr val="1E699D"/>
              </a:solidFill>
              <a:latin typeface="Calibri"/>
              <a:ea typeface="Calibri"/>
              <a:cs typeface="Calibri"/>
            </a:endParaRPr>
          </a:p>
          <a:p>
            <a:pPr marL="0" indent="0">
              <a:buNone/>
            </a:pPr>
            <a:endParaRPr lang="en-US" sz="2100">
              <a:latin typeface="Calibri"/>
              <a:ea typeface="Calibri"/>
              <a:cs typeface="Calibri"/>
            </a:endParaRPr>
          </a:p>
          <a:p>
            <a:pPr marL="0" indent="0">
              <a:lnSpc>
                <a:spcPct val="100000"/>
              </a:lnSpc>
              <a:spcBef>
                <a:spcPct val="20000"/>
              </a:spcBef>
              <a:buNone/>
            </a:pPr>
            <a:r>
              <a:rPr lang="fr-FR" sz="2100" b="1">
                <a:solidFill>
                  <a:srgbClr val="1E699D"/>
                </a:solidFill>
                <a:latin typeface="Calibri"/>
                <a:ea typeface="Calibri"/>
                <a:cs typeface="Calibri"/>
              </a:rPr>
              <a:t>NOUVEAU cadre légal au sein de l’assurance indemnités</a:t>
            </a:r>
            <a:endParaRPr lang="en-US" sz="2100">
              <a:solidFill>
                <a:srgbClr val="1E699D"/>
              </a:solidFill>
              <a:latin typeface="Calibri"/>
              <a:ea typeface="Calibri"/>
              <a:cs typeface="Calibri"/>
            </a:endParaRPr>
          </a:p>
          <a:p>
            <a:pPr marL="0" indent="0">
              <a:lnSpc>
                <a:spcPct val="100000"/>
              </a:lnSpc>
              <a:spcBef>
                <a:spcPct val="20000"/>
              </a:spcBef>
              <a:buNone/>
            </a:pPr>
            <a:endParaRPr lang="fr-FR" sz="2100" b="1">
              <a:solidFill>
                <a:srgbClr val="1E699D"/>
              </a:solidFill>
              <a:latin typeface="Calibri"/>
              <a:ea typeface="Calibri"/>
              <a:cs typeface="Calibri"/>
            </a:endParaRPr>
          </a:p>
          <a:p>
            <a:pPr marL="0" indent="0">
              <a:lnSpc>
                <a:spcPct val="100000"/>
              </a:lnSpc>
              <a:spcBef>
                <a:spcPct val="20000"/>
              </a:spcBef>
              <a:buNone/>
            </a:pPr>
            <a:r>
              <a:rPr lang="fr-FR" sz="2100" b="1">
                <a:solidFill>
                  <a:srgbClr val="1E699D"/>
                </a:solidFill>
                <a:latin typeface="Calibri"/>
                <a:ea typeface="Calibri"/>
                <a:cs typeface="Calibri"/>
              </a:rPr>
              <a:t>1) Renvoi par le médecin‑conseil ou le collaborateur de l’équipe multidisciplinaire (ROUTE A) vers:</a:t>
            </a:r>
            <a:endParaRPr lang="en-US" sz="2100">
              <a:solidFill>
                <a:srgbClr val="1E699D"/>
              </a:solidFill>
              <a:latin typeface="Calibri"/>
              <a:ea typeface="Calibri"/>
              <a:cs typeface="Calibri"/>
            </a:endParaRPr>
          </a:p>
          <a:p>
            <a:pPr marL="342900" indent="-342900">
              <a:lnSpc>
                <a:spcPct val="100000"/>
              </a:lnSpc>
              <a:spcBef>
                <a:spcPct val="20000"/>
              </a:spcBef>
              <a:buFont typeface="Calibri" panose="020B0604020202020204" pitchFamily="34" charset="0"/>
              <a:buChar char="-"/>
            </a:pPr>
            <a:r>
              <a:rPr lang="fr-FR" sz="2100">
                <a:solidFill>
                  <a:srgbClr val="1E699D"/>
                </a:solidFill>
                <a:latin typeface="Calibri"/>
                <a:ea typeface="Calibri"/>
                <a:cs typeface="Calibri"/>
              </a:rPr>
              <a:t>le coordinateur Retour au Travail, </a:t>
            </a:r>
            <a:endParaRPr lang="en-US" sz="2100">
              <a:solidFill>
                <a:srgbClr val="1E699D"/>
              </a:solidFill>
              <a:latin typeface="Calibri"/>
              <a:ea typeface="Calibri"/>
              <a:cs typeface="Calibri"/>
            </a:endParaRPr>
          </a:p>
          <a:p>
            <a:pPr marL="342900" indent="-342900">
              <a:lnSpc>
                <a:spcPct val="100000"/>
              </a:lnSpc>
              <a:spcBef>
                <a:spcPct val="20000"/>
              </a:spcBef>
              <a:buFont typeface="Calibri"/>
              <a:buChar char="-"/>
            </a:pPr>
            <a:r>
              <a:rPr lang="fr-FR" sz="2100">
                <a:solidFill>
                  <a:srgbClr val="1E699D"/>
                </a:solidFill>
                <a:latin typeface="Calibri"/>
                <a:ea typeface="Calibri"/>
                <a:cs typeface="Calibri"/>
              </a:rPr>
              <a:t>le conseiller en prévention‑médecin du travail, </a:t>
            </a:r>
            <a:endParaRPr lang="en-US" sz="2100">
              <a:solidFill>
                <a:srgbClr val="1E699D"/>
              </a:solidFill>
              <a:latin typeface="Calibri"/>
              <a:ea typeface="Calibri"/>
              <a:cs typeface="Calibri"/>
            </a:endParaRPr>
          </a:p>
          <a:p>
            <a:pPr marL="342900" indent="-342900">
              <a:lnSpc>
                <a:spcPct val="100000"/>
              </a:lnSpc>
              <a:spcBef>
                <a:spcPct val="20000"/>
              </a:spcBef>
              <a:buFont typeface="Calibri"/>
              <a:buChar char="-"/>
            </a:pPr>
            <a:r>
              <a:rPr lang="fr-FR" sz="2100">
                <a:solidFill>
                  <a:srgbClr val="1E699D"/>
                </a:solidFill>
                <a:latin typeface="Calibri"/>
                <a:ea typeface="Calibri"/>
                <a:cs typeface="Calibri"/>
              </a:rPr>
              <a:t>le service/institution compétent(e) des Régions et Communautés </a:t>
            </a:r>
            <a:endParaRPr lang="en-US" sz="2100">
              <a:solidFill>
                <a:srgbClr val="1E699D"/>
              </a:solidFill>
              <a:latin typeface="Calibri"/>
              <a:ea typeface="Calibri"/>
              <a:cs typeface="Calibri"/>
            </a:endParaRPr>
          </a:p>
          <a:p>
            <a:pPr marL="0" indent="0">
              <a:lnSpc>
                <a:spcPct val="100000"/>
              </a:lnSpc>
              <a:spcBef>
                <a:spcPct val="20000"/>
              </a:spcBef>
              <a:buNone/>
            </a:pPr>
            <a:r>
              <a:rPr lang="fr-FR" sz="2100">
                <a:solidFill>
                  <a:srgbClr val="1E699D"/>
                </a:solidFill>
                <a:latin typeface="Calibri"/>
                <a:ea typeface="Calibri"/>
                <a:cs typeface="Calibri"/>
              </a:rPr>
              <a:t> &gt; Sur base d’une évaluation du potentiel de travail</a:t>
            </a:r>
          </a:p>
          <a:p>
            <a:pPr marL="0" indent="0">
              <a:lnSpc>
                <a:spcPct val="100000"/>
              </a:lnSpc>
              <a:spcBef>
                <a:spcPct val="20000"/>
              </a:spcBef>
              <a:buNone/>
            </a:pPr>
            <a:endParaRPr lang="fr-FR" sz="2100">
              <a:solidFill>
                <a:srgbClr val="1E699D"/>
              </a:solidFill>
              <a:latin typeface="Calibri"/>
              <a:ea typeface="Calibri"/>
              <a:cs typeface="Calibri"/>
            </a:endParaRPr>
          </a:p>
          <a:p>
            <a:pPr marL="0" indent="0">
              <a:lnSpc>
                <a:spcPct val="100000"/>
              </a:lnSpc>
              <a:spcBef>
                <a:spcPct val="20000"/>
              </a:spcBef>
              <a:buNone/>
            </a:pPr>
            <a:r>
              <a:rPr lang="fr-FR" sz="2100" b="1">
                <a:solidFill>
                  <a:srgbClr val="1E699D"/>
                </a:solidFill>
                <a:latin typeface="Calibri"/>
                <a:ea typeface="Calibri"/>
                <a:cs typeface="Calibri"/>
              </a:rPr>
              <a:t>2) à l’initiative de l’assuré </a:t>
            </a:r>
            <a:r>
              <a:rPr lang="fr-FR" sz="2100" b="1">
                <a:solidFill>
                  <a:srgbClr val="1E699D"/>
                </a:solidFill>
                <a:highlight>
                  <a:srgbClr val="FFFFFF"/>
                </a:highlight>
                <a:latin typeface="Calibri"/>
                <a:ea typeface="Calibri"/>
                <a:cs typeface="Calibri"/>
              </a:rPr>
              <a:t>reconnu en incapacité de travail: </a:t>
            </a:r>
            <a:endParaRPr lang="en-US" sz="2100">
              <a:solidFill>
                <a:srgbClr val="1E699D"/>
              </a:solidFill>
              <a:latin typeface="Calibri"/>
              <a:ea typeface="Calibri"/>
              <a:cs typeface="Calibri"/>
            </a:endParaRPr>
          </a:p>
          <a:p>
            <a:pPr marL="342900" indent="-342900">
              <a:lnSpc>
                <a:spcPct val="100000"/>
              </a:lnSpc>
              <a:spcBef>
                <a:spcPct val="20000"/>
              </a:spcBef>
              <a:buFont typeface="Calibri"/>
              <a:buChar char="-"/>
            </a:pPr>
            <a:r>
              <a:rPr lang="fr-FR" sz="2100">
                <a:solidFill>
                  <a:srgbClr val="1E699D"/>
                </a:solidFill>
                <a:highlight>
                  <a:srgbClr val="FFFFFF"/>
                </a:highlight>
                <a:latin typeface="Calibri"/>
                <a:ea typeface="Calibri"/>
                <a:cs typeface="Calibri"/>
              </a:rPr>
              <a:t>prise de contact avec le coordinateur Retour au Travail (</a:t>
            </a:r>
            <a:r>
              <a:rPr lang="fr-FR" sz="2100" b="1">
                <a:solidFill>
                  <a:srgbClr val="1E699D"/>
                </a:solidFill>
                <a:highlight>
                  <a:srgbClr val="FFFFFF"/>
                </a:highlight>
                <a:latin typeface="Calibri"/>
                <a:ea typeface="Calibri"/>
                <a:cs typeface="Calibri"/>
              </a:rPr>
              <a:t>ROUTE B</a:t>
            </a:r>
            <a:r>
              <a:rPr lang="fr-FR" sz="2100">
                <a:solidFill>
                  <a:srgbClr val="1E699D"/>
                </a:solidFill>
                <a:highlight>
                  <a:srgbClr val="FFFFFF"/>
                </a:highlight>
                <a:latin typeface="Calibri"/>
                <a:ea typeface="Calibri"/>
                <a:cs typeface="Calibri"/>
              </a:rPr>
              <a:t>) </a:t>
            </a:r>
            <a:endParaRPr lang="en-US" sz="2100">
              <a:solidFill>
                <a:srgbClr val="1E699D"/>
              </a:solidFill>
              <a:latin typeface="Calibri"/>
              <a:ea typeface="Calibri"/>
              <a:cs typeface="Calibri"/>
            </a:endParaRPr>
          </a:p>
          <a:p>
            <a:pPr marL="342900" indent="-342900">
              <a:lnSpc>
                <a:spcPct val="100000"/>
              </a:lnSpc>
              <a:spcBef>
                <a:spcPct val="20000"/>
              </a:spcBef>
              <a:buFont typeface="Calibri"/>
              <a:buChar char="-"/>
            </a:pPr>
            <a:r>
              <a:rPr lang="fr-FR" sz="2100">
                <a:solidFill>
                  <a:srgbClr val="1E699D"/>
                </a:solidFill>
                <a:highlight>
                  <a:srgbClr val="FFFFFF"/>
                </a:highlight>
                <a:latin typeface="Calibri"/>
                <a:ea typeface="Calibri"/>
                <a:cs typeface="Calibri"/>
              </a:rPr>
              <a:t>prise de contact avec le service/institution compétent(e) des Régions et des Communautés (</a:t>
            </a:r>
            <a:r>
              <a:rPr lang="fr-FR" sz="2100" b="1">
                <a:solidFill>
                  <a:srgbClr val="1E699D"/>
                </a:solidFill>
                <a:highlight>
                  <a:srgbClr val="FFFFFF"/>
                </a:highlight>
                <a:latin typeface="Calibri"/>
                <a:ea typeface="Calibri"/>
                <a:cs typeface="Calibri"/>
              </a:rPr>
              <a:t>ROUTE C</a:t>
            </a:r>
            <a:r>
              <a:rPr lang="fr-FR" sz="2100">
                <a:solidFill>
                  <a:srgbClr val="1E699D"/>
                </a:solidFill>
                <a:highlight>
                  <a:srgbClr val="FFFFFF"/>
                </a:highlight>
                <a:latin typeface="Calibri"/>
                <a:ea typeface="Calibri"/>
                <a:cs typeface="Calibri"/>
              </a:rPr>
              <a:t>)</a:t>
            </a:r>
          </a:p>
          <a:p>
            <a:pPr marL="342900" indent="-342900">
              <a:lnSpc>
                <a:spcPct val="100000"/>
              </a:lnSpc>
              <a:spcBef>
                <a:spcPct val="20000"/>
              </a:spcBef>
              <a:buFont typeface="Calibri"/>
              <a:buChar char="-"/>
            </a:pPr>
            <a:endParaRPr lang="fr-FR" sz="2100">
              <a:solidFill>
                <a:srgbClr val="1E699D"/>
              </a:solidFill>
              <a:highlight>
                <a:srgbClr val="FFFFFF"/>
              </a:highlight>
              <a:latin typeface="Calibri"/>
              <a:ea typeface="Calibri"/>
              <a:cs typeface="Calibri"/>
            </a:endParaRPr>
          </a:p>
          <a:p>
            <a:pPr marL="0" indent="0">
              <a:lnSpc>
                <a:spcPct val="100000"/>
              </a:lnSpc>
              <a:spcBef>
                <a:spcPct val="20000"/>
              </a:spcBef>
              <a:buNone/>
            </a:pPr>
            <a:r>
              <a:rPr lang="fr-FR" sz="2100" b="1">
                <a:solidFill>
                  <a:srgbClr val="1E699D"/>
                </a:solidFill>
                <a:highlight>
                  <a:srgbClr val="FFFFFF"/>
                </a:highlight>
                <a:latin typeface="Calibri"/>
                <a:ea typeface="Calibri"/>
                <a:cs typeface="Calibri"/>
              </a:rPr>
              <a:t>3) Renvoi par le conseiller en prévention‑médecin du travail </a:t>
            </a:r>
            <a:r>
              <a:rPr lang="fr-FR" sz="2100">
                <a:solidFill>
                  <a:srgbClr val="1E699D"/>
                </a:solidFill>
                <a:highlight>
                  <a:srgbClr val="FFFFFF"/>
                </a:highlight>
                <a:latin typeface="Calibri"/>
                <a:ea typeface="Calibri"/>
                <a:cs typeface="Calibri"/>
              </a:rPr>
              <a:t>(</a:t>
            </a:r>
            <a:r>
              <a:rPr lang="fr-FR" sz="2100" b="1">
                <a:solidFill>
                  <a:srgbClr val="1E699D"/>
                </a:solidFill>
                <a:highlight>
                  <a:srgbClr val="FFFFFF"/>
                </a:highlight>
                <a:latin typeface="Calibri"/>
                <a:ea typeface="Calibri"/>
                <a:cs typeface="Calibri"/>
              </a:rPr>
              <a:t>ROUTE D</a:t>
            </a:r>
            <a:r>
              <a:rPr lang="fr-FR" sz="2100">
                <a:solidFill>
                  <a:srgbClr val="1E699D"/>
                </a:solidFill>
                <a:highlight>
                  <a:srgbClr val="FFFFFF"/>
                </a:highlight>
                <a:latin typeface="Calibri"/>
                <a:ea typeface="Calibri"/>
                <a:cs typeface="Calibri"/>
              </a:rPr>
              <a:t>) </a:t>
            </a:r>
            <a:r>
              <a:rPr lang="fr-FR" sz="2100" b="1">
                <a:solidFill>
                  <a:srgbClr val="1E699D"/>
                </a:solidFill>
                <a:highlight>
                  <a:srgbClr val="FFFFFF"/>
                </a:highlight>
                <a:latin typeface="Calibri"/>
                <a:ea typeface="Calibri"/>
                <a:cs typeface="Calibri"/>
              </a:rPr>
              <a:t>vers le service/institution compétent(e) des Régions et des Communautés</a:t>
            </a:r>
            <a:r>
              <a:rPr lang="fr-FR" sz="2100">
                <a:solidFill>
                  <a:srgbClr val="1E699D"/>
                </a:solidFill>
                <a:highlight>
                  <a:srgbClr val="FFFFFF"/>
                </a:highlight>
                <a:latin typeface="Calibri"/>
                <a:ea typeface="Calibri"/>
                <a:cs typeface="Calibri"/>
              </a:rPr>
              <a:t>, si le travailleur est définitivement inapte et que le trajet </a:t>
            </a:r>
            <a:r>
              <a:rPr lang="fr-FR" sz="2100">
                <a:solidFill>
                  <a:srgbClr val="1E699D"/>
                </a:solidFill>
                <a:latin typeface="Calibri"/>
                <a:ea typeface="Calibri"/>
                <a:cs typeface="Calibri"/>
              </a:rPr>
              <a:t>de réintégration est terminé. </a:t>
            </a:r>
            <a:endParaRPr lang="en-US" sz="2100">
              <a:solidFill>
                <a:srgbClr val="1E699D"/>
              </a:solidFill>
              <a:latin typeface="Calibri"/>
              <a:ea typeface="Calibri"/>
              <a:cs typeface="Calibri"/>
            </a:endParaRPr>
          </a:p>
          <a:p>
            <a:pPr marL="0" indent="0">
              <a:lnSpc>
                <a:spcPct val="100000"/>
              </a:lnSpc>
              <a:spcBef>
                <a:spcPct val="20000"/>
              </a:spcBef>
              <a:buNone/>
            </a:pPr>
            <a:endParaRPr lang="fr-FR" sz="2100">
              <a:solidFill>
                <a:srgbClr val="1E699D"/>
              </a:solidFill>
              <a:latin typeface="Calibri"/>
              <a:ea typeface="Calibri"/>
              <a:cs typeface="Calibri"/>
            </a:endParaRPr>
          </a:p>
          <a:p>
            <a:pPr marL="0" indent="0">
              <a:lnSpc>
                <a:spcPct val="100000"/>
              </a:lnSpc>
              <a:spcBef>
                <a:spcPct val="20000"/>
              </a:spcBef>
              <a:buNone/>
            </a:pPr>
            <a:r>
              <a:rPr lang="fr-FR" sz="2100" b="1">
                <a:solidFill>
                  <a:srgbClr val="1E699D"/>
                </a:solidFill>
                <a:latin typeface="Calibri"/>
                <a:ea typeface="Calibri"/>
                <a:cs typeface="Calibri"/>
              </a:rPr>
              <a:t>N.B. : concrétisation</a:t>
            </a:r>
            <a:r>
              <a:rPr lang="fr-FR" sz="2100">
                <a:solidFill>
                  <a:srgbClr val="1E699D"/>
                </a:solidFill>
                <a:latin typeface="Calibri"/>
                <a:ea typeface="Calibri"/>
                <a:cs typeface="Calibri"/>
              </a:rPr>
              <a:t> via plusieurs dispositions d’exécution</a:t>
            </a:r>
            <a:endParaRPr lang="en-US" sz="2100">
              <a:solidFill>
                <a:srgbClr val="1E699D"/>
              </a:solidFill>
            </a:endParaRPr>
          </a:p>
        </p:txBody>
      </p:sp>
    </p:spTree>
    <p:extLst>
      <p:ext uri="{BB962C8B-B14F-4D97-AF65-F5344CB8AC3E}">
        <p14:creationId xmlns:p14="http://schemas.microsoft.com/office/powerpoint/2010/main" val="349464542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iagram of a work flow&#10;&#10;AI-generated content may be incorrect.">
            <a:extLst>
              <a:ext uri="{FF2B5EF4-FFF2-40B4-BE49-F238E27FC236}">
                <a16:creationId xmlns:a16="http://schemas.microsoft.com/office/drawing/2014/main" id="{FC748B63-FC8D-71D8-AB42-0FE926BA88E7}"/>
              </a:ext>
            </a:extLst>
          </p:cNvPr>
          <p:cNvPicPr>
            <a:picLocks noChangeAspect="1"/>
          </p:cNvPicPr>
          <p:nvPr/>
        </p:nvPicPr>
        <p:blipFill>
          <a:blip r:embed="rId2"/>
          <a:srcRect t="19315" r="-85" b="-137"/>
          <a:stretch>
            <a:fillRect/>
          </a:stretch>
        </p:blipFill>
        <p:spPr>
          <a:xfrm>
            <a:off x="674389" y="1368797"/>
            <a:ext cx="10852407" cy="5422649"/>
          </a:xfrm>
          <a:prstGeom prst="rect">
            <a:avLst/>
          </a:prstGeom>
        </p:spPr>
      </p:pic>
      <p:sp>
        <p:nvSpPr>
          <p:cNvPr id="2" name="Titre 1">
            <a:extLst>
              <a:ext uri="{FF2B5EF4-FFF2-40B4-BE49-F238E27FC236}">
                <a16:creationId xmlns:a16="http://schemas.microsoft.com/office/drawing/2014/main" id="{6120F5D7-8507-64D4-0D6E-35D2317CCDB6}"/>
              </a:ext>
            </a:extLst>
          </p:cNvPr>
          <p:cNvSpPr txBox="1">
            <a:spLocks/>
          </p:cNvSpPr>
          <p:nvPr/>
        </p:nvSpPr>
        <p:spPr>
          <a:xfrm>
            <a:off x="406579" y="-498087"/>
            <a:ext cx="10972440" cy="1144800"/>
          </a:xfrm>
        </p:spPr>
        <p:txBody>
          <a:bodyPr lIns="91440" tIns="45720" rIns="91440" bIns="45720" anchor="b"/>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BE" sz="2800" noProof="0">
                <a:solidFill>
                  <a:srgbClr val="1E699D"/>
                </a:solidFill>
                <a:latin typeface="Calibri"/>
              </a:rPr>
              <a:t>9.4. </a:t>
            </a:r>
            <a:r>
              <a:rPr lang="nl-BE" sz="2800" err="1">
                <a:solidFill>
                  <a:srgbClr val="1E699D"/>
                </a:solidFill>
                <a:latin typeface="Calibri"/>
              </a:rPr>
              <a:t>Trajets</a:t>
            </a:r>
            <a:r>
              <a:rPr lang="nl-BE" sz="2800">
                <a:solidFill>
                  <a:srgbClr val="1E699D"/>
                </a:solidFill>
                <a:latin typeface="Calibri"/>
              </a:rPr>
              <a:t> retour au </a:t>
            </a:r>
            <a:r>
              <a:rPr lang="nl-BE" sz="2800" err="1">
                <a:solidFill>
                  <a:srgbClr val="1E699D"/>
                </a:solidFill>
                <a:latin typeface="Calibri"/>
              </a:rPr>
              <a:t>travail</a:t>
            </a:r>
            <a:r>
              <a:rPr lang="nl-BE" sz="2800">
                <a:solidFill>
                  <a:srgbClr val="1E699D"/>
                </a:solidFill>
                <a:latin typeface="Calibri"/>
              </a:rPr>
              <a:t> </a:t>
            </a:r>
            <a:endParaRPr lang="nl-BE" sz="2800" noProof="0">
              <a:solidFill>
                <a:srgbClr val="1E699D"/>
              </a:solidFill>
              <a:latin typeface="Calibri"/>
            </a:endParaRPr>
          </a:p>
        </p:txBody>
      </p:sp>
    </p:spTree>
    <p:extLst>
      <p:ext uri="{BB962C8B-B14F-4D97-AF65-F5344CB8AC3E}">
        <p14:creationId xmlns:p14="http://schemas.microsoft.com/office/powerpoint/2010/main" val="183888330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70CBB063-5CA4-F99D-D4DE-A8F18024E431}"/>
              </a:ext>
            </a:extLst>
          </p:cNvPr>
          <p:cNvSpPr txBox="1">
            <a:spLocks/>
          </p:cNvSpPr>
          <p:nvPr/>
        </p:nvSpPr>
        <p:spPr>
          <a:xfrm>
            <a:off x="494282" y="0"/>
            <a:ext cx="10972440" cy="1144800"/>
          </a:xfrm>
        </p:spPr>
        <p:txBody>
          <a:bodyPr lIns="91440" tIns="45720" rIns="91440" bIns="45720" anchor="b"/>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nl-BE" sz="2800">
                <a:solidFill>
                  <a:srgbClr val="1E699D"/>
                </a:solidFill>
                <a:latin typeface="Calibri"/>
              </a:rPr>
              <a:t>9.4</a:t>
            </a:r>
            <a:r>
              <a:rPr lang="nl-BE" sz="2800" noProof="0">
                <a:solidFill>
                  <a:srgbClr val="1E699D"/>
                </a:solidFill>
                <a:latin typeface="Calibri"/>
              </a:rPr>
              <a:t>.a. </a:t>
            </a:r>
            <a:r>
              <a:rPr lang="nl-BE" sz="2800">
                <a:solidFill>
                  <a:srgbClr val="1E699D"/>
                </a:solidFill>
                <a:latin typeface="Calibri"/>
              </a:rPr>
              <a:t> Avis </a:t>
            </a:r>
            <a:r>
              <a:rPr lang="nl-BE" sz="2800" err="1">
                <a:solidFill>
                  <a:srgbClr val="1E699D"/>
                </a:solidFill>
                <a:latin typeface="Calibri"/>
              </a:rPr>
              <a:t>médecin</a:t>
            </a:r>
            <a:r>
              <a:rPr lang="nl-BE" sz="2800">
                <a:solidFill>
                  <a:srgbClr val="1E699D"/>
                </a:solidFill>
                <a:latin typeface="Calibri"/>
              </a:rPr>
              <a:t> </a:t>
            </a:r>
            <a:r>
              <a:rPr lang="nl-BE" sz="2800" err="1">
                <a:solidFill>
                  <a:srgbClr val="1E699D"/>
                </a:solidFill>
                <a:latin typeface="Calibri"/>
              </a:rPr>
              <a:t>conseil</a:t>
            </a:r>
            <a:r>
              <a:rPr lang="nl-BE" sz="2800">
                <a:solidFill>
                  <a:srgbClr val="1E699D"/>
                </a:solidFill>
                <a:latin typeface="Calibri"/>
              </a:rPr>
              <a:t> dans </a:t>
            </a:r>
            <a:r>
              <a:rPr lang="nl-BE" sz="2800" err="1">
                <a:solidFill>
                  <a:srgbClr val="1E699D"/>
                </a:solidFill>
                <a:latin typeface="Calibri"/>
              </a:rPr>
              <a:t>le</a:t>
            </a:r>
            <a:r>
              <a:rPr lang="nl-BE" sz="2800">
                <a:solidFill>
                  <a:srgbClr val="1E699D"/>
                </a:solidFill>
                <a:latin typeface="Calibri"/>
              </a:rPr>
              <a:t> </a:t>
            </a:r>
            <a:r>
              <a:rPr lang="nl-BE" sz="2800" err="1">
                <a:solidFill>
                  <a:srgbClr val="1E699D"/>
                </a:solidFill>
                <a:latin typeface="Calibri"/>
              </a:rPr>
              <a:t>cadre</a:t>
            </a:r>
            <a:r>
              <a:rPr lang="nl-BE" sz="2800">
                <a:solidFill>
                  <a:srgbClr val="1E699D"/>
                </a:solidFill>
                <a:latin typeface="Calibri"/>
              </a:rPr>
              <a:t> de </a:t>
            </a:r>
            <a:r>
              <a:rPr lang="nl-BE" sz="2800" err="1">
                <a:solidFill>
                  <a:srgbClr val="1E699D"/>
                </a:solidFill>
                <a:latin typeface="Calibri"/>
              </a:rPr>
              <a:t>réinsertion</a:t>
            </a:r>
            <a:r>
              <a:rPr lang="nl-BE" sz="2800">
                <a:solidFill>
                  <a:srgbClr val="1E699D"/>
                </a:solidFill>
                <a:latin typeface="Calibri"/>
              </a:rPr>
              <a:t> </a:t>
            </a:r>
            <a:r>
              <a:rPr lang="nl-BE" sz="2800" err="1">
                <a:solidFill>
                  <a:srgbClr val="1E699D"/>
                </a:solidFill>
                <a:latin typeface="Calibri"/>
              </a:rPr>
              <a:t>socioprofessionnelle</a:t>
            </a:r>
            <a:r>
              <a:rPr lang="nl-BE" sz="2800">
                <a:solidFill>
                  <a:srgbClr val="1E699D"/>
                </a:solidFill>
                <a:latin typeface="Calibri"/>
              </a:rPr>
              <a:t> </a:t>
            </a:r>
            <a:endParaRPr lang="nl-BE" sz="2800" noProof="0">
              <a:solidFill>
                <a:srgbClr val="1E699D"/>
              </a:solidFill>
              <a:latin typeface="Calibri"/>
            </a:endParaRPr>
          </a:p>
        </p:txBody>
      </p:sp>
      <p:sp>
        <p:nvSpPr>
          <p:cNvPr id="2" name="TextBox 1">
            <a:extLst>
              <a:ext uri="{FF2B5EF4-FFF2-40B4-BE49-F238E27FC236}">
                <a16:creationId xmlns:a16="http://schemas.microsoft.com/office/drawing/2014/main" id="{324DFF59-947F-D2B2-B646-CDA445B6503B}"/>
              </a:ext>
            </a:extLst>
          </p:cNvPr>
          <p:cNvSpPr txBox="1"/>
          <p:nvPr/>
        </p:nvSpPr>
        <p:spPr>
          <a:xfrm>
            <a:off x="624289" y="1712205"/>
            <a:ext cx="10842433"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rgbClr val="1E699D"/>
                </a:solidFill>
                <a:latin typeface="Calibri"/>
              </a:rPr>
              <a:t>Le </a:t>
            </a:r>
            <a:r>
              <a:rPr lang="en-US" sz="2000" err="1">
                <a:solidFill>
                  <a:srgbClr val="1E699D"/>
                </a:solidFill>
                <a:latin typeface="Calibri"/>
              </a:rPr>
              <a:t>parcours</a:t>
            </a:r>
            <a:r>
              <a:rPr lang="en-US" sz="2000">
                <a:solidFill>
                  <a:srgbClr val="1E699D"/>
                </a:solidFill>
                <a:latin typeface="Calibri"/>
              </a:rPr>
              <a:t> de </a:t>
            </a:r>
            <a:r>
              <a:rPr lang="en-US" sz="2000" err="1">
                <a:solidFill>
                  <a:srgbClr val="1E699D"/>
                </a:solidFill>
                <a:latin typeface="Calibri"/>
              </a:rPr>
              <a:t>réinsertion</a:t>
            </a:r>
            <a:r>
              <a:rPr lang="en-US" sz="2000">
                <a:solidFill>
                  <a:srgbClr val="1E699D"/>
                </a:solidFill>
                <a:latin typeface="Calibri"/>
              </a:rPr>
              <a:t> </a:t>
            </a:r>
            <a:r>
              <a:rPr lang="en-US" sz="2000" err="1">
                <a:solidFill>
                  <a:srgbClr val="1E699D"/>
                </a:solidFill>
                <a:latin typeface="Calibri"/>
              </a:rPr>
              <a:t>socioprofessionnelle</a:t>
            </a:r>
            <a:r>
              <a:rPr lang="en-US" sz="2000">
                <a:solidFill>
                  <a:srgbClr val="1E699D"/>
                </a:solidFill>
                <a:latin typeface="Calibri"/>
              </a:rPr>
              <a:t> et la profession </a:t>
            </a:r>
            <a:r>
              <a:rPr lang="en-US" sz="2000" err="1">
                <a:solidFill>
                  <a:srgbClr val="1E699D"/>
                </a:solidFill>
                <a:latin typeface="Calibri"/>
              </a:rPr>
              <a:t>envisagée</a:t>
            </a:r>
            <a:r>
              <a:rPr lang="en-US" sz="2000">
                <a:solidFill>
                  <a:srgbClr val="1E699D"/>
                </a:solidFill>
                <a:latin typeface="Calibri"/>
              </a:rPr>
              <a:t> </a:t>
            </a:r>
            <a:r>
              <a:rPr lang="en-US" sz="2000" err="1">
                <a:solidFill>
                  <a:srgbClr val="1E699D"/>
                </a:solidFill>
                <a:latin typeface="Calibri"/>
              </a:rPr>
              <a:t>peuvent-ils</a:t>
            </a:r>
            <a:r>
              <a:rPr lang="en-US" sz="2000">
                <a:solidFill>
                  <a:srgbClr val="1E699D"/>
                </a:solidFill>
                <a:latin typeface="Calibri"/>
              </a:rPr>
              <a:t> </a:t>
            </a:r>
            <a:r>
              <a:rPr lang="en-US" sz="2000" err="1">
                <a:solidFill>
                  <a:srgbClr val="1E699D"/>
                </a:solidFill>
                <a:latin typeface="Calibri"/>
              </a:rPr>
              <a:t>être</a:t>
            </a:r>
            <a:r>
              <a:rPr lang="en-US" sz="2000">
                <a:solidFill>
                  <a:srgbClr val="1E699D"/>
                </a:solidFill>
                <a:latin typeface="Calibri"/>
              </a:rPr>
              <a:t> </a:t>
            </a:r>
            <a:r>
              <a:rPr lang="en-US" sz="2000" err="1">
                <a:solidFill>
                  <a:srgbClr val="1E699D"/>
                </a:solidFill>
                <a:latin typeface="Calibri"/>
              </a:rPr>
              <a:t>réalisés</a:t>
            </a:r>
            <a:r>
              <a:rPr lang="en-US" sz="2000">
                <a:solidFill>
                  <a:srgbClr val="1E699D"/>
                </a:solidFill>
                <a:latin typeface="Calibri"/>
              </a:rPr>
              <a:t> sans </a:t>
            </a:r>
            <a:r>
              <a:rPr lang="en-US" sz="2000" err="1">
                <a:solidFill>
                  <a:srgbClr val="1E699D"/>
                </a:solidFill>
                <a:latin typeface="Calibri"/>
              </a:rPr>
              <a:t>risque</a:t>
            </a:r>
            <a:r>
              <a:rPr lang="en-US" sz="2000">
                <a:solidFill>
                  <a:srgbClr val="1E699D"/>
                </a:solidFill>
                <a:latin typeface="Calibri"/>
              </a:rPr>
              <a:t> </a:t>
            </a:r>
            <a:r>
              <a:rPr lang="en-US" sz="2000" err="1">
                <a:solidFill>
                  <a:srgbClr val="1E699D"/>
                </a:solidFill>
                <a:latin typeface="Calibri"/>
              </a:rPr>
              <a:t>d'aggravation</a:t>
            </a:r>
            <a:r>
              <a:rPr lang="en-US" sz="2000">
                <a:solidFill>
                  <a:srgbClr val="1E699D"/>
                </a:solidFill>
                <a:latin typeface="Calibri"/>
              </a:rPr>
              <a:t> de </a:t>
            </a:r>
            <a:r>
              <a:rPr lang="en-US" sz="2000" err="1">
                <a:solidFill>
                  <a:srgbClr val="1E699D"/>
                </a:solidFill>
                <a:latin typeface="Calibri"/>
              </a:rPr>
              <a:t>l'état</a:t>
            </a:r>
            <a:r>
              <a:rPr lang="en-US" sz="2000">
                <a:solidFill>
                  <a:srgbClr val="1E699D"/>
                </a:solidFill>
                <a:latin typeface="Calibri"/>
              </a:rPr>
              <a:t> de santé ? Oui/Non </a:t>
            </a:r>
            <a:endParaRPr lang="en-US"/>
          </a:p>
          <a:p>
            <a:endParaRPr lang="en-US" sz="2000">
              <a:solidFill>
                <a:srgbClr val="1E699D"/>
              </a:solidFill>
              <a:latin typeface="Calibri"/>
            </a:endParaRPr>
          </a:p>
          <a:p>
            <a:r>
              <a:rPr lang="en-US" sz="2000">
                <a:solidFill>
                  <a:srgbClr val="1E699D"/>
                </a:solidFill>
                <a:latin typeface="Calibri"/>
              </a:rPr>
              <a:t>Le </a:t>
            </a:r>
            <a:r>
              <a:rPr lang="en-US" sz="2000" err="1">
                <a:solidFill>
                  <a:srgbClr val="1E699D"/>
                </a:solidFill>
                <a:latin typeface="Calibri"/>
              </a:rPr>
              <a:t>parcours</a:t>
            </a:r>
            <a:r>
              <a:rPr lang="en-US" sz="2000">
                <a:solidFill>
                  <a:srgbClr val="1E699D"/>
                </a:solidFill>
                <a:latin typeface="Calibri"/>
              </a:rPr>
              <a:t> de </a:t>
            </a:r>
            <a:r>
              <a:rPr lang="en-US" sz="2000" err="1">
                <a:solidFill>
                  <a:srgbClr val="1E699D"/>
                </a:solidFill>
                <a:latin typeface="Calibri"/>
              </a:rPr>
              <a:t>réinsertion</a:t>
            </a:r>
            <a:r>
              <a:rPr lang="en-US" sz="2000">
                <a:solidFill>
                  <a:srgbClr val="1E699D"/>
                </a:solidFill>
                <a:latin typeface="Calibri"/>
              </a:rPr>
              <a:t> </a:t>
            </a:r>
            <a:r>
              <a:rPr lang="en-US" sz="2000" err="1">
                <a:solidFill>
                  <a:srgbClr val="1E699D"/>
                </a:solidFill>
                <a:latin typeface="Calibri"/>
              </a:rPr>
              <a:t>socioprofessionnelle</a:t>
            </a:r>
            <a:r>
              <a:rPr lang="en-US" sz="2000">
                <a:solidFill>
                  <a:srgbClr val="1E699D"/>
                </a:solidFill>
                <a:latin typeface="Calibri"/>
              </a:rPr>
              <a:t> et la profession </a:t>
            </a:r>
            <a:r>
              <a:rPr lang="en-US" sz="2000" err="1">
                <a:solidFill>
                  <a:srgbClr val="1E699D"/>
                </a:solidFill>
                <a:latin typeface="Calibri"/>
              </a:rPr>
              <a:t>envisagée</a:t>
            </a:r>
            <a:r>
              <a:rPr lang="en-US" sz="2000">
                <a:solidFill>
                  <a:srgbClr val="1E699D"/>
                </a:solidFill>
                <a:latin typeface="Calibri"/>
              </a:rPr>
              <a:t> </a:t>
            </a:r>
            <a:r>
              <a:rPr lang="en-US" sz="2000" err="1">
                <a:solidFill>
                  <a:srgbClr val="1E699D"/>
                </a:solidFill>
                <a:latin typeface="Calibri"/>
              </a:rPr>
              <a:t>sont</a:t>
            </a:r>
            <a:r>
              <a:rPr lang="en-US" sz="2000">
                <a:solidFill>
                  <a:srgbClr val="1E699D"/>
                </a:solidFill>
                <a:latin typeface="Calibri"/>
              </a:rPr>
              <a:t> compatibles avec </a:t>
            </a:r>
            <a:r>
              <a:rPr lang="en-US" sz="2000" err="1">
                <a:solidFill>
                  <a:srgbClr val="1E699D"/>
                </a:solidFill>
                <a:latin typeface="Calibri"/>
              </a:rPr>
              <a:t>l'état</a:t>
            </a:r>
            <a:r>
              <a:rPr lang="en-US" sz="2000">
                <a:solidFill>
                  <a:srgbClr val="1E699D"/>
                </a:solidFill>
                <a:latin typeface="Calibri"/>
              </a:rPr>
              <a:t> de santé de </a:t>
            </a:r>
            <a:r>
              <a:rPr lang="en-US" sz="2000" err="1">
                <a:solidFill>
                  <a:srgbClr val="1E699D"/>
                </a:solidFill>
                <a:latin typeface="Calibri"/>
              </a:rPr>
              <a:t>l'assuré</a:t>
            </a:r>
            <a:r>
              <a:rPr lang="en-US" sz="2000">
                <a:solidFill>
                  <a:srgbClr val="1E699D"/>
                </a:solidFill>
                <a:latin typeface="Calibri"/>
              </a:rPr>
              <a:t>. Oui/Non </a:t>
            </a:r>
            <a:endParaRPr lang="en-US">
              <a:solidFill>
                <a:srgbClr val="000000"/>
              </a:solidFill>
              <a:latin typeface="Arial"/>
            </a:endParaRPr>
          </a:p>
          <a:p>
            <a:endParaRPr lang="en-US" sz="2000">
              <a:solidFill>
                <a:srgbClr val="1E699D"/>
              </a:solidFill>
              <a:latin typeface="Calibri"/>
            </a:endParaRPr>
          </a:p>
          <a:p>
            <a:r>
              <a:rPr lang="en-US" sz="2000">
                <a:solidFill>
                  <a:srgbClr val="1E699D"/>
                </a:solidFill>
                <a:latin typeface="Calibri"/>
              </a:rPr>
              <a:t>Le </a:t>
            </a:r>
            <a:r>
              <a:rPr lang="en-US" sz="2000" err="1">
                <a:solidFill>
                  <a:srgbClr val="1E699D"/>
                </a:solidFill>
                <a:latin typeface="Calibri"/>
              </a:rPr>
              <a:t>médecin</a:t>
            </a:r>
            <a:r>
              <a:rPr lang="en-US" sz="2000">
                <a:solidFill>
                  <a:srgbClr val="1E699D"/>
                </a:solidFill>
                <a:latin typeface="Calibri"/>
              </a:rPr>
              <a:t>-conseil </a:t>
            </a:r>
            <a:r>
              <a:rPr lang="en-US" sz="2000" err="1">
                <a:solidFill>
                  <a:srgbClr val="1E699D"/>
                </a:solidFill>
                <a:latin typeface="Calibri"/>
              </a:rPr>
              <a:t>estime</a:t>
            </a:r>
            <a:r>
              <a:rPr lang="en-US" sz="2000">
                <a:solidFill>
                  <a:srgbClr val="1E699D"/>
                </a:solidFill>
                <a:latin typeface="Calibri"/>
              </a:rPr>
              <a:t> </a:t>
            </a:r>
            <a:r>
              <a:rPr lang="en-US" sz="2000" err="1">
                <a:solidFill>
                  <a:srgbClr val="1E699D"/>
                </a:solidFill>
                <a:latin typeface="Calibri"/>
              </a:rPr>
              <a:t>que</a:t>
            </a:r>
            <a:r>
              <a:rPr lang="en-US" sz="2000">
                <a:solidFill>
                  <a:srgbClr val="1E699D"/>
                </a:solidFill>
                <a:latin typeface="Calibri"/>
              </a:rPr>
              <a:t> </a:t>
            </a:r>
            <a:r>
              <a:rPr lang="en-US" sz="2000" err="1">
                <a:solidFill>
                  <a:srgbClr val="1E699D"/>
                </a:solidFill>
                <a:latin typeface="Calibri"/>
              </a:rPr>
              <a:t>l'acquisition</a:t>
            </a:r>
            <a:r>
              <a:rPr lang="en-US" sz="2000">
                <a:solidFill>
                  <a:srgbClr val="1E699D"/>
                </a:solidFill>
                <a:latin typeface="Calibri"/>
              </a:rPr>
              <a:t> de </a:t>
            </a:r>
            <a:r>
              <a:rPr lang="en-US" sz="2000" err="1">
                <a:solidFill>
                  <a:srgbClr val="1E699D"/>
                </a:solidFill>
                <a:latin typeface="Calibri"/>
              </a:rPr>
              <a:t>nouvelles</a:t>
            </a:r>
            <a:r>
              <a:rPr lang="en-US" sz="2000">
                <a:solidFill>
                  <a:srgbClr val="1E699D"/>
                </a:solidFill>
                <a:latin typeface="Calibri"/>
              </a:rPr>
              <a:t> </a:t>
            </a:r>
            <a:r>
              <a:rPr lang="en-US" sz="2000" err="1">
                <a:solidFill>
                  <a:srgbClr val="1E699D"/>
                </a:solidFill>
                <a:latin typeface="Calibri"/>
              </a:rPr>
              <a:t>compétences</a:t>
            </a:r>
            <a:r>
              <a:rPr lang="en-US" sz="2000">
                <a:solidFill>
                  <a:srgbClr val="1E699D"/>
                </a:solidFill>
                <a:latin typeface="Calibri"/>
              </a:rPr>
              <a:t> </a:t>
            </a:r>
            <a:r>
              <a:rPr lang="en-US" sz="2000" err="1">
                <a:solidFill>
                  <a:srgbClr val="1E699D"/>
                </a:solidFill>
                <a:latin typeface="Calibri"/>
              </a:rPr>
              <a:t>ou</a:t>
            </a:r>
            <a:r>
              <a:rPr lang="en-US" sz="2000">
                <a:solidFill>
                  <a:srgbClr val="1E699D"/>
                </a:solidFill>
                <a:latin typeface="Calibri"/>
              </a:rPr>
              <a:t> la mise à jour des </a:t>
            </a:r>
            <a:r>
              <a:rPr lang="en-US" sz="2000" err="1">
                <a:solidFill>
                  <a:srgbClr val="1E699D"/>
                </a:solidFill>
                <a:latin typeface="Calibri"/>
              </a:rPr>
              <a:t>compétences</a:t>
            </a:r>
            <a:r>
              <a:rPr lang="en-US" sz="2000">
                <a:solidFill>
                  <a:srgbClr val="1E699D"/>
                </a:solidFill>
                <a:latin typeface="Calibri"/>
              </a:rPr>
              <a:t> </a:t>
            </a:r>
            <a:r>
              <a:rPr lang="en-US" sz="2000" err="1">
                <a:solidFill>
                  <a:srgbClr val="1E699D"/>
                </a:solidFill>
                <a:latin typeface="Calibri"/>
              </a:rPr>
              <a:t>existantes</a:t>
            </a:r>
            <a:r>
              <a:rPr lang="en-US" sz="2000">
                <a:solidFill>
                  <a:srgbClr val="1E699D"/>
                </a:solidFill>
                <a:latin typeface="Calibri"/>
              </a:rPr>
              <a:t> est </a:t>
            </a:r>
            <a:r>
              <a:rPr lang="en-US" sz="2000" err="1">
                <a:solidFill>
                  <a:srgbClr val="1E699D"/>
                </a:solidFill>
                <a:latin typeface="Calibri"/>
              </a:rPr>
              <a:t>nécessaire</a:t>
            </a:r>
            <a:r>
              <a:rPr lang="en-US" sz="2000">
                <a:solidFill>
                  <a:srgbClr val="1E699D"/>
                </a:solidFill>
                <a:latin typeface="Calibri"/>
              </a:rPr>
              <a:t> pour un retour </a:t>
            </a:r>
            <a:r>
              <a:rPr lang="en-US" sz="2000" err="1">
                <a:solidFill>
                  <a:srgbClr val="1E699D"/>
                </a:solidFill>
                <a:latin typeface="Calibri"/>
              </a:rPr>
              <a:t>complet</a:t>
            </a:r>
            <a:r>
              <a:rPr lang="en-US" sz="2000">
                <a:solidFill>
                  <a:srgbClr val="1E699D"/>
                </a:solidFill>
                <a:latin typeface="Calibri"/>
              </a:rPr>
              <a:t> </a:t>
            </a:r>
            <a:r>
              <a:rPr lang="en-US" sz="2000" err="1">
                <a:solidFill>
                  <a:srgbClr val="1E699D"/>
                </a:solidFill>
                <a:latin typeface="Calibri"/>
              </a:rPr>
              <a:t>ou</a:t>
            </a:r>
            <a:r>
              <a:rPr lang="en-US" sz="2000">
                <a:solidFill>
                  <a:srgbClr val="1E699D"/>
                </a:solidFill>
                <a:latin typeface="Calibri"/>
              </a:rPr>
              <a:t> </a:t>
            </a:r>
            <a:r>
              <a:rPr lang="en-US" sz="2000" err="1">
                <a:solidFill>
                  <a:srgbClr val="1E699D"/>
                </a:solidFill>
                <a:latin typeface="Calibri"/>
              </a:rPr>
              <a:t>partiel</a:t>
            </a:r>
            <a:r>
              <a:rPr lang="en-US" sz="2000">
                <a:solidFill>
                  <a:srgbClr val="1E699D"/>
                </a:solidFill>
                <a:latin typeface="Calibri"/>
              </a:rPr>
              <a:t> sur le </a:t>
            </a:r>
            <a:r>
              <a:rPr lang="en-US" sz="2000" err="1">
                <a:solidFill>
                  <a:srgbClr val="1E699D"/>
                </a:solidFill>
                <a:latin typeface="Calibri"/>
              </a:rPr>
              <a:t>marché</a:t>
            </a:r>
            <a:r>
              <a:rPr lang="en-US" sz="2000">
                <a:solidFill>
                  <a:srgbClr val="1E699D"/>
                </a:solidFill>
                <a:latin typeface="Calibri"/>
              </a:rPr>
              <a:t> du travail. (Article 215 </a:t>
            </a:r>
            <a:r>
              <a:rPr lang="en-US" sz="2000" err="1">
                <a:solidFill>
                  <a:srgbClr val="1E699D"/>
                </a:solidFill>
                <a:latin typeface="Calibri"/>
              </a:rPr>
              <a:t>quater</a:t>
            </a:r>
            <a:r>
              <a:rPr lang="en-US" sz="2000">
                <a:solidFill>
                  <a:srgbClr val="1E699D"/>
                </a:solidFill>
                <a:latin typeface="Calibri"/>
              </a:rPr>
              <a:t> de </a:t>
            </a:r>
            <a:r>
              <a:rPr lang="en-US" sz="2000" err="1">
                <a:solidFill>
                  <a:srgbClr val="1E699D"/>
                </a:solidFill>
                <a:latin typeface="Calibri"/>
              </a:rPr>
              <a:t>l'arrêté</a:t>
            </a:r>
            <a:r>
              <a:rPr lang="en-US" sz="2000">
                <a:solidFill>
                  <a:srgbClr val="1E699D"/>
                </a:solidFill>
                <a:latin typeface="Calibri"/>
              </a:rPr>
              <a:t> royal du 3 </a:t>
            </a:r>
            <a:r>
              <a:rPr lang="en-US" sz="2000" err="1">
                <a:solidFill>
                  <a:srgbClr val="1E699D"/>
                </a:solidFill>
                <a:latin typeface="Calibri"/>
              </a:rPr>
              <a:t>juillet</a:t>
            </a:r>
            <a:r>
              <a:rPr lang="en-US" sz="2000">
                <a:solidFill>
                  <a:srgbClr val="1E699D"/>
                </a:solidFill>
                <a:latin typeface="Calibri"/>
              </a:rPr>
              <a:t> 1996) Oui/Non</a:t>
            </a:r>
            <a:endParaRPr lang="en-US"/>
          </a:p>
          <a:p>
            <a:pPr algn="ctr"/>
            <a:endParaRPr lang="en-US"/>
          </a:p>
        </p:txBody>
      </p:sp>
    </p:spTree>
    <p:extLst>
      <p:ext uri="{BB962C8B-B14F-4D97-AF65-F5344CB8AC3E}">
        <p14:creationId xmlns:p14="http://schemas.microsoft.com/office/powerpoint/2010/main" val="299090812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08996" y="-32786"/>
            <a:ext cx="10972440" cy="1144800"/>
          </a:xfrm>
        </p:spPr>
        <p:txBody>
          <a:bodyPr anchor="b"/>
          <a:lstStyle/>
          <a:p>
            <a:r>
              <a:rPr lang="nl-BE" sz="2800">
                <a:solidFill>
                  <a:srgbClr val="1E699D"/>
                </a:solidFill>
                <a:latin typeface="Calibri"/>
              </a:rPr>
              <a:t>9.4.b. Types de </a:t>
            </a:r>
            <a:r>
              <a:rPr lang="nl-BE" sz="2800" err="1">
                <a:solidFill>
                  <a:srgbClr val="1E699D"/>
                </a:solidFill>
                <a:latin typeface="Calibri"/>
              </a:rPr>
              <a:t>trajets</a:t>
            </a:r>
            <a:r>
              <a:rPr lang="nl-BE" sz="2800">
                <a:solidFill>
                  <a:srgbClr val="1E699D"/>
                </a:solidFill>
                <a:latin typeface="Calibri"/>
              </a:rPr>
              <a:t> dans </a:t>
            </a:r>
            <a:r>
              <a:rPr lang="nl-BE" sz="2800" err="1">
                <a:solidFill>
                  <a:srgbClr val="1E699D"/>
                </a:solidFill>
                <a:latin typeface="Calibri"/>
              </a:rPr>
              <a:t>le</a:t>
            </a:r>
            <a:r>
              <a:rPr lang="nl-BE" sz="2800">
                <a:solidFill>
                  <a:srgbClr val="1E699D"/>
                </a:solidFill>
                <a:latin typeface="Calibri"/>
              </a:rPr>
              <a:t> </a:t>
            </a:r>
            <a:r>
              <a:rPr lang="nl-BE" sz="2800" err="1">
                <a:solidFill>
                  <a:srgbClr val="1E699D"/>
                </a:solidFill>
                <a:latin typeface="Calibri"/>
              </a:rPr>
              <a:t>cadre</a:t>
            </a:r>
            <a:r>
              <a:rPr lang="nl-BE" sz="2800">
                <a:solidFill>
                  <a:srgbClr val="1E699D"/>
                </a:solidFill>
                <a:latin typeface="Calibri"/>
              </a:rPr>
              <a:t> de </a:t>
            </a:r>
            <a:r>
              <a:rPr lang="nl-BE" sz="2800" err="1">
                <a:solidFill>
                  <a:srgbClr val="1E699D"/>
                </a:solidFill>
                <a:latin typeface="Calibri"/>
              </a:rPr>
              <a:t>réinsertion</a:t>
            </a:r>
            <a:r>
              <a:rPr lang="nl-BE" sz="2800">
                <a:solidFill>
                  <a:srgbClr val="1E699D"/>
                </a:solidFill>
                <a:latin typeface="Calibri"/>
              </a:rPr>
              <a:t> </a:t>
            </a:r>
            <a:r>
              <a:rPr lang="nl-BE" sz="2800" err="1">
                <a:solidFill>
                  <a:srgbClr val="1E699D"/>
                </a:solidFill>
                <a:latin typeface="Calibri"/>
              </a:rPr>
              <a:t>socioprofessionnelle</a:t>
            </a:r>
            <a:r>
              <a:rPr lang="nl-BE" sz="2800">
                <a:solidFill>
                  <a:srgbClr val="1E699D"/>
                </a:solidFill>
                <a:latin typeface="Calibri"/>
              </a:rPr>
              <a:t> (</a:t>
            </a:r>
            <a:r>
              <a:rPr lang="nl-BE" sz="2800" err="1">
                <a:solidFill>
                  <a:srgbClr val="1E699D"/>
                </a:solidFill>
                <a:latin typeface="Calibri"/>
              </a:rPr>
              <a:t>formation</a:t>
            </a:r>
            <a:r>
              <a:rPr lang="nl-BE" sz="2800">
                <a:solidFill>
                  <a:srgbClr val="1E699D"/>
                </a:solidFill>
                <a:latin typeface="Calibri"/>
              </a:rPr>
              <a:t>)</a:t>
            </a:r>
          </a:p>
        </p:txBody>
      </p:sp>
      <p:sp>
        <p:nvSpPr>
          <p:cNvPr id="32" name="Tekstvak 31"/>
          <p:cNvSpPr txBox="1"/>
          <p:nvPr/>
        </p:nvSpPr>
        <p:spPr>
          <a:xfrm>
            <a:off x="3634051" y="1325205"/>
            <a:ext cx="3981071" cy="369332"/>
          </a:xfrm>
          <a:prstGeom prst="rect">
            <a:avLst/>
          </a:prstGeom>
          <a:noFill/>
        </p:spPr>
        <p:txBody>
          <a:bodyPr wrap="square" lIns="91440" tIns="45720" rIns="91440" bIns="45720" rtlCol="0" anchor="t">
            <a:spAutoFit/>
          </a:bodyPr>
          <a:lstStyle/>
          <a:p>
            <a:pPr algn="ctr" eaLnBrk="0" fontAlgn="base" hangingPunct="0">
              <a:spcBef>
                <a:spcPct val="0"/>
              </a:spcBef>
              <a:spcAft>
                <a:spcPct val="0"/>
              </a:spcAft>
            </a:pPr>
            <a:r>
              <a:rPr lang="nl-BE" b="1">
                <a:solidFill>
                  <a:srgbClr val="000000"/>
                </a:solidFill>
                <a:latin typeface="Calibri"/>
                <a:ea typeface="Calibri"/>
                <a:cs typeface="Calibri"/>
              </a:rPr>
              <a:t>Coordinateur Retour au Travail (CreaT</a:t>
            </a:r>
            <a:r>
              <a:rPr lang="nl-BE" b="1" dirty="0">
                <a:solidFill>
                  <a:srgbClr val="000000"/>
                </a:solidFill>
                <a:latin typeface="Calibri"/>
                <a:ea typeface="Calibri"/>
                <a:cs typeface="Calibri"/>
              </a:rPr>
              <a:t>)</a:t>
            </a:r>
          </a:p>
        </p:txBody>
      </p:sp>
      <p:sp>
        <p:nvSpPr>
          <p:cNvPr id="33" name="Tekstvak 32"/>
          <p:cNvSpPr txBox="1"/>
          <p:nvPr/>
        </p:nvSpPr>
        <p:spPr>
          <a:xfrm>
            <a:off x="1319484" y="2261393"/>
            <a:ext cx="3456384" cy="4216539"/>
          </a:xfrm>
          <a:prstGeom prst="rect">
            <a:avLst/>
          </a:prstGeom>
          <a:noFill/>
        </p:spPr>
        <p:txBody>
          <a:bodyPr wrap="square" lIns="91440" tIns="45720" rIns="91440" bIns="45720" rtlCol="0" anchor="t">
            <a:spAutoFit/>
          </a:bodyPr>
          <a:lstStyle/>
          <a:p>
            <a:pPr algn="ctr" eaLnBrk="0" fontAlgn="base" hangingPunct="0">
              <a:spcBef>
                <a:spcPct val="0"/>
              </a:spcBef>
              <a:spcAft>
                <a:spcPct val="0"/>
              </a:spcAft>
            </a:pPr>
            <a:r>
              <a:rPr lang="nl-BE" b="1" err="1">
                <a:solidFill>
                  <a:srgbClr val="000000"/>
                </a:solidFill>
                <a:latin typeface="Calibri"/>
                <a:ea typeface="Calibri"/>
                <a:cs typeface="Calibri"/>
              </a:rPr>
              <a:t>Trajet</a:t>
            </a:r>
            <a:r>
              <a:rPr lang="nl-BE" b="1">
                <a:solidFill>
                  <a:srgbClr val="000000"/>
                </a:solidFill>
                <a:latin typeface="Calibri"/>
                <a:ea typeface="Calibri"/>
                <a:cs typeface="Calibri"/>
              </a:rPr>
              <a:t> </a:t>
            </a:r>
            <a:r>
              <a:rPr lang="nl-BE" b="1" err="1">
                <a:solidFill>
                  <a:srgbClr val="000000"/>
                </a:solidFill>
                <a:latin typeface="Calibri"/>
                <a:ea typeface="Calibri"/>
                <a:cs typeface="Calibri"/>
              </a:rPr>
              <a:t>classique</a:t>
            </a:r>
            <a:endParaRPr lang="nl-BE" b="1" err="1">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a:solidFill>
                  <a:srgbClr val="000000"/>
                </a:solidFill>
                <a:latin typeface="Calibri"/>
                <a:ea typeface="Calibri"/>
                <a:cs typeface="Calibri"/>
              </a:rPr>
              <a:t>Plan de </a:t>
            </a:r>
            <a:r>
              <a:rPr lang="nl-BE" err="1">
                <a:solidFill>
                  <a:srgbClr val="000000"/>
                </a:solidFill>
                <a:latin typeface="Calibri"/>
                <a:ea typeface="Calibri"/>
                <a:cs typeface="Calibri"/>
              </a:rPr>
              <a:t>formation</a:t>
            </a:r>
            <a:r>
              <a:rPr lang="nl-BE">
                <a:solidFill>
                  <a:srgbClr val="000000"/>
                </a:solidFill>
                <a:latin typeface="Calibri"/>
                <a:ea typeface="Calibri"/>
                <a:cs typeface="Calibri"/>
              </a:rPr>
              <a:t> </a:t>
            </a:r>
            <a:r>
              <a:rPr lang="nl-BE" err="1">
                <a:solidFill>
                  <a:srgbClr val="000000"/>
                </a:solidFill>
                <a:latin typeface="Calibri"/>
                <a:ea typeface="Calibri"/>
                <a:cs typeface="Calibri"/>
              </a:rPr>
              <a:t>clair</a:t>
            </a:r>
            <a:endParaRPr lang="nl-BE" err="1">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err="1">
                <a:solidFill>
                  <a:srgbClr val="000000"/>
                </a:solidFill>
                <a:latin typeface="Calibri"/>
                <a:ea typeface="Calibri"/>
                <a:cs typeface="Calibri"/>
              </a:rPr>
              <a:t>Aucune</a:t>
            </a:r>
            <a:r>
              <a:rPr lang="nl-BE">
                <a:solidFill>
                  <a:srgbClr val="000000"/>
                </a:solidFill>
                <a:latin typeface="Calibri"/>
                <a:ea typeface="Calibri"/>
                <a:cs typeface="Calibri"/>
              </a:rPr>
              <a:t> </a:t>
            </a:r>
            <a:r>
              <a:rPr lang="nl-BE" err="1">
                <a:solidFill>
                  <a:srgbClr val="000000"/>
                </a:solidFill>
                <a:latin typeface="Calibri"/>
                <a:ea typeface="Calibri"/>
                <a:cs typeface="Calibri"/>
              </a:rPr>
              <a:t>orientation</a:t>
            </a:r>
            <a:r>
              <a:rPr lang="nl-BE">
                <a:solidFill>
                  <a:srgbClr val="000000"/>
                </a:solidFill>
                <a:latin typeface="Calibri"/>
                <a:ea typeface="Calibri"/>
                <a:cs typeface="Calibri"/>
              </a:rPr>
              <a:t> nécessaire</a:t>
            </a: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a:solidFill>
                  <a:srgbClr val="000000"/>
                </a:solidFill>
                <a:latin typeface="Calibri"/>
                <a:ea typeface="Calibri"/>
                <a:cs typeface="Calibri"/>
              </a:rPr>
              <a:t>Formulaire de </a:t>
            </a:r>
            <a:r>
              <a:rPr lang="nl-BE" err="1">
                <a:solidFill>
                  <a:srgbClr val="000000"/>
                </a:solidFill>
                <a:latin typeface="Calibri"/>
                <a:ea typeface="Calibri"/>
                <a:cs typeface="Calibri"/>
              </a:rPr>
              <a:t>demande</a:t>
            </a:r>
            <a:r>
              <a:rPr lang="nl-BE">
                <a:solidFill>
                  <a:srgbClr val="000000"/>
                </a:solidFill>
                <a:latin typeface="Calibri"/>
                <a:ea typeface="Calibri"/>
                <a:cs typeface="Calibri"/>
              </a:rPr>
              <a:t> BH1 </a:t>
            </a:r>
            <a:r>
              <a:rPr lang="nl-BE" err="1">
                <a:solidFill>
                  <a:srgbClr val="000000"/>
                </a:solidFill>
                <a:latin typeface="Calibri"/>
                <a:ea typeface="Calibri"/>
                <a:cs typeface="Calibri"/>
              </a:rPr>
              <a:t>rempli</a:t>
            </a:r>
            <a:r>
              <a:rPr lang="nl-BE">
                <a:solidFill>
                  <a:srgbClr val="000000"/>
                </a:solidFill>
                <a:latin typeface="Calibri"/>
                <a:ea typeface="Calibri"/>
                <a:cs typeface="Calibri"/>
              </a:rPr>
              <a:t> par </a:t>
            </a:r>
            <a:r>
              <a:rPr lang="nl-BE" err="1">
                <a:solidFill>
                  <a:srgbClr val="000000"/>
                </a:solidFill>
                <a:latin typeface="Calibri"/>
                <a:ea typeface="Calibri"/>
                <a:cs typeface="Calibri"/>
              </a:rPr>
              <a:t>le</a:t>
            </a:r>
            <a:r>
              <a:rPr lang="nl-BE">
                <a:solidFill>
                  <a:srgbClr val="000000"/>
                </a:solidFill>
                <a:latin typeface="Calibri"/>
                <a:ea typeface="Calibri"/>
                <a:cs typeface="Calibri"/>
              </a:rPr>
              <a:t> </a:t>
            </a:r>
            <a:r>
              <a:rPr lang="nl-BE" err="1">
                <a:solidFill>
                  <a:srgbClr val="000000"/>
                </a:solidFill>
                <a:latin typeface="Calibri"/>
                <a:ea typeface="Calibri"/>
                <a:cs typeface="Calibri"/>
              </a:rPr>
              <a:t>CreaT</a:t>
            </a:r>
            <a:endParaRPr lang="nl-BE" err="1">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a:solidFill>
                  <a:srgbClr val="000000"/>
                </a:solidFill>
                <a:latin typeface="Calibri"/>
                <a:ea typeface="Calibri"/>
                <a:cs typeface="Calibri"/>
              </a:rPr>
              <a:t>À la charge de </a:t>
            </a:r>
            <a:r>
              <a:rPr lang="nl-BE" err="1">
                <a:solidFill>
                  <a:srgbClr val="000000"/>
                </a:solidFill>
                <a:latin typeface="Calibri"/>
                <a:ea typeface="Calibri"/>
                <a:cs typeface="Calibri"/>
              </a:rPr>
              <a:t>l'INAMI</a:t>
            </a:r>
            <a:r>
              <a:rPr lang="nl-BE">
                <a:solidFill>
                  <a:srgbClr val="000000"/>
                </a:solidFill>
                <a:latin typeface="Calibri"/>
                <a:ea typeface="Calibri"/>
                <a:cs typeface="Calibri"/>
              </a:rPr>
              <a:t>?</a:t>
            </a:r>
          </a:p>
          <a:p>
            <a:pPr algn="ctr" eaLnBrk="0" fontAlgn="base" hangingPunct="0">
              <a:spcBef>
                <a:spcPct val="0"/>
              </a:spcBef>
              <a:spcAft>
                <a:spcPct val="0"/>
              </a:spcAft>
            </a:pPr>
            <a:endParaRPr lang="nl-BE" sz="160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Tekstvak 33"/>
          <p:cNvSpPr txBox="1"/>
          <p:nvPr/>
        </p:nvSpPr>
        <p:spPr>
          <a:xfrm>
            <a:off x="6293108" y="2262825"/>
            <a:ext cx="4212468" cy="4062651"/>
          </a:xfrm>
          <a:prstGeom prst="rect">
            <a:avLst/>
          </a:prstGeom>
          <a:noFill/>
        </p:spPr>
        <p:txBody>
          <a:bodyPr wrap="square" lIns="91440" tIns="45720" rIns="91440" bIns="45720" rtlCol="0" anchor="t">
            <a:spAutoFit/>
          </a:bodyPr>
          <a:lstStyle/>
          <a:p>
            <a:pPr algn="ctr" eaLnBrk="0" fontAlgn="base" hangingPunct="0">
              <a:spcBef>
                <a:spcPct val="0"/>
              </a:spcBef>
              <a:spcAft>
                <a:spcPct val="0"/>
              </a:spcAft>
            </a:pPr>
            <a:r>
              <a:rPr lang="nl-BE" sz="2000" b="1" err="1">
                <a:solidFill>
                  <a:srgbClr val="000000"/>
                </a:solidFill>
                <a:latin typeface="Calibri"/>
                <a:ea typeface="Calibri"/>
                <a:cs typeface="Calibri"/>
              </a:rPr>
              <a:t>Trajet</a:t>
            </a:r>
            <a:r>
              <a:rPr lang="nl-BE" sz="2000" b="1">
                <a:solidFill>
                  <a:srgbClr val="000000"/>
                </a:solidFill>
                <a:latin typeface="Calibri"/>
                <a:ea typeface="Calibri"/>
                <a:cs typeface="Calibri"/>
              </a:rPr>
              <a:t> dans </a:t>
            </a:r>
            <a:r>
              <a:rPr lang="nl-BE" sz="2000" b="1" err="1">
                <a:solidFill>
                  <a:srgbClr val="000000"/>
                </a:solidFill>
                <a:latin typeface="Calibri"/>
                <a:ea typeface="Calibri"/>
                <a:cs typeface="Calibri"/>
              </a:rPr>
              <a:t>le</a:t>
            </a:r>
            <a:r>
              <a:rPr lang="nl-BE" sz="2000" b="1">
                <a:solidFill>
                  <a:srgbClr val="000000"/>
                </a:solidFill>
                <a:latin typeface="Calibri"/>
                <a:ea typeface="Calibri"/>
                <a:cs typeface="Calibri"/>
              </a:rPr>
              <a:t> </a:t>
            </a:r>
            <a:r>
              <a:rPr lang="nl-BE" sz="2000" b="1" err="1">
                <a:solidFill>
                  <a:srgbClr val="000000"/>
                </a:solidFill>
                <a:latin typeface="Calibri"/>
                <a:ea typeface="Calibri"/>
                <a:cs typeface="Calibri"/>
              </a:rPr>
              <a:t>cadre</a:t>
            </a:r>
            <a:r>
              <a:rPr lang="nl-BE" sz="2000" b="1">
                <a:solidFill>
                  <a:srgbClr val="000000"/>
                </a:solidFill>
                <a:latin typeface="Calibri"/>
                <a:ea typeface="Calibri"/>
                <a:cs typeface="Calibri"/>
              </a:rPr>
              <a:t> </a:t>
            </a:r>
            <a:r>
              <a:rPr lang="nl-BE" sz="2000" b="1" err="1">
                <a:solidFill>
                  <a:srgbClr val="000000"/>
                </a:solidFill>
                <a:latin typeface="Calibri"/>
                <a:ea typeface="Calibri"/>
                <a:cs typeface="Calibri"/>
              </a:rPr>
              <a:t>d'un</a:t>
            </a:r>
            <a:r>
              <a:rPr lang="nl-BE" sz="2000" b="1">
                <a:solidFill>
                  <a:srgbClr val="000000"/>
                </a:solidFill>
                <a:latin typeface="Calibri"/>
                <a:ea typeface="Calibri"/>
                <a:cs typeface="Calibri"/>
              </a:rPr>
              <a:t> </a:t>
            </a:r>
            <a:r>
              <a:rPr lang="nl-BE" sz="2000" b="1" err="1">
                <a:solidFill>
                  <a:srgbClr val="000000"/>
                </a:solidFill>
                <a:latin typeface="Calibri"/>
                <a:ea typeface="Calibri"/>
                <a:cs typeface="Calibri"/>
              </a:rPr>
              <a:t>accord-cadre</a:t>
            </a:r>
            <a:endParaRPr lang="nl-BE" sz="2000" b="1" err="1">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sz="200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a:solidFill>
                  <a:srgbClr val="000000"/>
                </a:solidFill>
                <a:latin typeface="Calibri"/>
                <a:ea typeface="Calibri"/>
                <a:cs typeface="Calibri"/>
              </a:rPr>
              <a:t>Plan de </a:t>
            </a:r>
            <a:r>
              <a:rPr lang="nl-BE" err="1">
                <a:solidFill>
                  <a:srgbClr val="000000"/>
                </a:solidFill>
                <a:latin typeface="Calibri"/>
                <a:ea typeface="Calibri"/>
                <a:cs typeface="Calibri"/>
              </a:rPr>
              <a:t>formation</a:t>
            </a:r>
            <a:r>
              <a:rPr lang="nl-BE">
                <a:solidFill>
                  <a:srgbClr val="000000"/>
                </a:solidFill>
                <a:latin typeface="Calibri"/>
                <a:ea typeface="Calibri"/>
                <a:cs typeface="Calibri"/>
              </a:rPr>
              <a:t> </a:t>
            </a:r>
            <a:r>
              <a:rPr lang="nl-BE" err="1">
                <a:solidFill>
                  <a:srgbClr val="000000"/>
                </a:solidFill>
                <a:latin typeface="Calibri"/>
                <a:ea typeface="Calibri"/>
                <a:cs typeface="Calibri"/>
              </a:rPr>
              <a:t>imprécis</a:t>
            </a:r>
            <a:r>
              <a:rPr lang="nl-BE">
                <a:solidFill>
                  <a:srgbClr val="000000"/>
                </a:solidFill>
                <a:latin typeface="Calibri"/>
                <a:ea typeface="Calibri"/>
                <a:cs typeface="Calibri"/>
              </a:rPr>
              <a:t>/ </a:t>
            </a:r>
            <a:r>
              <a:rPr lang="nl-BE" err="1">
                <a:solidFill>
                  <a:srgbClr val="000000"/>
                </a:solidFill>
                <a:latin typeface="Calibri"/>
                <a:ea typeface="Calibri"/>
                <a:cs typeface="Calibri"/>
              </a:rPr>
              <a:t>inexistant</a:t>
            </a:r>
            <a:endParaRPr lang="nl-BE">
              <a:solidFill>
                <a:srgbClr val="000000"/>
              </a:solidFill>
              <a:latin typeface="Calibri"/>
              <a:ea typeface="Calibri"/>
              <a:cs typeface="Calibri"/>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err="1">
                <a:solidFill>
                  <a:srgbClr val="000000"/>
                </a:solidFill>
                <a:latin typeface="Calibri"/>
                <a:ea typeface="Calibri"/>
                <a:cs typeface="Calibri"/>
              </a:rPr>
              <a:t>Orientation</a:t>
            </a:r>
            <a:r>
              <a:rPr lang="nl-BE">
                <a:solidFill>
                  <a:srgbClr val="000000"/>
                </a:solidFill>
                <a:latin typeface="Calibri"/>
                <a:ea typeface="Calibri"/>
                <a:cs typeface="Calibri"/>
              </a:rPr>
              <a:t> nécessaire</a:t>
            </a: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eaLnBrk="0" fontAlgn="base" hangingPunct="0">
              <a:spcBef>
                <a:spcPct val="0"/>
              </a:spcBef>
              <a:spcAft>
                <a:spcPct val="0"/>
              </a:spcAft>
            </a:pPr>
            <a:r>
              <a:rPr lang="nl-BE">
                <a:solidFill>
                  <a:srgbClr val="000000"/>
                </a:solidFill>
                <a:latin typeface="Calibri"/>
                <a:ea typeface="Calibri"/>
                <a:cs typeface="Calibri"/>
              </a:rPr>
              <a:t>Formulaire de </a:t>
            </a:r>
            <a:r>
              <a:rPr lang="nl-BE" err="1">
                <a:solidFill>
                  <a:srgbClr val="000000"/>
                </a:solidFill>
                <a:latin typeface="Calibri"/>
                <a:ea typeface="Calibri"/>
                <a:cs typeface="Calibri"/>
              </a:rPr>
              <a:t>demande</a:t>
            </a:r>
            <a:r>
              <a:rPr lang="nl-BE">
                <a:solidFill>
                  <a:srgbClr val="000000"/>
                </a:solidFill>
                <a:latin typeface="Calibri"/>
                <a:ea typeface="Calibri"/>
                <a:cs typeface="Calibri"/>
              </a:rPr>
              <a:t> BH1 introduit par </a:t>
            </a:r>
            <a:r>
              <a:rPr lang="nl-BE" err="1">
                <a:solidFill>
                  <a:srgbClr val="000000"/>
                </a:solidFill>
                <a:latin typeface="Calibri"/>
                <a:ea typeface="Calibri"/>
                <a:cs typeface="Calibri"/>
              </a:rPr>
              <a:t>le</a:t>
            </a:r>
            <a:r>
              <a:rPr lang="nl-BE">
                <a:solidFill>
                  <a:srgbClr val="000000"/>
                </a:solidFill>
                <a:latin typeface="Calibri"/>
                <a:ea typeface="Calibri"/>
                <a:cs typeface="Calibri"/>
              </a:rPr>
              <a:t> service </a:t>
            </a:r>
            <a:r>
              <a:rPr lang="nl-BE" err="1">
                <a:solidFill>
                  <a:srgbClr val="000000"/>
                </a:solidFill>
                <a:latin typeface="Calibri"/>
                <a:ea typeface="Calibri"/>
                <a:cs typeface="Calibri"/>
              </a:rPr>
              <a:t>régional</a:t>
            </a:r>
            <a:r>
              <a:rPr lang="nl-BE">
                <a:solidFill>
                  <a:srgbClr val="000000"/>
                </a:solidFill>
                <a:latin typeface="Calibri"/>
                <a:ea typeface="Calibri"/>
                <a:cs typeface="Calibri"/>
              </a:rPr>
              <a:t> de </a:t>
            </a:r>
            <a:r>
              <a:rPr lang="nl-BE" err="1">
                <a:solidFill>
                  <a:srgbClr val="000000"/>
                </a:solidFill>
                <a:latin typeface="Calibri"/>
                <a:ea typeface="Calibri"/>
                <a:cs typeface="Calibri"/>
              </a:rPr>
              <a:t>l'emploi</a:t>
            </a:r>
            <a:endParaRPr lang="nl-BE">
              <a:solidFill>
                <a:srgbClr val="000000"/>
              </a:solidFill>
              <a:latin typeface="Calibri"/>
              <a:ea typeface="Calibri"/>
              <a:cs typeface="Calibri"/>
            </a:endParaRPr>
          </a:p>
          <a:p>
            <a:pPr algn="ctr" eaLnBrk="0" fontAlgn="base" hangingPunct="0">
              <a:spcBef>
                <a:spcPct val="0"/>
              </a:spcBef>
              <a:spcAft>
                <a:spcPct val="0"/>
              </a:spcAft>
            </a:pPr>
            <a:endParaRPr lang="nl-BE">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ctr">
              <a:spcBef>
                <a:spcPct val="0"/>
              </a:spcBef>
              <a:spcAft>
                <a:spcPct val="0"/>
              </a:spcAft>
            </a:pPr>
            <a:endParaRPr lang="nl-BE">
              <a:solidFill>
                <a:srgbClr val="000000"/>
              </a:solidFill>
              <a:latin typeface="Calibri"/>
              <a:ea typeface="Calibri"/>
              <a:cs typeface="Calibri"/>
            </a:endParaRPr>
          </a:p>
          <a:p>
            <a:pPr algn="ctr">
              <a:spcBef>
                <a:spcPct val="0"/>
              </a:spcBef>
              <a:spcAft>
                <a:spcPct val="0"/>
              </a:spcAft>
            </a:pPr>
            <a:r>
              <a:rPr lang="nl-BE">
                <a:solidFill>
                  <a:srgbClr val="000000"/>
                </a:solidFill>
                <a:latin typeface="Calibri"/>
                <a:ea typeface="Calibri"/>
                <a:cs typeface="Calibri"/>
              </a:rPr>
              <a:t>À la charge de </a:t>
            </a:r>
            <a:r>
              <a:rPr lang="nl-BE" err="1">
                <a:solidFill>
                  <a:srgbClr val="000000"/>
                </a:solidFill>
                <a:latin typeface="Calibri"/>
                <a:ea typeface="Calibri"/>
                <a:cs typeface="Calibri"/>
              </a:rPr>
              <a:t>l'INAMI</a:t>
            </a:r>
            <a:r>
              <a:rPr lang="nl-BE">
                <a:solidFill>
                  <a:srgbClr val="000000"/>
                </a:solidFill>
                <a:latin typeface="Calibri"/>
                <a:ea typeface="Calibri"/>
                <a:cs typeface="Calibri"/>
              </a:rPr>
              <a:t>?</a:t>
            </a:r>
            <a:endParaRPr lang="nl-BE"/>
          </a:p>
        </p:txBody>
      </p:sp>
      <p:pic>
        <p:nvPicPr>
          <p:cNvPr id="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608" y="5434091"/>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610" y="4373827"/>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610" y="3542212"/>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1611" y="2703589"/>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3276" y="5430187"/>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3276" y="4452289"/>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4347" y="3643200"/>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4347" y="2786214"/>
            <a:ext cx="592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PIJL-LINKS 4"/>
          <p:cNvSpPr/>
          <p:nvPr/>
        </p:nvSpPr>
        <p:spPr>
          <a:xfrm rot="19046505">
            <a:off x="4447703" y="1747900"/>
            <a:ext cx="504056" cy="432048"/>
          </a:xfrm>
          <a:prstGeom prst="leftArrow">
            <a:avLst/>
          </a:prstGeom>
          <a:solidFill>
            <a:schemeClr val="tx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0" fontAlgn="base" hangingPunct="0">
              <a:spcBef>
                <a:spcPct val="0"/>
              </a:spcBef>
              <a:spcAft>
                <a:spcPct val="0"/>
              </a:spcAft>
            </a:pPr>
            <a:endParaRPr lang="nl-BE" sz="1600">
              <a:solidFill>
                <a:srgbClr val="FFFFFF"/>
              </a:solidFill>
              <a:latin typeface="Arial"/>
            </a:endParaRPr>
          </a:p>
        </p:txBody>
      </p:sp>
      <p:sp>
        <p:nvSpPr>
          <p:cNvPr id="44" name="PIJL-RECHTS 6"/>
          <p:cNvSpPr/>
          <p:nvPr/>
        </p:nvSpPr>
        <p:spPr>
          <a:xfrm rot="2597280">
            <a:off x="7021176" y="1748786"/>
            <a:ext cx="512093" cy="449635"/>
          </a:xfrm>
          <a:prstGeom prst="rightArrow">
            <a:avLst/>
          </a:prstGeom>
          <a:solidFill>
            <a:schemeClr val="tx2">
              <a:lumMod val="40000"/>
              <a:lumOff val="6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eaLnBrk="0" fontAlgn="base" hangingPunct="0">
              <a:spcBef>
                <a:spcPct val="0"/>
              </a:spcBef>
              <a:spcAft>
                <a:spcPct val="0"/>
              </a:spcAft>
            </a:pPr>
            <a:endParaRPr lang="nl-BE" sz="1600">
              <a:solidFill>
                <a:srgbClr val="FFFFFF"/>
              </a:solidFill>
              <a:latin typeface="Arial"/>
            </a:endParaRPr>
          </a:p>
        </p:txBody>
      </p:sp>
    </p:spTree>
    <p:extLst>
      <p:ext uri="{BB962C8B-B14F-4D97-AF65-F5344CB8AC3E}">
        <p14:creationId xmlns:p14="http://schemas.microsoft.com/office/powerpoint/2010/main" val="307863459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a:extLst>
              <a:ext uri="{FF2B5EF4-FFF2-40B4-BE49-F238E27FC236}">
                <a16:creationId xmlns:a16="http://schemas.microsoft.com/office/drawing/2014/main" id="{E74A3257-96F6-D062-AFA4-932048435C03}"/>
              </a:ext>
            </a:extLst>
          </p:cNvPr>
          <p:cNvSpPr>
            <a:spLocks noGrp="1" noChangeArrowheads="1"/>
          </p:cNvSpPr>
          <p:nvPr>
            <p:ph type="title"/>
          </p:nvPr>
        </p:nvSpPr>
        <p:spPr/>
        <p:txBody>
          <a:bodyPr/>
          <a:lstStyle/>
          <a:p>
            <a:r>
              <a:rPr lang="fr-BE" altLang="nl-BE" sz="2800">
                <a:solidFill>
                  <a:srgbClr val="1E699D"/>
                </a:solidFill>
                <a:latin typeface="Calibri"/>
              </a:rPr>
              <a:t>9.4.C. Progression d’un trajet</a:t>
            </a:r>
          </a:p>
        </p:txBody>
      </p:sp>
      <p:sp>
        <p:nvSpPr>
          <p:cNvPr id="7" name="Rechthoek: afgeronde hoeken 6">
            <a:extLst>
              <a:ext uri="{FF2B5EF4-FFF2-40B4-BE49-F238E27FC236}">
                <a16:creationId xmlns:a16="http://schemas.microsoft.com/office/drawing/2014/main" id="{8B7B8C6F-8EE9-5186-33E4-E3F33C38B07F}"/>
              </a:ext>
            </a:extLst>
          </p:cNvPr>
          <p:cNvSpPr/>
          <p:nvPr/>
        </p:nvSpPr>
        <p:spPr>
          <a:xfrm>
            <a:off x="1644650" y="2093914"/>
            <a:ext cx="1944688" cy="3851275"/>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eaLnBrk="1" hangingPunct="1">
              <a:defRPr/>
            </a:pPr>
            <a:r>
              <a:rPr lang="fr-BE" b="1">
                <a:solidFill>
                  <a:srgbClr val="1E699D"/>
                </a:solidFill>
              </a:rPr>
              <a:t>Orientation :</a:t>
            </a:r>
          </a:p>
          <a:p>
            <a:pPr algn="ctr">
              <a:defRPr/>
            </a:pPr>
            <a:endParaRPr lang="fr-BE">
              <a:solidFill>
                <a:srgbClr val="1E699D"/>
              </a:solidFill>
            </a:endParaRPr>
          </a:p>
          <a:p>
            <a:pPr algn="ctr">
              <a:defRPr/>
            </a:pPr>
            <a:r>
              <a:rPr lang="fr-BE">
                <a:solidFill>
                  <a:srgbClr val="1E699D"/>
                </a:solidFill>
              </a:rPr>
              <a:t>Cartographie des compétences et des aptitudes :</a:t>
            </a:r>
            <a:endParaRPr lang="en-US">
              <a:solidFill>
                <a:srgbClr val="1E699D"/>
              </a:solidFill>
            </a:endParaRPr>
          </a:p>
          <a:p>
            <a:pPr algn="ctr">
              <a:defRPr/>
            </a:pPr>
            <a:endParaRPr lang="fr-BE">
              <a:solidFill>
                <a:srgbClr val="1E699D"/>
              </a:solidFill>
            </a:endParaRPr>
          </a:p>
          <a:p>
            <a:pPr algn="ctr">
              <a:defRPr/>
            </a:pPr>
            <a:r>
              <a:rPr lang="fr-BE">
                <a:solidFill>
                  <a:srgbClr val="1E699D"/>
                </a:solidFill>
              </a:rPr>
              <a:t> Rôle important du conseiller référent</a:t>
            </a:r>
            <a:endParaRPr lang="en-US">
              <a:solidFill>
                <a:srgbClr val="1E699D"/>
              </a:solidFill>
            </a:endParaRPr>
          </a:p>
          <a:p>
            <a:pPr marL="285750" indent="-285750" algn="ctr">
              <a:buFont typeface="Arial" panose="020B0604020202020204" pitchFamily="34" charset="0"/>
              <a:buChar char="•"/>
              <a:defRPr/>
            </a:pPr>
            <a:endParaRPr lang="nl-BE"/>
          </a:p>
        </p:txBody>
      </p:sp>
      <p:sp>
        <p:nvSpPr>
          <p:cNvPr id="8" name="Pijl: rechts 7">
            <a:extLst>
              <a:ext uri="{FF2B5EF4-FFF2-40B4-BE49-F238E27FC236}">
                <a16:creationId xmlns:a16="http://schemas.microsoft.com/office/drawing/2014/main" id="{F46F7964-68C2-6673-938D-7F4199E4442C}"/>
              </a:ext>
            </a:extLst>
          </p:cNvPr>
          <p:cNvSpPr/>
          <p:nvPr/>
        </p:nvSpPr>
        <p:spPr>
          <a:xfrm>
            <a:off x="3792538" y="4117192"/>
            <a:ext cx="1727200" cy="2378075"/>
          </a:xfrm>
          <a:prstGeom prst="rightArrow">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eaLnBrk="1" hangingPunct="1">
              <a:defRPr/>
            </a:pPr>
            <a:r>
              <a:rPr lang="fr-BE" sz="1100">
                <a:solidFill>
                  <a:srgbClr val="1E699D"/>
                </a:solidFill>
              </a:rPr>
              <a:t>L’assuré social a besoin de nouvelles compétences pour retourner vers le marché de référence</a:t>
            </a:r>
            <a:r>
              <a:rPr lang="fr-BE" sz="1200">
                <a:solidFill>
                  <a:srgbClr val="1E699D"/>
                </a:solidFill>
              </a:rPr>
              <a:t>.</a:t>
            </a:r>
          </a:p>
        </p:txBody>
      </p:sp>
      <p:sp>
        <p:nvSpPr>
          <p:cNvPr id="10" name="Rechthoek: afgeronde hoeken 9">
            <a:extLst>
              <a:ext uri="{FF2B5EF4-FFF2-40B4-BE49-F238E27FC236}">
                <a16:creationId xmlns:a16="http://schemas.microsoft.com/office/drawing/2014/main" id="{047DEA99-9199-6168-1EE2-E1B7C5651177}"/>
              </a:ext>
            </a:extLst>
          </p:cNvPr>
          <p:cNvSpPr/>
          <p:nvPr/>
        </p:nvSpPr>
        <p:spPr>
          <a:xfrm>
            <a:off x="5614194" y="4144964"/>
            <a:ext cx="2376488" cy="2441575"/>
          </a:xfrm>
          <a:prstGeom prst="roundRect">
            <a:avLst/>
          </a:prstGeom>
          <a:solidFill>
            <a:schemeClr val="accent6">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eaLnBrk="1" hangingPunct="1">
              <a:defRPr/>
            </a:pPr>
            <a:r>
              <a:rPr lang="fr-BE" sz="1400" b="1">
                <a:solidFill>
                  <a:srgbClr val="1E699D"/>
                </a:solidFill>
              </a:rPr>
              <a:t>Formation :</a:t>
            </a:r>
          </a:p>
          <a:p>
            <a:pPr marL="285750" indent="-285750">
              <a:buFont typeface="Arial" panose="020B0604020202020204" pitchFamily="34" charset="0"/>
              <a:buChar char="•"/>
              <a:defRPr/>
            </a:pPr>
            <a:r>
              <a:rPr lang="fr-BE" sz="1400">
                <a:solidFill>
                  <a:srgbClr val="1E699D"/>
                </a:solidFill>
              </a:rPr>
              <a:t>Acquérir de nouvelles compétences</a:t>
            </a:r>
          </a:p>
          <a:p>
            <a:pPr marL="285750" indent="-285750">
              <a:buFont typeface="Arial" panose="020B0604020202020204" pitchFamily="34" charset="0"/>
              <a:buChar char="•"/>
              <a:defRPr/>
            </a:pPr>
            <a:r>
              <a:rPr lang="fr-BE" sz="1400" b="1">
                <a:solidFill>
                  <a:srgbClr val="1E699D"/>
                </a:solidFill>
              </a:rPr>
              <a:t>Accord et décision favorable par la C.S.C.M.I. pour l’intervention financière durant la formation</a:t>
            </a:r>
          </a:p>
        </p:txBody>
      </p:sp>
      <p:sp>
        <p:nvSpPr>
          <p:cNvPr id="11" name="Pijl: rechts 10">
            <a:extLst>
              <a:ext uri="{FF2B5EF4-FFF2-40B4-BE49-F238E27FC236}">
                <a16:creationId xmlns:a16="http://schemas.microsoft.com/office/drawing/2014/main" id="{A5FD5D08-63D8-BC52-FBB5-4C427DC16089}"/>
              </a:ext>
            </a:extLst>
          </p:cNvPr>
          <p:cNvSpPr/>
          <p:nvPr/>
        </p:nvSpPr>
        <p:spPr>
          <a:xfrm>
            <a:off x="3792538" y="1630364"/>
            <a:ext cx="1727200" cy="2232025"/>
          </a:xfrm>
          <a:prstGeom prst="rightArrow">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eaLnBrk="1" hangingPunct="1">
              <a:defRPr/>
            </a:pPr>
            <a:r>
              <a:rPr lang="fr-BE" sz="1400">
                <a:solidFill>
                  <a:srgbClr val="1E699D"/>
                </a:solidFill>
              </a:rPr>
              <a:t>L’assuré social dispose de compétences suffisantes</a:t>
            </a:r>
            <a:r>
              <a:rPr lang="fr-BE" sz="1400">
                <a:solidFill>
                  <a:schemeClr val="accent1">
                    <a:lumMod val="25000"/>
                  </a:schemeClr>
                </a:solidFill>
              </a:rPr>
              <a:t> </a:t>
            </a:r>
          </a:p>
        </p:txBody>
      </p:sp>
      <p:sp>
        <p:nvSpPr>
          <p:cNvPr id="12" name="Rechthoek: afgeronde hoeken 11">
            <a:extLst>
              <a:ext uri="{FF2B5EF4-FFF2-40B4-BE49-F238E27FC236}">
                <a16:creationId xmlns:a16="http://schemas.microsoft.com/office/drawing/2014/main" id="{63759A8E-DA41-5212-7D47-F5712C049207}"/>
              </a:ext>
            </a:extLst>
          </p:cNvPr>
          <p:cNvSpPr/>
          <p:nvPr/>
        </p:nvSpPr>
        <p:spPr>
          <a:xfrm>
            <a:off x="5722939" y="1741488"/>
            <a:ext cx="4535487" cy="1943100"/>
          </a:xfrm>
          <a:prstGeom prst="roundRect">
            <a:avLst/>
          </a:prstGeom>
          <a:solidFill>
            <a:schemeClr val="accent6">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algn="ctr" eaLnBrk="1" hangingPunct="1">
              <a:defRPr/>
            </a:pPr>
            <a:r>
              <a:rPr lang="fr-BE">
                <a:solidFill>
                  <a:srgbClr val="1E699D"/>
                </a:solidFill>
              </a:rPr>
              <a:t>Un accompagnement pouvant se faire directement sur le lieu de travail, par exemple, des stages, accompagnement pour postuler à un emploi, etc.</a:t>
            </a:r>
          </a:p>
        </p:txBody>
      </p:sp>
      <p:sp>
        <p:nvSpPr>
          <p:cNvPr id="14" name="Rechthoek: afgeronde hoeken 13">
            <a:extLst>
              <a:ext uri="{FF2B5EF4-FFF2-40B4-BE49-F238E27FC236}">
                <a16:creationId xmlns:a16="http://schemas.microsoft.com/office/drawing/2014/main" id="{A495102E-FC82-12AF-7919-0105F5AE5CD8}"/>
              </a:ext>
            </a:extLst>
          </p:cNvPr>
          <p:cNvSpPr/>
          <p:nvPr/>
        </p:nvSpPr>
        <p:spPr>
          <a:xfrm>
            <a:off x="8282659" y="4144964"/>
            <a:ext cx="2376487" cy="2441575"/>
          </a:xfrm>
          <a:prstGeom prst="roundRect">
            <a:avLst/>
          </a:prstGeom>
          <a:solidFill>
            <a:schemeClr val="accent6">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anchor="ctr"/>
          <a:lstStyle/>
          <a:p>
            <a:pPr eaLnBrk="1" hangingPunct="1">
              <a:defRPr/>
            </a:pPr>
            <a:r>
              <a:rPr lang="fr-BE" sz="1400" b="1">
                <a:solidFill>
                  <a:srgbClr val="1E699D"/>
                </a:solidFill>
              </a:rPr>
              <a:t>Réintégration</a:t>
            </a:r>
            <a:r>
              <a:rPr lang="nl-BE" sz="1400" b="1">
                <a:solidFill>
                  <a:srgbClr val="1E699D"/>
                </a:solidFill>
              </a:rPr>
              <a:t> </a:t>
            </a:r>
            <a:r>
              <a:rPr lang="fr-BE" sz="1400" b="1">
                <a:solidFill>
                  <a:srgbClr val="1E699D"/>
                </a:solidFill>
              </a:rPr>
              <a:t>: </a:t>
            </a:r>
          </a:p>
          <a:p>
            <a:pPr marL="285750" indent="-285750">
              <a:buFont typeface="Arial" panose="020B0604020202020204" pitchFamily="34" charset="0"/>
              <a:buChar char="•"/>
              <a:defRPr/>
            </a:pPr>
            <a:r>
              <a:rPr lang="fr-BE" sz="1400">
                <a:solidFill>
                  <a:srgbClr val="1E699D"/>
                </a:solidFill>
              </a:rPr>
              <a:t>D’une durée de 6 mois, commence le 1</a:t>
            </a:r>
            <a:r>
              <a:rPr lang="fr-BE" sz="1400" baseline="30000">
                <a:solidFill>
                  <a:srgbClr val="1E699D"/>
                </a:solidFill>
              </a:rPr>
              <a:t>er</a:t>
            </a:r>
            <a:r>
              <a:rPr lang="fr-BE" sz="1400">
                <a:solidFill>
                  <a:srgbClr val="1E699D"/>
                </a:solidFill>
              </a:rPr>
              <a:t> jour du mois qui suit la réussite de la formation</a:t>
            </a:r>
            <a:endParaRPr lang="nl-BE" sz="1400">
              <a:solidFill>
                <a:srgbClr val="1E699D"/>
              </a:solidFill>
            </a:endParaRPr>
          </a:p>
          <a:p>
            <a:pPr marL="285750" indent="-285750">
              <a:buFont typeface="Arial" panose="020B0604020202020204" pitchFamily="34" charset="0"/>
              <a:buChar char="•"/>
              <a:defRPr/>
            </a:pPr>
            <a:r>
              <a:rPr lang="fr-BE" sz="1400">
                <a:solidFill>
                  <a:srgbClr val="1E699D"/>
                </a:solidFill>
              </a:rPr>
              <a:t>Recherche d’emploi sur base des nouvelles compétences</a:t>
            </a:r>
          </a:p>
        </p:txBody>
      </p:sp>
      <p:cxnSp>
        <p:nvCxnSpPr>
          <p:cNvPr id="16" name="Rechte verbindingslijn met pijl 15">
            <a:extLst>
              <a:ext uri="{FF2B5EF4-FFF2-40B4-BE49-F238E27FC236}">
                <a16:creationId xmlns:a16="http://schemas.microsoft.com/office/drawing/2014/main" id="{77B7133C-473B-E6EB-652E-BA7C227BED7B}"/>
              </a:ext>
            </a:extLst>
          </p:cNvPr>
          <p:cNvCxnSpPr>
            <a:cxnSpLocks/>
            <a:stCxn id="10" idx="3"/>
            <a:endCxn id="14" idx="1"/>
          </p:cNvCxnSpPr>
          <p:nvPr/>
        </p:nvCxnSpPr>
        <p:spPr>
          <a:xfrm>
            <a:off x="7990682" y="5365752"/>
            <a:ext cx="291977" cy="0"/>
          </a:xfrm>
          <a:prstGeom prst="straightConnector1">
            <a:avLst/>
          </a:prstGeom>
          <a:ln>
            <a:solidFill>
              <a:schemeClr val="accent1">
                <a:lumMod val="1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15895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71243-9A5A-50CB-DA5A-7F0B640BBA57}"/>
              </a:ext>
            </a:extLst>
          </p:cNvPr>
          <p:cNvSpPr>
            <a:spLocks noGrp="1"/>
          </p:cNvSpPr>
          <p:nvPr>
            <p:ph type="title"/>
          </p:nvPr>
        </p:nvSpPr>
        <p:spPr>
          <a:xfrm>
            <a:off x="609480" y="273600"/>
            <a:ext cx="11569186" cy="1144800"/>
          </a:xfrm>
        </p:spPr>
        <p:txBody>
          <a:bodyPr/>
          <a:lstStyle/>
          <a:p>
            <a:r>
              <a:rPr lang="en-US" sz="2800">
                <a:solidFill>
                  <a:srgbClr val="1E699D"/>
                </a:solidFill>
                <a:latin typeface="Calibri"/>
              </a:rPr>
              <a:t>9.4.d. </a:t>
            </a:r>
            <a:r>
              <a:rPr lang="en-US" sz="2800" err="1">
                <a:solidFill>
                  <a:srgbClr val="1E699D"/>
                </a:solidFill>
                <a:latin typeface="Calibri"/>
              </a:rPr>
              <a:t>Partenaires</a:t>
            </a:r>
            <a:r>
              <a:rPr lang="en-US" sz="2800">
                <a:solidFill>
                  <a:srgbClr val="1E699D"/>
                </a:solidFill>
                <a:latin typeface="Calibri"/>
              </a:rPr>
              <a:t> </a:t>
            </a:r>
            <a:r>
              <a:rPr lang="en-US" sz="2800" err="1">
                <a:solidFill>
                  <a:srgbClr val="1E699D"/>
                </a:solidFill>
                <a:latin typeface="Calibri"/>
              </a:rPr>
              <a:t>impliqués</a:t>
            </a:r>
            <a:r>
              <a:rPr lang="en-US" sz="2800">
                <a:solidFill>
                  <a:srgbClr val="1E699D"/>
                </a:solidFill>
                <a:latin typeface="Calibri"/>
              </a:rPr>
              <a:t> - </a:t>
            </a:r>
            <a:r>
              <a:rPr lang="en-US" sz="2800">
                <a:solidFill>
                  <a:srgbClr val="1E699D"/>
                </a:solidFill>
                <a:latin typeface="Calibri"/>
                <a:ea typeface="+mj-lt"/>
                <a:cs typeface="+mj-lt"/>
              </a:rPr>
              <a:t>Haute Commission du Conseil </a:t>
            </a:r>
            <a:r>
              <a:rPr lang="en-US" sz="2800" err="1">
                <a:solidFill>
                  <a:srgbClr val="1E699D"/>
                </a:solidFill>
                <a:latin typeface="Calibri"/>
                <a:ea typeface="+mj-lt"/>
                <a:cs typeface="+mj-lt"/>
              </a:rPr>
              <a:t>médical</a:t>
            </a:r>
            <a:r>
              <a:rPr lang="en-US" sz="2800">
                <a:solidFill>
                  <a:srgbClr val="1E699D"/>
                </a:solidFill>
                <a:latin typeface="Calibri"/>
                <a:ea typeface="+mj-lt"/>
                <a:cs typeface="+mj-lt"/>
              </a:rPr>
              <a:t> </a:t>
            </a:r>
            <a:r>
              <a:rPr lang="en-US" sz="2800" err="1">
                <a:solidFill>
                  <a:srgbClr val="1E699D"/>
                </a:solidFill>
                <a:latin typeface="Calibri"/>
                <a:ea typeface="+mj-lt"/>
                <a:cs typeface="+mj-lt"/>
              </a:rPr>
              <a:t>d'invalidité</a:t>
            </a:r>
            <a:endParaRPr lang="en-US" sz="2800">
              <a:solidFill>
                <a:srgbClr val="1E699D"/>
              </a:solidFill>
              <a:latin typeface="Calibri"/>
            </a:endParaRPr>
          </a:p>
        </p:txBody>
      </p:sp>
      <p:sp>
        <p:nvSpPr>
          <p:cNvPr id="3" name="Content Placeholder 2">
            <a:extLst>
              <a:ext uri="{FF2B5EF4-FFF2-40B4-BE49-F238E27FC236}">
                <a16:creationId xmlns:a16="http://schemas.microsoft.com/office/drawing/2014/main" id="{848F98A2-00FB-3EE2-DF74-748BF51F37A9}"/>
              </a:ext>
            </a:extLst>
          </p:cNvPr>
          <p:cNvSpPr>
            <a:spLocks noGrp="1"/>
          </p:cNvSpPr>
          <p:nvPr>
            <p:ph idx="1"/>
          </p:nvPr>
        </p:nvSpPr>
        <p:spPr/>
        <p:txBody>
          <a:bodyPr lIns="0" tIns="0" rIns="0" bIns="0" anchor="t">
            <a:normAutofit/>
          </a:bodyPr>
          <a:lstStyle/>
          <a:p>
            <a:r>
              <a:rPr lang="fr-BE" sz="2000">
                <a:solidFill>
                  <a:srgbClr val="1E699D"/>
                </a:solidFill>
                <a:latin typeface="Calibri"/>
                <a:cs typeface="Arial"/>
              </a:rPr>
              <a:t>Commission Supérieure du Conseil Médical de l’Invalidité (CSCMI)</a:t>
            </a:r>
            <a:endParaRPr lang="en-US" sz="2000">
              <a:solidFill>
                <a:srgbClr val="1E699D"/>
              </a:solidFill>
              <a:latin typeface="Calibri"/>
              <a:cs typeface="Arial"/>
            </a:endParaRPr>
          </a:p>
          <a:p>
            <a:pPr lvl="1"/>
            <a:r>
              <a:rPr lang="fr-BE" sz="2000">
                <a:solidFill>
                  <a:srgbClr val="1E699D"/>
                </a:solidFill>
                <a:latin typeface="Calibri"/>
                <a:cs typeface="Arial"/>
              </a:rPr>
              <a:t>Instance au sein du Service des Indemnités (SI)</a:t>
            </a:r>
            <a:endParaRPr lang="en-US" sz="2000">
              <a:solidFill>
                <a:srgbClr val="1E699D"/>
              </a:solidFill>
              <a:latin typeface="Calibri"/>
              <a:cs typeface="Arial"/>
            </a:endParaRPr>
          </a:p>
          <a:p>
            <a:pPr lvl="1"/>
            <a:r>
              <a:rPr lang="fr-BE" sz="2000">
                <a:solidFill>
                  <a:srgbClr val="1E699D"/>
                </a:solidFill>
                <a:latin typeface="Calibri"/>
                <a:cs typeface="Arial"/>
              </a:rPr>
              <a:t>CMI comprend : </a:t>
            </a:r>
            <a:endParaRPr lang="en-US" sz="2000">
              <a:solidFill>
                <a:srgbClr val="1E699D"/>
              </a:solidFill>
              <a:latin typeface="Calibri"/>
              <a:cs typeface="Arial"/>
            </a:endParaRPr>
          </a:p>
          <a:p>
            <a:pPr lvl="2"/>
            <a:r>
              <a:rPr lang="fr-BE">
                <a:solidFill>
                  <a:srgbClr val="1E699D"/>
                </a:solidFill>
                <a:latin typeface="Calibri"/>
                <a:cs typeface="Arial"/>
              </a:rPr>
              <a:t>9 médecins du SI</a:t>
            </a:r>
            <a:endParaRPr lang="en-US">
              <a:solidFill>
                <a:srgbClr val="1E699D"/>
              </a:solidFill>
              <a:latin typeface="Calibri"/>
              <a:cs typeface="Arial"/>
            </a:endParaRPr>
          </a:p>
          <a:p>
            <a:pPr lvl="2"/>
            <a:r>
              <a:rPr lang="fr-BE">
                <a:solidFill>
                  <a:srgbClr val="1E699D"/>
                </a:solidFill>
                <a:latin typeface="Calibri"/>
                <a:cs typeface="Arial"/>
              </a:rPr>
              <a:t>9 médecins directeurs des organismes assureurs (OA)</a:t>
            </a:r>
            <a:endParaRPr lang="en-US">
              <a:solidFill>
                <a:srgbClr val="1E699D"/>
              </a:solidFill>
              <a:latin typeface="Calibri"/>
              <a:cs typeface="Arial"/>
            </a:endParaRPr>
          </a:p>
          <a:p>
            <a:pPr lvl="2"/>
            <a:r>
              <a:rPr lang="fr-BE">
                <a:solidFill>
                  <a:srgbClr val="1E699D"/>
                </a:solidFill>
                <a:latin typeface="Calibri"/>
                <a:cs typeface="Arial"/>
              </a:rPr>
              <a:t>Un président</a:t>
            </a:r>
            <a:endParaRPr lang="en-US">
              <a:solidFill>
                <a:srgbClr val="1E699D"/>
              </a:solidFill>
              <a:latin typeface="Calibri"/>
              <a:cs typeface="Arial"/>
            </a:endParaRPr>
          </a:p>
          <a:p>
            <a:pPr lvl="2"/>
            <a:r>
              <a:rPr lang="fr-BE">
                <a:solidFill>
                  <a:srgbClr val="1E699D"/>
                </a:solidFill>
                <a:latin typeface="Calibri"/>
                <a:cs typeface="Arial"/>
              </a:rPr>
              <a:t>La directrice générale du SI, Madame Clara Arbesu, dispose d’une voix consultative</a:t>
            </a:r>
            <a:endParaRPr lang="en-US">
              <a:solidFill>
                <a:srgbClr val="1E699D"/>
              </a:solidFill>
              <a:latin typeface="Calibri"/>
              <a:cs typeface="Arial"/>
            </a:endParaRPr>
          </a:p>
          <a:p>
            <a:pPr lvl="2"/>
            <a:endParaRPr lang="fr-BE">
              <a:solidFill>
                <a:srgbClr val="1E699D"/>
              </a:solidFill>
              <a:latin typeface="Calibri"/>
              <a:cs typeface="Arial"/>
            </a:endParaRPr>
          </a:p>
          <a:p>
            <a:pPr lvl="1"/>
            <a:r>
              <a:rPr lang="fr-BE" sz="2000">
                <a:solidFill>
                  <a:srgbClr val="1E699D"/>
                </a:solidFill>
                <a:latin typeface="Calibri"/>
                <a:cs typeface="Arial"/>
              </a:rPr>
              <a:t>La CMI prend une décision qui permet l’intervention financière pour les demandes de réinsertion socio-professionnelle, et permet la présomption d’incapacité durant la phase de formation.</a:t>
            </a:r>
            <a:endParaRPr lang="en-US">
              <a:solidFill>
                <a:srgbClr val="1E699D"/>
              </a:solidFill>
              <a:latin typeface="Calibri"/>
            </a:endParaRPr>
          </a:p>
        </p:txBody>
      </p:sp>
    </p:spTree>
    <p:extLst>
      <p:ext uri="{BB962C8B-B14F-4D97-AF65-F5344CB8AC3E}">
        <p14:creationId xmlns:p14="http://schemas.microsoft.com/office/powerpoint/2010/main" val="3454360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71946" y="365125"/>
            <a:ext cx="10515600" cy="610235"/>
          </a:xfrm>
        </p:spPr>
        <p:txBody>
          <a:bodyPr>
            <a:normAutofit/>
          </a:bodyPr>
          <a:lstStyle/>
          <a:p>
            <a:r>
              <a:rPr lang="fr-FR" sz="2800" noProof="0">
                <a:solidFill>
                  <a:srgbClr val="1E699D"/>
                </a:solidFill>
                <a:latin typeface="Futura Medium"/>
                <a:ea typeface="Calibri"/>
                <a:cs typeface="Calibri"/>
              </a:rPr>
              <a:t>5.1. Les évolutions du monde du travail</a:t>
            </a:r>
          </a:p>
        </p:txBody>
      </p:sp>
      <p:pic>
        <p:nvPicPr>
          <p:cNvPr id="4" name="Espace réservé du contenu 3"/>
          <p:cNvPicPr>
            <a:picLocks noGrp="1" noChangeAspect="1"/>
          </p:cNvPicPr>
          <p:nvPr>
            <p:ph idx="1"/>
          </p:nvPr>
        </p:nvPicPr>
        <p:blipFill>
          <a:blip r:embed="rId3"/>
          <a:stretch>
            <a:fillRect/>
          </a:stretch>
        </p:blipFill>
        <p:spPr>
          <a:xfrm>
            <a:off x="9609701" y="165747"/>
            <a:ext cx="2438085" cy="1622091"/>
          </a:xfrm>
          <a:prstGeom prst="rect">
            <a:avLst/>
          </a:prstGeom>
        </p:spPr>
      </p:pic>
      <p:sp>
        <p:nvSpPr>
          <p:cNvPr id="3" name="ZoneTexte 2"/>
          <p:cNvSpPr txBox="1"/>
          <p:nvPr/>
        </p:nvSpPr>
        <p:spPr>
          <a:xfrm>
            <a:off x="543416" y="1191701"/>
            <a:ext cx="9043233" cy="5355312"/>
          </a:xfrm>
          <a:prstGeom prst="rect">
            <a:avLst/>
          </a:prstGeom>
          <a:noFill/>
        </p:spPr>
        <p:txBody>
          <a:bodyPr wrap="square" lIns="91440" tIns="45720" rIns="91440" bIns="45720" rtlCol="0" anchor="t">
            <a:spAutoFit/>
          </a:bodyPr>
          <a:lstStyle/>
          <a:p>
            <a:endParaRPr lang="fr-FR" sz="1600" noProof="0">
              <a:solidFill>
                <a:srgbClr val="1E699D"/>
              </a:solidFill>
              <a:latin typeface="Calibri"/>
              <a:ea typeface="Calibri"/>
              <a:cs typeface="Calibri"/>
            </a:endParaRPr>
          </a:p>
          <a:p>
            <a:pPr marL="342900" indent="-342900">
              <a:buFont typeface="Arial" panose="020B0604020202020204" pitchFamily="34" charset="0"/>
              <a:buChar char="•"/>
            </a:pPr>
            <a:r>
              <a:rPr lang="fr-FR" sz="1600" noProof="0">
                <a:solidFill>
                  <a:srgbClr val="1E699D"/>
                </a:solidFill>
                <a:latin typeface="Calibri"/>
                <a:ea typeface="Calibri"/>
                <a:cs typeface="Calibri"/>
              </a:rPr>
              <a:t>Les problèmes liés au travail sont fréquemment abordés lors des consultations : relation (collègues, supérieur hiérarchique, charge de travail…exigences accrues…) sont fréquemment évoqués en consultation.</a:t>
            </a:r>
          </a:p>
          <a:p>
            <a:endParaRPr lang="fr-FR" sz="1600" noProof="0">
              <a:solidFill>
                <a:srgbClr val="1E699D"/>
              </a:solidFill>
              <a:latin typeface="Calibri"/>
              <a:ea typeface="Calibri"/>
              <a:cs typeface="Calibri"/>
            </a:endParaRPr>
          </a:p>
          <a:p>
            <a:pPr marL="342900" indent="-342900">
              <a:buFont typeface="Arial" panose="020B0604020202020204" pitchFamily="34" charset="0"/>
              <a:buChar char="•"/>
            </a:pPr>
            <a:r>
              <a:rPr lang="fr-FR" sz="1600" noProof="0">
                <a:solidFill>
                  <a:srgbClr val="1E699D"/>
                </a:solidFill>
                <a:latin typeface="Calibri"/>
                <a:ea typeface="+mn-lt"/>
                <a:cs typeface="+mn-lt"/>
              </a:rPr>
              <a:t>Impact croissant des technologies numériques (augmentation de la charge de travail et utilisation comme moyen d'adaptation).</a:t>
            </a:r>
          </a:p>
          <a:p>
            <a:endParaRPr lang="fr-FR" sz="1600" noProof="0">
              <a:solidFill>
                <a:srgbClr val="1E699D"/>
              </a:solidFill>
              <a:latin typeface="Calibri"/>
              <a:ea typeface="+mn-lt"/>
              <a:cs typeface="+mn-lt"/>
            </a:endParaRPr>
          </a:p>
          <a:p>
            <a:pPr marL="342900" indent="-342900">
              <a:buFont typeface="Arial" panose="020B0604020202020204" pitchFamily="34" charset="0"/>
              <a:buChar char="•"/>
            </a:pPr>
            <a:r>
              <a:rPr lang="fr-FR" sz="1600" noProof="0">
                <a:solidFill>
                  <a:srgbClr val="1E699D"/>
                </a:solidFill>
                <a:latin typeface="Calibri"/>
                <a:ea typeface="+mn-lt"/>
                <a:cs typeface="+mn-lt"/>
              </a:rPr>
              <a:t>Le travail hybride peut entraîner  des risques psychosociaux tels que l’isolement social, la confusion entre vie professionnelle et vie privée, et une cohésion d’équipe réduite.</a:t>
            </a:r>
            <a:endParaRPr lang="fr-FR" sz="1600" noProof="0">
              <a:solidFill>
                <a:srgbClr val="1E699D"/>
              </a:solidFill>
              <a:latin typeface="Calibri"/>
              <a:ea typeface="Calibri"/>
              <a:cs typeface="Calibri"/>
            </a:endParaRPr>
          </a:p>
          <a:p>
            <a:endParaRPr lang="fr-FR" sz="1600" noProof="0">
              <a:solidFill>
                <a:srgbClr val="1E699D"/>
              </a:solidFill>
              <a:latin typeface="Calibri"/>
              <a:ea typeface="Calibri"/>
              <a:cs typeface="Calibri"/>
            </a:endParaRPr>
          </a:p>
          <a:p>
            <a:pPr marL="342900" indent="-342900">
              <a:buFont typeface="Arial" panose="020B0604020202020204" pitchFamily="34" charset="0"/>
              <a:buChar char="•"/>
            </a:pPr>
            <a:r>
              <a:rPr lang="fr-FR" sz="1600" noProof="0">
                <a:solidFill>
                  <a:srgbClr val="1E699D"/>
                </a:solidFill>
                <a:latin typeface="Calibri"/>
                <a:ea typeface="+mn-lt"/>
                <a:cs typeface="+mn-lt"/>
              </a:rPr>
              <a:t>Impact du modèle à deux revenus (combinaison travail et tâches de soins, influence du travail à temps partiel sur la sécurité financière, possibilités d’évolution, …).</a:t>
            </a:r>
            <a:endParaRPr lang="fr-FR" sz="1600" noProof="0">
              <a:solidFill>
                <a:srgbClr val="1E699D"/>
              </a:solidFill>
              <a:latin typeface="Calibri"/>
              <a:ea typeface="Calibri"/>
              <a:cs typeface="Calibri"/>
            </a:endParaRPr>
          </a:p>
          <a:p>
            <a:endParaRPr lang="fr-FR" sz="1600" noProof="0">
              <a:solidFill>
                <a:srgbClr val="1E699D"/>
              </a:solidFill>
              <a:latin typeface="Calibri"/>
              <a:ea typeface="+mn-lt"/>
              <a:cs typeface="+mn-lt"/>
            </a:endParaRPr>
          </a:p>
          <a:p>
            <a:pPr marL="342900" indent="-342900">
              <a:buFont typeface="Arial" panose="020B0604020202020204" pitchFamily="34" charset="0"/>
              <a:buChar char="•"/>
            </a:pPr>
            <a:r>
              <a:rPr lang="fr-FR" sz="1600" noProof="0">
                <a:solidFill>
                  <a:srgbClr val="1E699D"/>
                </a:solidFill>
                <a:latin typeface="Calibri"/>
                <a:ea typeface="+mn-lt"/>
                <a:cs typeface="+mn-lt"/>
              </a:rPr>
              <a:t>La société continue de stigmatiser les personnes en incapacité de travail ; ces dernières ressentent une pression sociale pour reprendre rapidement leur activité, même lorsqu’elles ne s’y sentent pas encore prêtes (= honte).</a:t>
            </a:r>
            <a:endParaRPr lang="fr-FR" sz="1600" noProof="0">
              <a:solidFill>
                <a:srgbClr val="1E699D"/>
              </a:solidFill>
              <a:latin typeface="Aptos"/>
              <a:ea typeface="Calibri"/>
              <a:cs typeface="Calibri"/>
            </a:endParaRPr>
          </a:p>
          <a:p>
            <a:pPr marL="342900" indent="-342900">
              <a:buFont typeface="Arial" panose="020B0604020202020204" pitchFamily="34" charset="0"/>
              <a:buChar char="•"/>
            </a:pPr>
            <a:endParaRPr lang="fr-FR" sz="1600" i="1" noProof="0">
              <a:solidFill>
                <a:srgbClr val="92D050"/>
              </a:solidFill>
              <a:latin typeface="Aptos"/>
              <a:ea typeface="Calibri"/>
              <a:cs typeface="Calibri"/>
            </a:endParaRPr>
          </a:p>
          <a:p>
            <a:pPr lvl="8"/>
            <a:r>
              <a:rPr lang="fr-FR" sz="1600" i="1" noProof="0">
                <a:solidFill>
                  <a:srgbClr val="1E699D"/>
                </a:solidFill>
                <a:latin typeface="Calibri"/>
                <a:ea typeface="Calibri"/>
                <a:cs typeface="Calibri"/>
              </a:rPr>
              <a:t>Pour quelles raisons ? </a:t>
            </a:r>
            <a:endParaRPr lang="fr-FR" i="1"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endParaRPr lang="fr-FR" sz="2000" noProof="0">
              <a:solidFill>
                <a:srgbClr val="1E699D"/>
              </a:solidFill>
              <a:latin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endParaRPr lang="fr-FR" noProof="0"/>
          </a:p>
        </p:txBody>
      </p:sp>
      <p:sp>
        <p:nvSpPr>
          <p:cNvPr id="7" name="Espace réservé du numéro de diapositive 6"/>
          <p:cNvSpPr>
            <a:spLocks noGrp="1"/>
          </p:cNvSpPr>
          <p:nvPr>
            <p:ph type="sldNum" sz="quarter" idx="12"/>
          </p:nvPr>
        </p:nvSpPr>
        <p:spPr/>
        <p:txBody>
          <a:bodyPr/>
          <a:lstStyle/>
          <a:p>
            <a:fld id="{27C6CCC6-2BE5-4E42-96A4-D1E8E81A3D8E}" type="slidenum">
              <a:rPr lang="fr-FR" noProof="0" smtClean="0"/>
              <a:t>13</a:t>
            </a:fld>
            <a:endParaRPr lang="fr-FR" noProof="0"/>
          </a:p>
        </p:txBody>
      </p:sp>
    </p:spTree>
    <p:extLst>
      <p:ext uri="{BB962C8B-B14F-4D97-AF65-F5344CB8AC3E}">
        <p14:creationId xmlns:p14="http://schemas.microsoft.com/office/powerpoint/2010/main" val="418784960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sz="2800">
                <a:solidFill>
                  <a:srgbClr val="1E699D"/>
                </a:solidFill>
                <a:latin typeface="Calibri"/>
              </a:rPr>
              <a:t>9.4.e. Gestion des dossiers </a:t>
            </a:r>
          </a:p>
        </p:txBody>
      </p:sp>
      <p:sp>
        <p:nvSpPr>
          <p:cNvPr id="5" name="Content Placeholder 1"/>
          <p:cNvSpPr txBox="1">
            <a:spLocks/>
          </p:cNvSpPr>
          <p:nvPr/>
        </p:nvSpPr>
        <p:spPr bwMode="auto">
          <a:xfrm>
            <a:off x="3458708" y="1296152"/>
            <a:ext cx="5274585" cy="300038"/>
          </a:xfrm>
          <a:prstGeom prst="rect">
            <a:avLst/>
          </a:prstGeom>
          <a:solidFill>
            <a:schemeClr val="accent6">
              <a:lumMod val="20000"/>
              <a:lumOff val="80000"/>
            </a:schemeClr>
          </a:solidFill>
          <a:ln>
            <a:noFill/>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normAutofit fontScale="92500" lnSpcReduction="20000"/>
          </a:bodyPr>
          <a:lstStyle>
            <a:lvl1pPr marL="342900" indent="-342900" algn="l" rtl="0" eaLnBrk="1" fontAlgn="base" hangingPunct="1">
              <a:spcBef>
                <a:spcPct val="20000"/>
              </a:spcBef>
              <a:spcAft>
                <a:spcPct val="0"/>
              </a:spcAft>
              <a:buChar char="•"/>
              <a:defRPr sz="2600">
                <a:solidFill>
                  <a:schemeClr val="dk1"/>
                </a:solidFill>
                <a:latin typeface="+mn-lt"/>
                <a:ea typeface="+mn-ea"/>
                <a:cs typeface="+mn-cs"/>
              </a:defRPr>
            </a:lvl1pPr>
            <a:lvl2pPr marL="742950" indent="-285750" algn="l" rtl="0" eaLnBrk="1" fontAlgn="base" hangingPunct="1">
              <a:spcBef>
                <a:spcPct val="20000"/>
              </a:spcBef>
              <a:spcAft>
                <a:spcPct val="0"/>
              </a:spcAft>
              <a:buChar char="–"/>
              <a:defRPr sz="2400">
                <a:solidFill>
                  <a:schemeClr val="dk1"/>
                </a:solidFill>
                <a:latin typeface="+mn-lt"/>
                <a:ea typeface="+mn-ea"/>
                <a:cs typeface="+mn-cs"/>
              </a:defRPr>
            </a:lvl2pPr>
            <a:lvl3pPr marL="1143000" indent="-228600" algn="l" rtl="0" eaLnBrk="1" fontAlgn="base" hangingPunct="1">
              <a:spcBef>
                <a:spcPct val="20000"/>
              </a:spcBef>
              <a:spcAft>
                <a:spcPct val="0"/>
              </a:spcAft>
              <a:buChar char="•"/>
              <a:defRPr sz="2200">
                <a:solidFill>
                  <a:schemeClr val="dk1"/>
                </a:solidFill>
                <a:latin typeface="+mn-lt"/>
                <a:ea typeface="+mn-ea"/>
                <a:cs typeface="+mn-cs"/>
              </a:defRPr>
            </a:lvl3pPr>
            <a:lvl4pPr marL="1600200" indent="-228600" algn="l" rtl="0" eaLnBrk="1" fontAlgn="base" hangingPunct="1">
              <a:spcBef>
                <a:spcPct val="20000"/>
              </a:spcBef>
              <a:spcAft>
                <a:spcPct val="0"/>
              </a:spcAft>
              <a:buChar char="–"/>
              <a:defRPr sz="2000">
                <a:solidFill>
                  <a:schemeClr val="dk1"/>
                </a:solidFill>
                <a:latin typeface="+mn-lt"/>
                <a:ea typeface="+mn-ea"/>
                <a:cs typeface="+mn-cs"/>
              </a:defRPr>
            </a:lvl4pPr>
            <a:lvl5pPr marL="2057400" indent="-228600" algn="l" rtl="0" eaLnBrk="1" fontAlgn="base" hangingPunct="1">
              <a:spcBef>
                <a:spcPct val="20000"/>
              </a:spcBef>
              <a:spcAft>
                <a:spcPct val="0"/>
              </a:spcAft>
              <a:buChar char="»"/>
              <a:defRPr sz="2000">
                <a:solidFill>
                  <a:schemeClr val="dk1"/>
                </a:solidFill>
                <a:latin typeface="+mn-lt"/>
                <a:ea typeface="+mn-ea"/>
                <a:cs typeface="+mn-cs"/>
              </a:defRPr>
            </a:lvl5pPr>
            <a:lvl6pPr marL="2514600" indent="-228600" algn="l" rtl="0" eaLnBrk="1" fontAlgn="base" hangingPunct="1">
              <a:spcBef>
                <a:spcPct val="20000"/>
              </a:spcBef>
              <a:spcAft>
                <a:spcPct val="0"/>
              </a:spcAft>
              <a:buChar char="»"/>
              <a:defRPr sz="2000">
                <a:solidFill>
                  <a:schemeClr val="dk1"/>
                </a:solidFill>
                <a:latin typeface="+mn-lt"/>
                <a:ea typeface="+mn-ea"/>
                <a:cs typeface="+mn-cs"/>
              </a:defRPr>
            </a:lvl6pPr>
            <a:lvl7pPr marL="2971800" indent="-228600" algn="l" rtl="0" eaLnBrk="1" fontAlgn="base" hangingPunct="1">
              <a:spcBef>
                <a:spcPct val="20000"/>
              </a:spcBef>
              <a:spcAft>
                <a:spcPct val="0"/>
              </a:spcAft>
              <a:buChar char="»"/>
              <a:defRPr sz="2000">
                <a:solidFill>
                  <a:schemeClr val="dk1"/>
                </a:solidFill>
                <a:latin typeface="+mn-lt"/>
                <a:ea typeface="+mn-ea"/>
                <a:cs typeface="+mn-cs"/>
              </a:defRPr>
            </a:lvl7pPr>
            <a:lvl8pPr marL="3429000" indent="-228600" algn="l" rtl="0" eaLnBrk="1" fontAlgn="base" hangingPunct="1">
              <a:spcBef>
                <a:spcPct val="20000"/>
              </a:spcBef>
              <a:spcAft>
                <a:spcPct val="0"/>
              </a:spcAft>
              <a:buChar char="»"/>
              <a:defRPr sz="2000">
                <a:solidFill>
                  <a:schemeClr val="dk1"/>
                </a:solidFill>
                <a:latin typeface="+mn-lt"/>
                <a:ea typeface="+mn-ea"/>
                <a:cs typeface="+mn-cs"/>
              </a:defRPr>
            </a:lvl8pPr>
            <a:lvl9pPr marL="3886200" indent="-228600" algn="l" rtl="0" eaLnBrk="1" fontAlgn="base" hangingPunct="1">
              <a:spcBef>
                <a:spcPct val="20000"/>
              </a:spcBef>
              <a:spcAft>
                <a:spcPct val="0"/>
              </a:spcAft>
              <a:buChar char="»"/>
              <a:defRPr sz="2000">
                <a:solidFill>
                  <a:schemeClr val="dk1"/>
                </a:solidFill>
                <a:latin typeface="+mn-lt"/>
                <a:ea typeface="+mn-ea"/>
                <a:cs typeface="+mn-cs"/>
              </a:defRPr>
            </a:lvl9pPr>
          </a:lstStyle>
          <a:p>
            <a:pPr marL="109220" indent="0" algn="ctr" fontAlgn="auto">
              <a:spcAft>
                <a:spcPts val="0"/>
              </a:spcAft>
              <a:buNone/>
              <a:defRPr/>
            </a:pPr>
            <a:r>
              <a:rPr lang="fr-BE" sz="1800" kern="0">
                <a:solidFill>
                  <a:srgbClr val="1E699D"/>
                </a:solidFill>
                <a:latin typeface="Arial"/>
              </a:rPr>
              <a:t>Soumission d’un projet de l’assuré auprès du CRaT</a:t>
            </a:r>
          </a:p>
        </p:txBody>
      </p:sp>
      <p:sp>
        <p:nvSpPr>
          <p:cNvPr id="6" name="Rectangle 5"/>
          <p:cNvSpPr/>
          <p:nvPr/>
        </p:nvSpPr>
        <p:spPr>
          <a:xfrm>
            <a:off x="3852089" y="2007922"/>
            <a:ext cx="4487822" cy="40601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fr-BE" sz="1600">
                <a:solidFill>
                  <a:srgbClr val="1E699D"/>
                </a:solidFill>
                <a:latin typeface="Arial"/>
              </a:rPr>
              <a:t>Avis du Médecin Conseil et rédaction du RP1</a:t>
            </a:r>
            <a:endParaRPr lang="fr-BE" sz="1000">
              <a:solidFill>
                <a:srgbClr val="1E699D"/>
              </a:solidFill>
              <a:latin typeface="Arial"/>
            </a:endParaRPr>
          </a:p>
        </p:txBody>
      </p:sp>
      <p:sp>
        <p:nvSpPr>
          <p:cNvPr id="7" name="Down Arrow 6"/>
          <p:cNvSpPr/>
          <p:nvPr/>
        </p:nvSpPr>
        <p:spPr>
          <a:xfrm>
            <a:off x="5868988" y="1652037"/>
            <a:ext cx="485775" cy="300038"/>
          </a:xfrm>
          <a:prstGeom prst="down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fr-FR" sz="1600">
              <a:solidFill>
                <a:srgbClr val="FFFFFF"/>
              </a:solidFill>
              <a:latin typeface="Arial"/>
            </a:endParaRPr>
          </a:p>
        </p:txBody>
      </p:sp>
      <p:sp>
        <p:nvSpPr>
          <p:cNvPr id="8" name="Rectangle 7"/>
          <p:cNvSpPr/>
          <p:nvPr/>
        </p:nvSpPr>
        <p:spPr>
          <a:xfrm>
            <a:off x="2063552" y="2790637"/>
            <a:ext cx="8147248" cy="987894"/>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fr-BE" sz="1600">
                <a:solidFill>
                  <a:srgbClr val="1E699D"/>
                </a:solidFill>
                <a:latin typeface="Arial"/>
              </a:rPr>
              <a:t>Étude du dossier par l’équipe RP + concertation multidisciplinaire (avis favorable/défavorable)</a:t>
            </a:r>
            <a:br>
              <a:rPr lang="fr-BE" sz="1600">
                <a:solidFill>
                  <a:srgbClr val="1E699D"/>
                </a:solidFill>
                <a:latin typeface="Arial"/>
              </a:rPr>
            </a:br>
            <a:r>
              <a:rPr lang="nl-BE" sz="1600">
                <a:solidFill>
                  <a:srgbClr val="1E699D"/>
                </a:solidFill>
                <a:latin typeface="Arial"/>
              </a:rPr>
              <a:t>(INAMI)</a:t>
            </a:r>
          </a:p>
        </p:txBody>
      </p:sp>
      <p:sp>
        <p:nvSpPr>
          <p:cNvPr id="9" name="Down Arrow 8"/>
          <p:cNvSpPr/>
          <p:nvPr/>
        </p:nvSpPr>
        <p:spPr>
          <a:xfrm>
            <a:off x="5868988" y="2450682"/>
            <a:ext cx="485775" cy="288925"/>
          </a:xfrm>
          <a:prstGeom prst="down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fr-FR" sz="1600">
              <a:solidFill>
                <a:srgbClr val="FFFFFF"/>
              </a:solidFill>
              <a:latin typeface="Arial"/>
            </a:endParaRPr>
          </a:p>
        </p:txBody>
      </p:sp>
      <p:sp>
        <p:nvSpPr>
          <p:cNvPr id="10" name="Right Arrow 9"/>
          <p:cNvSpPr/>
          <p:nvPr/>
        </p:nvSpPr>
        <p:spPr>
          <a:xfrm rot="16200000" flipH="1">
            <a:off x="5828730" y="3911082"/>
            <a:ext cx="567878" cy="484188"/>
          </a:xfrm>
          <a:prstGeom prst="right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fr-FR" sz="1600">
              <a:solidFill>
                <a:srgbClr val="FFFFFF"/>
              </a:solidFill>
              <a:latin typeface="Arial"/>
            </a:endParaRPr>
          </a:p>
        </p:txBody>
      </p:sp>
      <p:sp>
        <p:nvSpPr>
          <p:cNvPr id="11" name="Rectangle 10"/>
          <p:cNvSpPr/>
          <p:nvPr/>
        </p:nvSpPr>
        <p:spPr>
          <a:xfrm>
            <a:off x="4583833" y="4500936"/>
            <a:ext cx="3025775" cy="642937"/>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fr-BE" sz="1600">
                <a:solidFill>
                  <a:srgbClr val="1E699D"/>
                </a:solidFill>
                <a:latin typeface="Arial"/>
              </a:rPr>
              <a:t>Présentation d</a:t>
            </a:r>
            <a:r>
              <a:rPr lang="nl-BE" sz="1600">
                <a:solidFill>
                  <a:srgbClr val="1E699D"/>
                </a:solidFill>
                <a:latin typeface="Arial"/>
              </a:rPr>
              <a:t>u dossier CSCMI</a:t>
            </a:r>
          </a:p>
        </p:txBody>
      </p:sp>
      <p:sp>
        <p:nvSpPr>
          <p:cNvPr id="12" name="Rectangle 11"/>
          <p:cNvSpPr/>
          <p:nvPr/>
        </p:nvSpPr>
        <p:spPr>
          <a:xfrm>
            <a:off x="2360765" y="5681466"/>
            <a:ext cx="3159489" cy="987894"/>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BE" sz="1600">
                <a:solidFill>
                  <a:srgbClr val="FFFFFF"/>
                </a:solidFill>
                <a:latin typeface="Arial"/>
              </a:rPr>
              <a:t>Accord = interventions financières payées par la mutuelle</a:t>
            </a:r>
          </a:p>
        </p:txBody>
      </p:sp>
      <p:sp>
        <p:nvSpPr>
          <p:cNvPr id="13" name="Down Arrow 12"/>
          <p:cNvSpPr/>
          <p:nvPr/>
        </p:nvSpPr>
        <p:spPr>
          <a:xfrm>
            <a:off x="4583833" y="5241499"/>
            <a:ext cx="484187" cy="388937"/>
          </a:xfrm>
          <a:prstGeom prst="down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fr-FR" sz="1600">
              <a:solidFill>
                <a:srgbClr val="FFFFFF"/>
              </a:solidFill>
              <a:latin typeface="Arial"/>
            </a:endParaRPr>
          </a:p>
        </p:txBody>
      </p:sp>
      <p:sp>
        <p:nvSpPr>
          <p:cNvPr id="14" name="Down Arrow 13"/>
          <p:cNvSpPr/>
          <p:nvPr/>
        </p:nvSpPr>
        <p:spPr>
          <a:xfrm>
            <a:off x="7164930" y="5241498"/>
            <a:ext cx="484187" cy="388937"/>
          </a:xfrm>
          <a:prstGeom prst="downArrow">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fr-FR" sz="1600">
              <a:solidFill>
                <a:srgbClr val="FFFFFF"/>
              </a:solidFill>
              <a:latin typeface="Arial"/>
            </a:endParaRPr>
          </a:p>
        </p:txBody>
      </p:sp>
      <p:sp>
        <p:nvSpPr>
          <p:cNvPr id="15" name="Rectangle 14"/>
          <p:cNvSpPr/>
          <p:nvPr/>
        </p:nvSpPr>
        <p:spPr>
          <a:xfrm>
            <a:off x="6888089" y="5681466"/>
            <a:ext cx="3423139" cy="98789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BE" sz="1600">
                <a:solidFill>
                  <a:srgbClr val="FFFFFF"/>
                </a:solidFill>
                <a:latin typeface="Arial"/>
              </a:rPr>
              <a:t>Désaccord = pas d’intervention financière de </a:t>
            </a:r>
            <a:r>
              <a:rPr lang="fr-BE" sz="1600">
                <a:solidFill>
                  <a:srgbClr val="FFFFFF"/>
                </a:solidFill>
                <a:latin typeface="Arial"/>
              </a:rPr>
              <a:t>l’INAMI</a:t>
            </a:r>
          </a:p>
          <a:p>
            <a:pPr algn="ctr">
              <a:defRPr/>
            </a:pPr>
            <a:r>
              <a:rPr lang="nl-BE" sz="1100">
                <a:solidFill>
                  <a:srgbClr val="FFFFFF"/>
                </a:solidFill>
                <a:latin typeface="Arial"/>
              </a:rPr>
              <a:t>L’assuré est </a:t>
            </a:r>
            <a:r>
              <a:rPr lang="fr-BE" sz="1100">
                <a:solidFill>
                  <a:srgbClr val="FFFFFF"/>
                </a:solidFill>
                <a:latin typeface="Arial"/>
              </a:rPr>
              <a:t>informé</a:t>
            </a:r>
            <a:r>
              <a:rPr lang="nl-BE" sz="1100">
                <a:solidFill>
                  <a:srgbClr val="FFFFFF"/>
                </a:solidFill>
                <a:latin typeface="Arial"/>
              </a:rPr>
              <a:t> par courrier recommandé</a:t>
            </a:r>
            <a:r>
              <a:rPr lang="nl-BE" sz="1600">
                <a:solidFill>
                  <a:srgbClr val="FFFFFF"/>
                </a:solidFill>
                <a:latin typeface="Arial"/>
              </a:rPr>
              <a:t>.</a:t>
            </a:r>
          </a:p>
        </p:txBody>
      </p:sp>
    </p:spTree>
    <p:extLst>
      <p:ext uri="{BB962C8B-B14F-4D97-AF65-F5344CB8AC3E}">
        <p14:creationId xmlns:p14="http://schemas.microsoft.com/office/powerpoint/2010/main" val="339188620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BEA8-F354-05F6-4DEE-05333C2EEFE6}"/>
              </a:ext>
            </a:extLst>
          </p:cNvPr>
          <p:cNvSpPr>
            <a:spLocks noGrp="1"/>
          </p:cNvSpPr>
          <p:nvPr>
            <p:ph type="title"/>
          </p:nvPr>
        </p:nvSpPr>
        <p:spPr/>
        <p:txBody>
          <a:bodyPr/>
          <a:lstStyle/>
          <a:p>
            <a:r>
              <a:rPr lang="en-US" sz="2800">
                <a:solidFill>
                  <a:srgbClr val="1E699D"/>
                </a:solidFill>
                <a:latin typeface="Calibri"/>
              </a:rPr>
              <a:t>9.4.f. </a:t>
            </a:r>
            <a:r>
              <a:rPr lang="en-US" sz="2800" err="1">
                <a:solidFill>
                  <a:srgbClr val="1E699D"/>
                </a:solidFill>
                <a:latin typeface="Calibri"/>
              </a:rPr>
              <a:t>Critères</a:t>
            </a:r>
            <a:r>
              <a:rPr lang="en-US" sz="2800">
                <a:solidFill>
                  <a:srgbClr val="1E699D"/>
                </a:solidFill>
                <a:latin typeface="Calibri"/>
              </a:rPr>
              <a:t> de </a:t>
            </a:r>
            <a:r>
              <a:rPr lang="en-US" sz="2800" err="1">
                <a:solidFill>
                  <a:srgbClr val="1E699D"/>
                </a:solidFill>
                <a:latin typeface="Calibri"/>
              </a:rPr>
              <a:t>décision</a:t>
            </a:r>
            <a:r>
              <a:rPr lang="en-US" sz="2800">
                <a:solidFill>
                  <a:srgbClr val="1E699D"/>
                </a:solidFill>
                <a:latin typeface="Calibri"/>
              </a:rPr>
              <a:t> CSCMI</a:t>
            </a:r>
          </a:p>
        </p:txBody>
      </p:sp>
      <p:sp>
        <p:nvSpPr>
          <p:cNvPr id="3" name="Content Placeholder 2">
            <a:extLst>
              <a:ext uri="{FF2B5EF4-FFF2-40B4-BE49-F238E27FC236}">
                <a16:creationId xmlns:a16="http://schemas.microsoft.com/office/drawing/2014/main" id="{8146F952-FA95-F1F0-C248-71879FE7D86B}"/>
              </a:ext>
            </a:extLst>
          </p:cNvPr>
          <p:cNvSpPr>
            <a:spLocks noGrp="1"/>
          </p:cNvSpPr>
          <p:nvPr>
            <p:ph idx="1"/>
          </p:nvPr>
        </p:nvSpPr>
        <p:spPr/>
        <p:txBody>
          <a:bodyPr lIns="0" tIns="0" rIns="0" bIns="0" anchor="t">
            <a:normAutofit/>
          </a:bodyPr>
          <a:lstStyle/>
          <a:p>
            <a:r>
              <a:rPr lang="fr-BE" sz="2000" b="1">
                <a:solidFill>
                  <a:srgbClr val="1E699D"/>
                </a:solidFill>
                <a:latin typeface="Calibri"/>
                <a:cs typeface="Arial"/>
              </a:rPr>
              <a:t>De nouvelles compétences sont-elles nécessaires ?</a:t>
            </a:r>
            <a:endParaRPr lang="en-US" sz="2000">
              <a:solidFill>
                <a:srgbClr val="1E699D"/>
              </a:solidFill>
              <a:latin typeface="Calibri"/>
              <a:cs typeface="Arial"/>
            </a:endParaRPr>
          </a:p>
          <a:p>
            <a:pPr lvl="1"/>
            <a:r>
              <a:rPr lang="fr-BE" sz="2000">
                <a:solidFill>
                  <a:srgbClr val="1E699D"/>
                </a:solidFill>
                <a:latin typeface="Calibri"/>
                <a:cs typeface="Arial"/>
              </a:rPr>
              <a:t>Est-il nécessaire de suivre une formation pour retourner vers l’emploi ?</a:t>
            </a:r>
            <a:endParaRPr lang="en-US" sz="2000">
              <a:solidFill>
                <a:srgbClr val="1E699D"/>
              </a:solidFill>
              <a:latin typeface="Calibri"/>
              <a:cs typeface="Arial"/>
            </a:endParaRPr>
          </a:p>
          <a:p>
            <a:pPr lvl="1"/>
            <a:r>
              <a:rPr lang="fr-BE" sz="2000">
                <a:solidFill>
                  <a:srgbClr val="1E699D"/>
                </a:solidFill>
                <a:latin typeface="Calibri"/>
                <a:cs typeface="Arial"/>
              </a:rPr>
              <a:t>L’assuré social dispose-t-il encore de compétences suffisantes pour réintégrer le marché de l’emploi dès que sa situation de santé le lui permet. </a:t>
            </a:r>
            <a:endParaRPr lang="en-US" sz="2000">
              <a:solidFill>
                <a:srgbClr val="1E699D"/>
              </a:solidFill>
              <a:latin typeface="Calibri"/>
              <a:cs typeface="Arial"/>
            </a:endParaRPr>
          </a:p>
          <a:p>
            <a:pPr lvl="1"/>
            <a:endParaRPr lang="fr-BE" sz="2000">
              <a:solidFill>
                <a:srgbClr val="1E699D"/>
              </a:solidFill>
              <a:latin typeface="Calibri"/>
              <a:cs typeface="Arial"/>
            </a:endParaRPr>
          </a:p>
          <a:p>
            <a:r>
              <a:rPr lang="fr-BE" sz="2000" b="1">
                <a:solidFill>
                  <a:srgbClr val="1E699D"/>
                </a:solidFill>
                <a:latin typeface="Calibri"/>
                <a:cs typeface="Arial"/>
              </a:rPr>
              <a:t>La formation est-elle valorisante ?</a:t>
            </a:r>
            <a:endParaRPr lang="en-US" sz="2000">
              <a:solidFill>
                <a:srgbClr val="1E699D"/>
              </a:solidFill>
              <a:latin typeface="Calibri"/>
              <a:cs typeface="Arial"/>
            </a:endParaRPr>
          </a:p>
          <a:p>
            <a:pPr lvl="1"/>
            <a:r>
              <a:rPr lang="fr-BE" sz="2000">
                <a:solidFill>
                  <a:srgbClr val="1E699D"/>
                </a:solidFill>
                <a:latin typeface="Calibri"/>
                <a:cs typeface="Arial"/>
              </a:rPr>
              <a:t>De nouvelles compétences seront-elles acquises après la formation permettant de retourner sur le marché du travail?</a:t>
            </a:r>
            <a:endParaRPr lang="en-US" sz="2000">
              <a:solidFill>
                <a:srgbClr val="1E699D"/>
              </a:solidFill>
              <a:latin typeface="Calibri"/>
              <a:cs typeface="Arial"/>
            </a:endParaRPr>
          </a:p>
          <a:p>
            <a:pPr lvl="1"/>
            <a:r>
              <a:rPr lang="fr-BE" sz="2000">
                <a:solidFill>
                  <a:srgbClr val="1E699D"/>
                </a:solidFill>
                <a:latin typeface="Calibri"/>
                <a:cs typeface="Arial"/>
              </a:rPr>
              <a:t>Le centre de formation est-il reconnu ?</a:t>
            </a:r>
            <a:endParaRPr lang="en-US" sz="2000">
              <a:solidFill>
                <a:srgbClr val="1E699D"/>
              </a:solidFill>
              <a:latin typeface="Calibri"/>
              <a:cs typeface="Arial"/>
            </a:endParaRPr>
          </a:p>
          <a:p>
            <a:pPr lvl="1"/>
            <a:endParaRPr lang="fr-BE" sz="2000">
              <a:solidFill>
                <a:srgbClr val="1E699D"/>
              </a:solidFill>
              <a:latin typeface="Calibri"/>
              <a:cs typeface="Arial"/>
            </a:endParaRPr>
          </a:p>
          <a:p>
            <a:r>
              <a:rPr lang="fr-BE" sz="2000" b="1">
                <a:solidFill>
                  <a:srgbClr val="1E699D"/>
                </a:solidFill>
                <a:latin typeface="Calibri"/>
                <a:cs typeface="Arial"/>
              </a:rPr>
              <a:t>La formation et la profession envisagée sont-elles compatibles avec l’état de santé ?</a:t>
            </a:r>
            <a:endParaRPr lang="en-US" sz="2000">
              <a:solidFill>
                <a:srgbClr val="1E699D"/>
              </a:solidFill>
              <a:latin typeface="Calibri"/>
            </a:endParaRPr>
          </a:p>
        </p:txBody>
      </p:sp>
    </p:spTree>
    <p:extLst>
      <p:ext uri="{BB962C8B-B14F-4D97-AF65-F5344CB8AC3E}">
        <p14:creationId xmlns:p14="http://schemas.microsoft.com/office/powerpoint/2010/main" val="377461646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32AAC-4895-7926-37E3-E12BAAE64C8F}"/>
              </a:ext>
            </a:extLst>
          </p:cNvPr>
          <p:cNvSpPr>
            <a:spLocks noGrp="1"/>
          </p:cNvSpPr>
          <p:nvPr>
            <p:ph type="title"/>
          </p:nvPr>
        </p:nvSpPr>
        <p:spPr/>
        <p:txBody>
          <a:bodyPr/>
          <a:lstStyle/>
          <a:p>
            <a:r>
              <a:rPr lang="en-US" sz="2800">
                <a:solidFill>
                  <a:srgbClr val="1E699D"/>
                </a:solidFill>
                <a:latin typeface="Calibri"/>
              </a:rPr>
              <a:t>9.4.g. </a:t>
            </a:r>
            <a:r>
              <a:rPr lang="en-US" sz="2800" err="1">
                <a:solidFill>
                  <a:srgbClr val="1E699D"/>
                </a:solidFill>
                <a:latin typeface="Calibri"/>
              </a:rPr>
              <a:t>Décision</a:t>
            </a:r>
            <a:r>
              <a:rPr lang="en-US" sz="2800">
                <a:solidFill>
                  <a:srgbClr val="1E699D"/>
                </a:solidFill>
                <a:latin typeface="Calibri"/>
              </a:rPr>
              <a:t> </a:t>
            </a:r>
            <a:r>
              <a:rPr lang="en-US" sz="2800" err="1">
                <a:solidFill>
                  <a:srgbClr val="1E699D"/>
                </a:solidFill>
                <a:latin typeface="Calibri"/>
              </a:rPr>
              <a:t>défavorable</a:t>
            </a:r>
            <a:r>
              <a:rPr lang="en-US" sz="2800">
                <a:solidFill>
                  <a:srgbClr val="1E699D"/>
                </a:solidFill>
                <a:latin typeface="Calibri"/>
              </a:rPr>
              <a:t> CSCMI</a:t>
            </a:r>
          </a:p>
        </p:txBody>
      </p:sp>
      <p:sp>
        <p:nvSpPr>
          <p:cNvPr id="3" name="Content Placeholder 2">
            <a:extLst>
              <a:ext uri="{FF2B5EF4-FFF2-40B4-BE49-F238E27FC236}">
                <a16:creationId xmlns:a16="http://schemas.microsoft.com/office/drawing/2014/main" id="{D0B253E2-1020-DAD0-AECA-F2FB6D1F8651}"/>
              </a:ext>
            </a:extLst>
          </p:cNvPr>
          <p:cNvSpPr>
            <a:spLocks noGrp="1"/>
          </p:cNvSpPr>
          <p:nvPr>
            <p:ph idx="1"/>
          </p:nvPr>
        </p:nvSpPr>
        <p:spPr/>
        <p:txBody>
          <a:bodyPr lIns="0" tIns="0" rIns="0" bIns="0" anchor="t">
            <a:normAutofit/>
          </a:bodyPr>
          <a:lstStyle/>
          <a:p>
            <a:r>
              <a:rPr lang="fr-BE" sz="2000">
                <a:solidFill>
                  <a:srgbClr val="1E699D"/>
                </a:solidFill>
                <a:latin typeface="Calibri"/>
                <a:cs typeface="Arial"/>
              </a:rPr>
              <a:t>La CSCMI ne doit pas être informée par rapport au suivi de la formation de l’assuré social.</a:t>
            </a:r>
            <a:endParaRPr lang="en-US" sz="2000">
              <a:solidFill>
                <a:srgbClr val="1E699D"/>
              </a:solidFill>
              <a:latin typeface="Calibri"/>
              <a:cs typeface="Arial"/>
            </a:endParaRPr>
          </a:p>
          <a:p>
            <a:endParaRPr lang="fr-BE" sz="2000">
              <a:solidFill>
                <a:srgbClr val="1E699D"/>
              </a:solidFill>
              <a:latin typeface="Calibri"/>
              <a:cs typeface="Arial"/>
            </a:endParaRPr>
          </a:p>
          <a:p>
            <a:r>
              <a:rPr lang="fr-BE" sz="2000">
                <a:solidFill>
                  <a:srgbClr val="1E699D"/>
                </a:solidFill>
                <a:latin typeface="Calibri"/>
                <a:cs typeface="Arial"/>
              </a:rPr>
              <a:t>Le courrier envoyé à l’assuré social indique bien qu’il peut suivre la formation à ses frais. </a:t>
            </a:r>
            <a:endParaRPr lang="en-US" sz="2000">
              <a:solidFill>
                <a:srgbClr val="1E699D"/>
              </a:solidFill>
              <a:latin typeface="Calibri"/>
            </a:endParaRPr>
          </a:p>
        </p:txBody>
      </p:sp>
    </p:spTree>
    <p:extLst>
      <p:ext uri="{BB962C8B-B14F-4D97-AF65-F5344CB8AC3E}">
        <p14:creationId xmlns:p14="http://schemas.microsoft.com/office/powerpoint/2010/main" val="363088380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809670" y="1401439"/>
            <a:ext cx="10313972" cy="4442369"/>
          </a:xfrm>
          <a:ln>
            <a:noFill/>
          </a:ln>
        </p:spPr>
        <p:txBody>
          <a:bodyPr/>
          <a:lstStyle/>
          <a:p>
            <a:r>
              <a:rPr lang="fr-FR" sz="2000" b="1" noProof="0">
                <a:solidFill>
                  <a:srgbClr val="1E699D"/>
                </a:solidFill>
                <a:ea typeface="+mj-lt"/>
                <a:cs typeface="+mj-lt"/>
              </a:rPr>
              <a:t>Il existe différentes possibilités en fonction de la mutuelle à laquelle le patient est affilié ou inscrit</a:t>
            </a:r>
            <a:r>
              <a:rPr lang="fr-FR" sz="2000" noProof="0">
                <a:solidFill>
                  <a:srgbClr val="1E699D"/>
                </a:solidFill>
                <a:ea typeface="+mj-lt"/>
                <a:cs typeface="+mj-lt"/>
              </a:rPr>
              <a:t> : </a:t>
            </a:r>
            <a:endParaRPr lang="fr-FR" noProof="0">
              <a:ea typeface="+mj-lt"/>
              <a:cs typeface="+mj-lt"/>
            </a:endParaRPr>
          </a:p>
          <a:p>
            <a:endParaRPr lang="fr-FR" sz="2000" noProof="0">
              <a:solidFill>
                <a:srgbClr val="1E699D"/>
              </a:solidFill>
              <a:latin typeface="Calibri" panose="020F0502020204030204" pitchFamily="34" charset="0"/>
              <a:cs typeface="Calibri" panose="020F0502020204030204" pitchFamily="34" charset="0"/>
            </a:endParaRPr>
          </a:p>
          <a:p>
            <a:pPr marL="342900" lvl="5" indent="-342900">
              <a:lnSpc>
                <a:spcPct val="150000"/>
              </a:lnSpc>
              <a:buFont typeface="Wingdings" panose="05000000000000000000" pitchFamily="2" charset="2"/>
              <a:buChar char="ü"/>
            </a:pPr>
            <a:r>
              <a:rPr lang="fr-FR" sz="2000" noProof="0">
                <a:solidFill>
                  <a:srgbClr val="1E699D"/>
                </a:solidFill>
                <a:latin typeface="Calibri"/>
                <a:ea typeface="Calibri"/>
                <a:cs typeface="Calibri"/>
              </a:rPr>
              <a:t>Courrier classique déposé en mutuelle ou directement lors d’un contact avec l’équipe médicale (à privilégier)</a:t>
            </a:r>
          </a:p>
          <a:p>
            <a:pPr marL="342900" lvl="5" indent="-342900">
              <a:lnSpc>
                <a:spcPct val="200000"/>
              </a:lnSpc>
              <a:buFont typeface="Wingdings" panose="05000000000000000000" pitchFamily="2" charset="2"/>
              <a:buChar char="ü"/>
            </a:pPr>
            <a:r>
              <a:rPr lang="fr-FR" sz="2000" noProof="0">
                <a:solidFill>
                  <a:srgbClr val="1E699D"/>
                </a:solidFill>
                <a:latin typeface="Calibri"/>
                <a:ea typeface="Calibri"/>
                <a:cs typeface="Calibri"/>
              </a:rPr>
              <a:t>Contact téléphonique avec le secrétariat du service médecin-conseil</a:t>
            </a:r>
          </a:p>
          <a:p>
            <a:pPr marL="342900" lvl="5" indent="-342900">
              <a:lnSpc>
                <a:spcPct val="200000"/>
              </a:lnSpc>
              <a:buFont typeface="Wingdings" panose="05000000000000000000" pitchFamily="2" charset="2"/>
              <a:buChar char="ü"/>
            </a:pPr>
            <a:r>
              <a:rPr lang="fr-FR" sz="2000" noProof="0">
                <a:solidFill>
                  <a:srgbClr val="1E699D"/>
                </a:solidFill>
                <a:latin typeface="Calibri"/>
                <a:ea typeface="Calibri"/>
                <a:cs typeface="Calibri"/>
              </a:rPr>
              <a:t>Points de contact en agences et laisser un message </a:t>
            </a:r>
          </a:p>
          <a:p>
            <a:pPr marL="342900" lvl="5" indent="-342900">
              <a:lnSpc>
                <a:spcPct val="200000"/>
              </a:lnSpc>
              <a:buFont typeface="Wingdings" panose="05000000000000000000" pitchFamily="2" charset="2"/>
              <a:buChar char="ü"/>
            </a:pPr>
            <a:r>
              <a:rPr lang="fr-FR" sz="2000" noProof="0">
                <a:solidFill>
                  <a:srgbClr val="1E699D"/>
                </a:solidFill>
                <a:latin typeface="Calibri"/>
                <a:ea typeface="Calibri"/>
                <a:cs typeface="Calibri"/>
              </a:rPr>
              <a:t>La nouvelle plateforme Trio (pour les médecins généralistes): </a:t>
            </a:r>
            <a:r>
              <a:rPr lang="fr-FR" sz="2000" u="sng" noProof="0">
                <a:solidFill>
                  <a:srgbClr val="1E699D"/>
                </a:solidFill>
                <a:latin typeface="Calibri"/>
                <a:ea typeface="Calibri"/>
                <a:cs typeface="Calibri"/>
              </a:rPr>
              <a:t>www.trio.fgov.be</a:t>
            </a:r>
          </a:p>
          <a:p>
            <a:pPr marL="342900" lvl="5" indent="-342900">
              <a:lnSpc>
                <a:spcPct val="200000"/>
              </a:lnSpc>
              <a:buFont typeface="Wingdings" panose="05000000000000000000" pitchFamily="2" charset="2"/>
              <a:buChar char="ü"/>
            </a:pPr>
            <a:r>
              <a:rPr lang="fr-FR" sz="2000" u="sng" noProof="0">
                <a:solidFill>
                  <a:srgbClr val="1E699D"/>
                </a:solidFill>
                <a:latin typeface="Calibri"/>
                <a:ea typeface="Calibri"/>
                <a:cs typeface="Calibri"/>
              </a:rPr>
              <a:t>Eviter la transmission de données médicales par mail </a:t>
            </a:r>
            <a:r>
              <a:rPr lang="fr-FR" sz="2000" noProof="0">
                <a:solidFill>
                  <a:srgbClr val="1E699D"/>
                </a:solidFill>
                <a:latin typeface="Calibri"/>
                <a:ea typeface="Calibri"/>
                <a:cs typeface="Calibri"/>
              </a:rPr>
              <a:t>vers les organismes assureurs</a:t>
            </a:r>
            <a:br>
              <a:rPr lang="fr-FR" sz="2000" noProof="0">
                <a:latin typeface="Calibri" panose="020F0502020204030204" pitchFamily="34" charset="0"/>
                <a:ea typeface="Calibri"/>
                <a:cs typeface="Calibri" panose="020F0502020204030204" pitchFamily="34" charset="0"/>
              </a:rPr>
            </a:br>
            <a:r>
              <a:rPr lang="fr-FR" sz="2000" noProof="0">
                <a:solidFill>
                  <a:srgbClr val="1E699D"/>
                </a:solidFill>
                <a:latin typeface="Calibri"/>
                <a:ea typeface="Calibri"/>
                <a:cs typeface="Calibri"/>
              </a:rPr>
              <a:t>(sécurité insuffisante des données)</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780" y="220132"/>
            <a:ext cx="10972440" cy="873882"/>
          </a:xfrm>
        </p:spPr>
        <p:txBody>
          <a:bodyPr/>
          <a:lstStyle/>
          <a:p>
            <a:r>
              <a:rPr lang="fr-FR" sz="2800" noProof="0">
                <a:solidFill>
                  <a:srgbClr val="1E699D"/>
                </a:solidFill>
                <a:latin typeface="Calibri"/>
                <a:ea typeface="Calibri"/>
                <a:cs typeface="Calibri"/>
              </a:rPr>
              <a:t>10.1. </a:t>
            </a:r>
            <a:r>
              <a:rPr lang="fr-FR" sz="2800">
                <a:solidFill>
                  <a:srgbClr val="1E699D"/>
                </a:solidFill>
                <a:latin typeface="Calibri"/>
                <a:ea typeface="Calibri"/>
                <a:cs typeface="Calibri"/>
              </a:rPr>
              <a:t>Comment contacter le </a:t>
            </a:r>
            <a:r>
              <a:rPr lang="fr-FR" sz="2800" noProof="0">
                <a:solidFill>
                  <a:srgbClr val="1E699D"/>
                </a:solidFill>
                <a:latin typeface="Calibri"/>
                <a:ea typeface="Calibri"/>
                <a:cs typeface="Calibri"/>
              </a:rPr>
              <a:t>Service Médecin-conseil</a:t>
            </a:r>
            <a:endParaRPr lang="fr-FR" sz="2800">
              <a:solidFill>
                <a:srgbClr val="000000"/>
              </a:solidFill>
              <a:latin typeface="Calibri"/>
              <a:ea typeface="Calibri"/>
              <a:cs typeface="Calibri"/>
            </a:endParaRPr>
          </a:p>
          <a:p>
            <a:endParaRPr lang="fr-FR" sz="2800" noProof="0">
              <a:solidFill>
                <a:srgbClr val="1E699D"/>
              </a:solidFill>
              <a:latin typeface="Futura Medium"/>
            </a:endParaRPr>
          </a:p>
        </p:txBody>
      </p:sp>
    </p:spTree>
    <p:extLst>
      <p:ext uri="{BB962C8B-B14F-4D97-AF65-F5344CB8AC3E}">
        <p14:creationId xmlns:p14="http://schemas.microsoft.com/office/powerpoint/2010/main" val="394213528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C849A-303A-0000-BE30-825B7B92C9DA}"/>
              </a:ext>
            </a:extLst>
          </p:cNvPr>
          <p:cNvSpPr>
            <a:spLocks noGrp="1"/>
          </p:cNvSpPr>
          <p:nvPr>
            <p:ph type="title"/>
          </p:nvPr>
        </p:nvSpPr>
        <p:spPr>
          <a:xfrm>
            <a:off x="609480" y="373104"/>
            <a:ext cx="10972440" cy="1144800"/>
          </a:xfrm>
        </p:spPr>
        <p:txBody>
          <a:bodyPr/>
          <a:lstStyle/>
          <a:p>
            <a:r>
              <a:rPr lang="fr-FR" sz="2800" noProof="0">
                <a:solidFill>
                  <a:srgbClr val="1E699D"/>
                </a:solidFill>
                <a:latin typeface="Calibri"/>
              </a:rPr>
              <a:t>10.2. De quoi le médecin-conseil a-t-il besoin ? </a:t>
            </a:r>
          </a:p>
        </p:txBody>
      </p:sp>
      <p:sp>
        <p:nvSpPr>
          <p:cNvPr id="3" name="Espace réservé du texte 2">
            <a:extLst>
              <a:ext uri="{FF2B5EF4-FFF2-40B4-BE49-F238E27FC236}">
                <a16:creationId xmlns:a16="http://schemas.microsoft.com/office/drawing/2014/main" id="{30A373B7-F4E9-DD3D-D28F-ADC849045958}"/>
              </a:ext>
            </a:extLst>
          </p:cNvPr>
          <p:cNvSpPr>
            <a:spLocks noGrp="1"/>
          </p:cNvSpPr>
          <p:nvPr>
            <p:ph type="body"/>
          </p:nvPr>
        </p:nvSpPr>
        <p:spPr>
          <a:xfrm>
            <a:off x="609480" y="1517904"/>
            <a:ext cx="11309718" cy="4526092"/>
          </a:xfrm>
        </p:spPr>
        <p:txBody>
          <a:bodyPr>
            <a:normAutofit/>
          </a:bodyPr>
          <a:lstStyle/>
          <a:p>
            <a:r>
              <a:rPr lang="fr-FR" sz="2000" b="1" noProof="0">
                <a:solidFill>
                  <a:srgbClr val="1E699D"/>
                </a:solidFill>
                <a:latin typeface="Calibri"/>
                <a:cs typeface="Calibri"/>
              </a:rPr>
              <a:t>Le médecin-conseil n’a pas accès au dossier médical global du patient.</a:t>
            </a:r>
          </a:p>
          <a:p>
            <a:pPr marL="0" indent="0">
              <a:buNone/>
            </a:pPr>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a:cs typeface="Calibri"/>
              </a:rPr>
              <a:t>Seuls lui sont accessibles les certificats ou rapports médicaux qui lui sont transmis par le médecin du patient.</a:t>
            </a:r>
          </a:p>
          <a:p>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a:cs typeface="Calibri"/>
              </a:rPr>
              <a:t>L’idéal est que le patient se présente en consultation du médecin-conseil ou du collaborateur paramédical avec les rapports récents en lien avec sa(ses) pathologie(s) active(s) qui justifie(nt) son incapacité de travail. </a:t>
            </a:r>
          </a:p>
          <a:p>
            <a:pPr marL="0" indent="0">
              <a:buNone/>
            </a:pPr>
            <a:endParaRPr lang="fr-FR" sz="2000" noProof="0">
              <a:solidFill>
                <a:srgbClr val="1E699D"/>
              </a:solidFill>
              <a:latin typeface="Calibri" panose="020F0502020204030204" pitchFamily="34" charset="0"/>
              <a:cs typeface="Calibri" panose="020F0502020204030204" pitchFamily="34" charset="0"/>
            </a:endParaRPr>
          </a:p>
          <a:p>
            <a:r>
              <a:rPr lang="fr-FR" sz="2000" noProof="0">
                <a:solidFill>
                  <a:srgbClr val="1E699D"/>
                </a:solidFill>
                <a:latin typeface="Calibri"/>
                <a:cs typeface="Calibri"/>
              </a:rPr>
              <a:t>En cas de pathologie grave ou d’un soucis médical limitant les déplacements, les rapports peuvent être adressés au médecin-conseil via un courrier postal classique, un courrier déposé en agence ou via la plateforme Trio. Le médecin-conseil évaluera alors la possibilité de traiter le dossier sur base de ces éléments. </a:t>
            </a:r>
          </a:p>
        </p:txBody>
      </p:sp>
    </p:spTree>
    <p:extLst>
      <p:ext uri="{BB962C8B-B14F-4D97-AF65-F5344CB8AC3E}">
        <p14:creationId xmlns:p14="http://schemas.microsoft.com/office/powerpoint/2010/main" val="290806672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6F627-14CE-5AC5-84E1-9095E1E1F265}"/>
              </a:ext>
            </a:extLst>
          </p:cNvPr>
          <p:cNvSpPr>
            <a:spLocks noGrp="1"/>
          </p:cNvSpPr>
          <p:nvPr>
            <p:ph type="title"/>
          </p:nvPr>
        </p:nvSpPr>
        <p:spPr/>
        <p:txBody>
          <a:bodyPr/>
          <a:lstStyle/>
          <a:p>
            <a:r>
              <a:rPr lang="en-GB" sz="2800">
                <a:solidFill>
                  <a:srgbClr val="1E699D"/>
                </a:solidFill>
                <a:latin typeface="Calibri"/>
                <a:ea typeface="Calibri"/>
                <a:cs typeface="Calibri"/>
              </a:rPr>
              <a:t>10.3. </a:t>
            </a:r>
            <a:r>
              <a:rPr lang="en-GB" sz="2800" err="1">
                <a:solidFill>
                  <a:srgbClr val="1E699D"/>
                </a:solidFill>
                <a:latin typeface="Calibri"/>
                <a:ea typeface="Calibri"/>
                <a:cs typeface="Calibri"/>
              </a:rPr>
              <a:t>Potentiel</a:t>
            </a:r>
            <a:r>
              <a:rPr lang="en-GB" sz="2800">
                <a:solidFill>
                  <a:srgbClr val="1E699D"/>
                </a:solidFill>
                <a:latin typeface="Calibri"/>
                <a:ea typeface="Calibri"/>
                <a:cs typeface="Calibri"/>
              </a:rPr>
              <a:t> de travail</a:t>
            </a:r>
            <a:endParaRPr lang="en-US" sz="2800">
              <a:solidFill>
                <a:srgbClr val="1E699D"/>
              </a:solidFill>
            </a:endParaRPr>
          </a:p>
        </p:txBody>
      </p:sp>
      <p:sp>
        <p:nvSpPr>
          <p:cNvPr id="3" name="Text Placeholder 2">
            <a:extLst>
              <a:ext uri="{FF2B5EF4-FFF2-40B4-BE49-F238E27FC236}">
                <a16:creationId xmlns:a16="http://schemas.microsoft.com/office/drawing/2014/main" id="{FE9D48B1-7254-AC45-C92D-B06DBE3CCEFF}"/>
              </a:ext>
            </a:extLst>
          </p:cNvPr>
          <p:cNvSpPr>
            <a:spLocks noGrp="1"/>
          </p:cNvSpPr>
          <p:nvPr>
            <p:ph type="body"/>
          </p:nvPr>
        </p:nvSpPr>
        <p:spPr>
          <a:xfrm>
            <a:off x="609480" y="1604520"/>
            <a:ext cx="11403760" cy="3977280"/>
          </a:xfrm>
        </p:spPr>
        <p:txBody>
          <a:bodyPr lIns="0" tIns="0" rIns="0" bIns="0" anchor="t">
            <a:normAutofit/>
          </a:bodyPr>
          <a:lstStyle/>
          <a:p>
            <a:pPr marL="0" indent="0">
              <a:lnSpc>
                <a:spcPct val="100000"/>
              </a:lnSpc>
              <a:spcBef>
                <a:spcPts val="0"/>
              </a:spcBef>
              <a:buNone/>
            </a:pPr>
            <a:r>
              <a:rPr lang="fr-FR" sz="2000">
                <a:solidFill>
                  <a:srgbClr val="1E699D"/>
                </a:solidFill>
                <a:latin typeface="Calibri"/>
                <a:ea typeface="Calibri"/>
                <a:cs typeface="Calibri"/>
              </a:rPr>
              <a:t>« La capacité d’un titulaire reconnu en incapacité de travail à exercer un </a:t>
            </a:r>
            <a:r>
              <a:rPr lang="fr-FR" sz="2000" b="1">
                <a:solidFill>
                  <a:srgbClr val="1E699D"/>
                </a:solidFill>
                <a:latin typeface="Calibri"/>
                <a:ea typeface="Calibri"/>
                <a:cs typeface="Calibri"/>
              </a:rPr>
              <a:t>travail adapté </a:t>
            </a:r>
            <a:r>
              <a:rPr lang="fr-FR" sz="2000">
                <a:solidFill>
                  <a:srgbClr val="1E699D"/>
                </a:solidFill>
                <a:latin typeface="Calibri"/>
                <a:ea typeface="Calibri"/>
                <a:cs typeface="Calibri"/>
              </a:rPr>
              <a:t>compte tenu de son état de santé, et pour laquelle tant le potentiel de travail actuel que les possibilités futures doivent être pris en compte dans l’évaluation. »</a:t>
            </a:r>
            <a:endParaRPr lang="en-US" sz="2000">
              <a:solidFill>
                <a:srgbClr val="1E699D"/>
              </a:solidFill>
              <a:latin typeface="Calibri"/>
              <a:ea typeface="Calibri"/>
              <a:cs typeface="Calibri"/>
            </a:endParaRPr>
          </a:p>
          <a:p>
            <a:pPr>
              <a:lnSpc>
                <a:spcPct val="100000"/>
              </a:lnSpc>
              <a:spcBef>
                <a:spcPct val="20000"/>
              </a:spcBef>
            </a:pPr>
            <a:endParaRPr lang="fr-FR" sz="2000">
              <a:solidFill>
                <a:srgbClr val="1E699D"/>
              </a:solidFill>
              <a:latin typeface="Calibri"/>
              <a:ea typeface="Calibri"/>
              <a:cs typeface="Calibri"/>
            </a:endParaRPr>
          </a:p>
          <a:p>
            <a:pPr marL="0" indent="0">
              <a:lnSpc>
                <a:spcPct val="100000"/>
              </a:lnSpc>
              <a:spcBef>
                <a:spcPct val="20000"/>
              </a:spcBef>
              <a:buNone/>
            </a:pPr>
            <a:r>
              <a:rPr lang="fr-FR" sz="2000" b="1">
                <a:solidFill>
                  <a:srgbClr val="1E699D"/>
                </a:solidFill>
                <a:latin typeface="Calibri"/>
                <a:ea typeface="Calibri"/>
                <a:cs typeface="Calibri"/>
              </a:rPr>
              <a:t>Travail adapté?</a:t>
            </a:r>
            <a:endParaRPr lang="en-US" sz="2000">
              <a:solidFill>
                <a:srgbClr val="1E699D"/>
              </a:solidFill>
              <a:latin typeface="Calibri"/>
              <a:ea typeface="Calibri"/>
              <a:cs typeface="Calibri"/>
            </a:endParaRPr>
          </a:p>
          <a:p>
            <a:pPr>
              <a:lnSpc>
                <a:spcPct val="100000"/>
              </a:lnSpc>
              <a:spcBef>
                <a:spcPct val="20000"/>
              </a:spcBef>
            </a:pPr>
            <a:endParaRPr lang="fr-FR" sz="2000">
              <a:solidFill>
                <a:srgbClr val="1E699D"/>
              </a:solidFill>
              <a:latin typeface="Calibri"/>
              <a:ea typeface="Calibri"/>
              <a:cs typeface="Calibri"/>
            </a:endParaRPr>
          </a:p>
          <a:p>
            <a:pPr marL="0" indent="0">
              <a:lnSpc>
                <a:spcPct val="100000"/>
              </a:lnSpc>
              <a:spcBef>
                <a:spcPct val="20000"/>
              </a:spcBef>
              <a:buNone/>
            </a:pPr>
            <a:r>
              <a:rPr lang="fr-FR" sz="2000">
                <a:solidFill>
                  <a:srgbClr val="1E699D"/>
                </a:solidFill>
                <a:highlight>
                  <a:srgbClr val="FFFFFF"/>
                </a:highlight>
                <a:latin typeface="Calibri"/>
                <a:ea typeface="Calibri"/>
                <a:cs typeface="Calibri"/>
              </a:rPr>
              <a:t>Notion très large</a:t>
            </a:r>
            <a:endParaRPr lang="en-US" sz="2000">
              <a:solidFill>
                <a:srgbClr val="1E699D"/>
              </a:solidFill>
              <a:latin typeface="Calibri"/>
              <a:ea typeface="Calibri"/>
              <a:cs typeface="Calibri"/>
            </a:endParaRPr>
          </a:p>
          <a:p>
            <a:pPr>
              <a:lnSpc>
                <a:spcPct val="100000"/>
              </a:lnSpc>
              <a:spcBef>
                <a:spcPct val="20000"/>
              </a:spcBef>
            </a:pPr>
            <a:endParaRPr lang="fr-FR" sz="2000">
              <a:solidFill>
                <a:srgbClr val="1E699D"/>
              </a:solidFill>
              <a:latin typeface="Calibri"/>
              <a:ea typeface="Calibri"/>
              <a:cs typeface="Calibri"/>
            </a:endParaRPr>
          </a:p>
          <a:p>
            <a:pPr marL="0" indent="0">
              <a:lnSpc>
                <a:spcPct val="100000"/>
              </a:lnSpc>
              <a:spcBef>
                <a:spcPct val="20000"/>
              </a:spcBef>
              <a:buNone/>
            </a:pPr>
            <a:r>
              <a:rPr lang="fr-FR" sz="2000">
                <a:solidFill>
                  <a:srgbClr val="1E699D"/>
                </a:solidFill>
                <a:highlight>
                  <a:srgbClr val="FFFFFF"/>
                </a:highlight>
                <a:latin typeface="Calibri"/>
                <a:ea typeface="Calibri"/>
                <a:cs typeface="Calibri"/>
              </a:rPr>
              <a:t>= l’assuré peut reprendre le travail (à terme) </a:t>
            </a:r>
            <a:r>
              <a:rPr lang="fr-FR" sz="2000" b="1">
                <a:solidFill>
                  <a:srgbClr val="1E699D"/>
                </a:solidFill>
                <a:highlight>
                  <a:srgbClr val="FFFFFF"/>
                </a:highlight>
                <a:latin typeface="Calibri"/>
                <a:ea typeface="Calibri"/>
                <a:cs typeface="Calibri"/>
              </a:rPr>
              <a:t>moyennant </a:t>
            </a:r>
            <a:r>
              <a:rPr lang="fr-FR" sz="2000" b="1">
                <a:solidFill>
                  <a:srgbClr val="1E699D"/>
                </a:solidFill>
                <a:latin typeface="Calibri"/>
                <a:ea typeface="Calibri"/>
                <a:cs typeface="Calibri"/>
              </a:rPr>
              <a:t>une ou plusieurs mesures d’adaptation et/ou d’accompagnement.</a:t>
            </a:r>
            <a:endParaRPr lang="en-US" sz="2000">
              <a:solidFill>
                <a:srgbClr val="1E699D"/>
              </a:solidFill>
            </a:endParaRPr>
          </a:p>
        </p:txBody>
      </p:sp>
    </p:spTree>
    <p:extLst>
      <p:ext uri="{BB962C8B-B14F-4D97-AF65-F5344CB8AC3E}">
        <p14:creationId xmlns:p14="http://schemas.microsoft.com/office/powerpoint/2010/main" val="21717472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66C77-4F1A-AF17-4C5B-29B3C0776747}"/>
              </a:ext>
            </a:extLst>
          </p:cNvPr>
          <p:cNvSpPr>
            <a:spLocks noGrp="1"/>
          </p:cNvSpPr>
          <p:nvPr>
            <p:ph type="title"/>
          </p:nvPr>
        </p:nvSpPr>
        <p:spPr/>
        <p:txBody>
          <a:bodyPr/>
          <a:lstStyle/>
          <a:p>
            <a:r>
              <a:rPr lang="en-US" sz="2800">
                <a:solidFill>
                  <a:srgbClr val="1E699D"/>
                </a:solidFill>
                <a:latin typeface="Calibri"/>
                <a:ea typeface="Calibri"/>
                <a:cs typeface="Calibri"/>
              </a:rPr>
              <a:t>10.4. Le </a:t>
            </a:r>
            <a:r>
              <a:rPr lang="en-US" sz="2800" err="1">
                <a:solidFill>
                  <a:srgbClr val="1E699D"/>
                </a:solidFill>
                <a:latin typeface="Calibri"/>
                <a:ea typeface="Calibri"/>
                <a:cs typeface="Calibri"/>
              </a:rPr>
              <a:t>certificat</a:t>
            </a:r>
            <a:r>
              <a:rPr lang="en-US" sz="2800">
                <a:solidFill>
                  <a:srgbClr val="1E699D"/>
                </a:solidFill>
                <a:latin typeface="Calibri"/>
                <a:ea typeface="Calibri"/>
                <a:cs typeface="Calibri"/>
              </a:rPr>
              <a:t> </a:t>
            </a:r>
            <a:r>
              <a:rPr lang="en-US" sz="2800" err="1">
                <a:solidFill>
                  <a:srgbClr val="1E699D"/>
                </a:solidFill>
                <a:latin typeface="Calibri"/>
                <a:ea typeface="Calibri"/>
                <a:cs typeface="Calibri"/>
              </a:rPr>
              <a:t>électronique</a:t>
            </a:r>
            <a:r>
              <a:rPr lang="en-US" sz="2800">
                <a:solidFill>
                  <a:srgbClr val="1E699D"/>
                </a:solidFill>
                <a:latin typeface="Calibri"/>
                <a:ea typeface="Calibri"/>
                <a:cs typeface="Calibri"/>
              </a:rPr>
              <a:t> </a:t>
            </a:r>
            <a:r>
              <a:rPr lang="en-US" sz="2800" err="1">
                <a:solidFill>
                  <a:srgbClr val="1E699D"/>
                </a:solidFill>
                <a:latin typeface="Calibri"/>
                <a:ea typeface="Calibri"/>
                <a:cs typeface="Calibri"/>
              </a:rPr>
              <a:t>d'incapacité</a:t>
            </a:r>
            <a:r>
              <a:rPr lang="en-US" sz="2800">
                <a:solidFill>
                  <a:srgbClr val="1E699D"/>
                </a:solidFill>
                <a:latin typeface="Calibri"/>
                <a:ea typeface="Calibri"/>
                <a:cs typeface="Calibri"/>
              </a:rPr>
              <a:t> de travail</a:t>
            </a:r>
          </a:p>
        </p:txBody>
      </p:sp>
      <p:sp>
        <p:nvSpPr>
          <p:cNvPr id="3" name="Text Placeholder 2">
            <a:extLst>
              <a:ext uri="{FF2B5EF4-FFF2-40B4-BE49-F238E27FC236}">
                <a16:creationId xmlns:a16="http://schemas.microsoft.com/office/drawing/2014/main" id="{2ADD6F9B-7608-97F0-13BC-CDDD8C5DAE3E}"/>
              </a:ext>
            </a:extLst>
          </p:cNvPr>
          <p:cNvSpPr>
            <a:spLocks noGrp="1"/>
          </p:cNvSpPr>
          <p:nvPr>
            <p:ph type="body"/>
          </p:nvPr>
        </p:nvSpPr>
        <p:spPr>
          <a:xfrm>
            <a:off x="609480" y="1604520"/>
            <a:ext cx="11389383" cy="3977280"/>
          </a:xfrm>
        </p:spPr>
        <p:txBody>
          <a:bodyPr lIns="0" tIns="0" rIns="0" bIns="0" anchor="t">
            <a:normAutofit/>
          </a:bodyPr>
          <a:lstStyle/>
          <a:p>
            <a:pPr marL="0" indent="0">
              <a:lnSpc>
                <a:spcPct val="100000"/>
              </a:lnSpc>
              <a:spcBef>
                <a:spcPct val="20000"/>
              </a:spcBef>
              <a:buNone/>
            </a:pPr>
            <a:r>
              <a:rPr lang="fr-FR" sz="2000">
                <a:solidFill>
                  <a:srgbClr val="1E699D"/>
                </a:solidFill>
                <a:latin typeface="Calibri"/>
                <a:ea typeface="Calibri"/>
                <a:cs typeface="Calibri"/>
              </a:rPr>
              <a:t>Depuis </a:t>
            </a:r>
            <a:r>
              <a:rPr lang="fr-FR" sz="2000" b="1">
                <a:solidFill>
                  <a:srgbClr val="1E699D"/>
                </a:solidFill>
                <a:latin typeface="Calibri"/>
                <a:ea typeface="Calibri"/>
                <a:cs typeface="Calibri"/>
              </a:rPr>
              <a:t>le 1</a:t>
            </a:r>
            <a:r>
              <a:rPr lang="fr-FR" sz="2000" b="1" baseline="30000">
                <a:solidFill>
                  <a:srgbClr val="1E699D"/>
                </a:solidFill>
                <a:latin typeface="Calibri"/>
                <a:ea typeface="Calibri"/>
                <a:cs typeface="Calibri"/>
              </a:rPr>
              <a:t>er</a:t>
            </a:r>
            <a:r>
              <a:rPr lang="fr-FR" sz="2000" b="1">
                <a:solidFill>
                  <a:srgbClr val="1E699D"/>
                </a:solidFill>
                <a:latin typeface="Calibri"/>
                <a:ea typeface="Calibri"/>
                <a:cs typeface="Calibri"/>
              </a:rPr>
              <a:t> janvier 2026</a:t>
            </a:r>
            <a:r>
              <a:rPr lang="fr-FR" sz="2000">
                <a:solidFill>
                  <a:srgbClr val="1E699D"/>
                </a:solidFill>
                <a:latin typeface="Calibri"/>
                <a:ea typeface="Calibri"/>
                <a:cs typeface="Calibri"/>
              </a:rPr>
              <a:t>, obligation pour les médecins généralistes d’utiliser le </a:t>
            </a:r>
            <a:r>
              <a:rPr lang="fr-FR" sz="2000" b="1">
                <a:solidFill>
                  <a:srgbClr val="1E699D"/>
                </a:solidFill>
                <a:latin typeface="Calibri"/>
                <a:ea typeface="Calibri"/>
                <a:cs typeface="Calibri"/>
              </a:rPr>
              <a:t>circuit électronique </a:t>
            </a:r>
            <a:r>
              <a:rPr lang="fr-FR" sz="2000">
                <a:solidFill>
                  <a:srgbClr val="1E699D"/>
                </a:solidFill>
                <a:latin typeface="Calibri"/>
                <a:ea typeface="Calibri"/>
                <a:cs typeface="Calibri"/>
              </a:rPr>
              <a:t>(</a:t>
            </a:r>
            <a:r>
              <a:rPr lang="fr-FR" sz="2000" err="1">
                <a:solidFill>
                  <a:srgbClr val="1E699D"/>
                </a:solidFill>
                <a:latin typeface="Calibri"/>
                <a:ea typeface="Calibri"/>
                <a:cs typeface="Calibri"/>
              </a:rPr>
              <a:t>Mult‑eMediatt</a:t>
            </a:r>
            <a:r>
              <a:rPr lang="fr-FR" sz="2000">
                <a:solidFill>
                  <a:srgbClr val="1E699D"/>
                </a:solidFill>
                <a:latin typeface="Calibri"/>
                <a:ea typeface="Calibri"/>
                <a:cs typeface="Calibri"/>
              </a:rPr>
              <a:t>) lorsqu’ils établissent </a:t>
            </a:r>
            <a:r>
              <a:rPr lang="fr-FR" sz="2000" b="1">
                <a:solidFill>
                  <a:srgbClr val="1E699D"/>
                </a:solidFill>
                <a:latin typeface="Calibri"/>
                <a:ea typeface="Calibri"/>
                <a:cs typeface="Calibri"/>
              </a:rPr>
              <a:t>un certificat d’incapacité de travail pour le médecin‑conseil </a:t>
            </a:r>
            <a:r>
              <a:rPr lang="fr-FR" sz="2000">
                <a:solidFill>
                  <a:srgbClr val="1E699D"/>
                </a:solidFill>
                <a:latin typeface="Calibri"/>
                <a:ea typeface="Calibri"/>
                <a:cs typeface="Calibri"/>
              </a:rPr>
              <a:t>lorsque :</a:t>
            </a:r>
          </a:p>
          <a:p>
            <a:pPr marL="0" indent="0">
              <a:lnSpc>
                <a:spcPct val="100000"/>
              </a:lnSpc>
              <a:spcBef>
                <a:spcPct val="20000"/>
              </a:spcBef>
              <a:buNone/>
            </a:pPr>
            <a:endParaRPr lang="fr-FR" sz="2000">
              <a:solidFill>
                <a:srgbClr val="1E699D"/>
              </a:solidFill>
              <a:latin typeface="Calibri"/>
              <a:ea typeface="Calibri"/>
              <a:cs typeface="Calibri"/>
            </a:endParaRPr>
          </a:p>
          <a:p>
            <a:pPr marL="342900" indent="-342900">
              <a:lnSpc>
                <a:spcPct val="100000"/>
              </a:lnSpc>
              <a:spcBef>
                <a:spcPct val="20000"/>
              </a:spcBef>
              <a:buFont typeface="Arial,Sans-Serif"/>
              <a:buChar char="•"/>
            </a:pPr>
            <a:r>
              <a:rPr lang="fr-FR" sz="2000">
                <a:solidFill>
                  <a:srgbClr val="1E699D"/>
                </a:solidFill>
                <a:latin typeface="Calibri"/>
                <a:ea typeface="Calibri"/>
                <a:cs typeface="Calibri"/>
              </a:rPr>
              <a:t>l’incapacité de travail &gt; 14 jours</a:t>
            </a:r>
            <a:endParaRPr lang="en-US" sz="2000">
              <a:solidFill>
                <a:srgbClr val="1E699D"/>
              </a:solidFill>
              <a:latin typeface="Calibri"/>
              <a:ea typeface="Calibri"/>
              <a:cs typeface="Calibri"/>
            </a:endParaRPr>
          </a:p>
          <a:p>
            <a:pPr marL="342900" indent="-342900">
              <a:lnSpc>
                <a:spcPct val="100000"/>
              </a:lnSpc>
              <a:spcBef>
                <a:spcPct val="20000"/>
              </a:spcBef>
              <a:buFont typeface="Arial,Sans-Serif"/>
              <a:buChar char="•"/>
            </a:pPr>
            <a:r>
              <a:rPr lang="fr-FR" sz="2000">
                <a:solidFill>
                  <a:srgbClr val="1E699D"/>
                </a:solidFill>
                <a:latin typeface="Calibri"/>
                <a:ea typeface="Calibri"/>
                <a:cs typeface="Calibri"/>
              </a:rPr>
              <a:t>il s’agit d’une prolongation de l’incapacité de travail, quelle que soit la </a:t>
            </a:r>
            <a:r>
              <a:rPr lang="fr-FR" sz="2000">
                <a:solidFill>
                  <a:srgbClr val="1E699D"/>
                </a:solidFill>
                <a:highlight>
                  <a:srgbClr val="FFFFFF"/>
                </a:highlight>
                <a:latin typeface="Calibri"/>
                <a:ea typeface="Calibri"/>
                <a:cs typeface="Calibri"/>
              </a:rPr>
              <a:t>durée de la prolongation</a:t>
            </a:r>
            <a:endParaRPr lang="en-US" sz="2000">
              <a:solidFill>
                <a:srgbClr val="1E699D"/>
              </a:solidFill>
              <a:latin typeface="Calibri"/>
              <a:ea typeface="Calibri"/>
              <a:cs typeface="Calibri"/>
            </a:endParaRPr>
          </a:p>
          <a:p>
            <a:pPr marL="0" indent="0">
              <a:lnSpc>
                <a:spcPct val="120000"/>
              </a:lnSpc>
              <a:buNone/>
            </a:pPr>
            <a:endParaRPr lang="en-GB" sz="1800">
              <a:solidFill>
                <a:srgbClr val="131313"/>
              </a:solidFill>
              <a:latin typeface="Aptos Light"/>
            </a:endParaRPr>
          </a:p>
          <a:p>
            <a:pPr marL="0" indent="0">
              <a:buNone/>
            </a:pPr>
            <a:endParaRPr lang="en-US"/>
          </a:p>
        </p:txBody>
      </p:sp>
    </p:spTree>
    <p:extLst>
      <p:ext uri="{BB962C8B-B14F-4D97-AF65-F5344CB8AC3E}">
        <p14:creationId xmlns:p14="http://schemas.microsoft.com/office/powerpoint/2010/main" val="320176733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5CF27-6393-918D-DA43-F9A77DF447A7}"/>
              </a:ext>
            </a:extLst>
          </p:cNvPr>
          <p:cNvSpPr>
            <a:spLocks noGrp="1"/>
          </p:cNvSpPr>
          <p:nvPr>
            <p:ph type="title"/>
          </p:nvPr>
        </p:nvSpPr>
        <p:spPr/>
        <p:txBody>
          <a:bodyPr/>
          <a:lstStyle/>
          <a:p>
            <a:r>
              <a:rPr lang="en-US" sz="2800">
                <a:solidFill>
                  <a:srgbClr val="1E699D"/>
                </a:solidFill>
                <a:latin typeface="Calibri"/>
                <a:ea typeface="Calibri"/>
                <a:cs typeface="Calibri"/>
              </a:rPr>
              <a:t>1</a:t>
            </a:r>
            <a:r>
              <a:rPr lang="en-GB" sz="2800">
                <a:solidFill>
                  <a:srgbClr val="1E699D"/>
                </a:solidFill>
                <a:latin typeface="Calibri"/>
                <a:ea typeface="Calibri"/>
                <a:cs typeface="Calibri"/>
              </a:rPr>
              <a:t>0.5. Limitation de la durée </a:t>
            </a:r>
            <a:r>
              <a:rPr lang="fr-BE" sz="2800">
                <a:solidFill>
                  <a:srgbClr val="1E699D"/>
                </a:solidFill>
                <a:latin typeface="Calibri"/>
                <a:ea typeface="Calibri"/>
                <a:cs typeface="Calibri"/>
              </a:rPr>
              <a:t>prescrite</a:t>
            </a:r>
            <a:r>
              <a:rPr lang="en-GB" sz="2800">
                <a:solidFill>
                  <a:srgbClr val="1E699D"/>
                </a:solidFill>
                <a:latin typeface="Calibri"/>
                <a:ea typeface="Calibri"/>
                <a:cs typeface="Calibri"/>
              </a:rPr>
              <a:t> sur le </a:t>
            </a:r>
            <a:r>
              <a:rPr lang="en-GB" sz="2800" err="1">
                <a:solidFill>
                  <a:srgbClr val="1E699D"/>
                </a:solidFill>
                <a:latin typeface="Calibri"/>
                <a:ea typeface="Calibri"/>
                <a:cs typeface="Calibri"/>
              </a:rPr>
              <a:t>certificat</a:t>
            </a:r>
            <a:r>
              <a:rPr lang="en-GB" sz="2800">
                <a:solidFill>
                  <a:srgbClr val="1E699D"/>
                </a:solidFill>
                <a:latin typeface="Calibri"/>
                <a:ea typeface="Calibri"/>
                <a:cs typeface="Calibri"/>
              </a:rPr>
              <a:t> </a:t>
            </a:r>
            <a:r>
              <a:rPr lang="en-GB" sz="2800" err="1">
                <a:solidFill>
                  <a:srgbClr val="1E699D"/>
                </a:solidFill>
                <a:highlight>
                  <a:srgbClr val="FFFFFF"/>
                </a:highlight>
                <a:latin typeface="Calibri"/>
                <a:ea typeface="Calibri"/>
                <a:cs typeface="Calibri"/>
              </a:rPr>
              <a:t>d’incapacité</a:t>
            </a:r>
            <a:r>
              <a:rPr lang="en-GB" sz="2800">
                <a:solidFill>
                  <a:srgbClr val="1E699D"/>
                </a:solidFill>
                <a:highlight>
                  <a:srgbClr val="FFFFFF"/>
                </a:highlight>
                <a:latin typeface="Calibri"/>
                <a:ea typeface="Calibri"/>
                <a:cs typeface="Calibri"/>
              </a:rPr>
              <a:t> de travail</a:t>
            </a:r>
            <a:endParaRPr lang="en-US" sz="2800">
              <a:solidFill>
                <a:srgbClr val="1E699D"/>
              </a:solidFill>
            </a:endParaRPr>
          </a:p>
        </p:txBody>
      </p:sp>
      <p:sp>
        <p:nvSpPr>
          <p:cNvPr id="3" name="Text Placeholder 2">
            <a:extLst>
              <a:ext uri="{FF2B5EF4-FFF2-40B4-BE49-F238E27FC236}">
                <a16:creationId xmlns:a16="http://schemas.microsoft.com/office/drawing/2014/main" id="{411D5C97-3159-929D-DBFD-9865C1726737}"/>
              </a:ext>
            </a:extLst>
          </p:cNvPr>
          <p:cNvSpPr>
            <a:spLocks noGrp="1"/>
          </p:cNvSpPr>
          <p:nvPr>
            <p:ph type="body"/>
          </p:nvPr>
        </p:nvSpPr>
        <p:spPr>
          <a:xfrm>
            <a:off x="609480" y="1604520"/>
            <a:ext cx="11432515" cy="3977280"/>
          </a:xfrm>
        </p:spPr>
        <p:txBody>
          <a:bodyPr lIns="0" tIns="0" rIns="0" bIns="0" anchor="t">
            <a:normAutofit lnSpcReduction="10000"/>
          </a:bodyPr>
          <a:lstStyle/>
          <a:p>
            <a:pPr marL="0" indent="0">
              <a:lnSpc>
                <a:spcPct val="100000"/>
              </a:lnSpc>
              <a:spcBef>
                <a:spcPct val="20000"/>
              </a:spcBef>
              <a:buNone/>
            </a:pPr>
            <a:r>
              <a:rPr lang="fr-FR" sz="2400" b="1">
                <a:solidFill>
                  <a:srgbClr val="1E699D"/>
                </a:solidFill>
                <a:latin typeface="Calibri"/>
                <a:ea typeface="Calibri"/>
                <a:cs typeface="Calibri"/>
              </a:rPr>
              <a:t>Trois mois</a:t>
            </a:r>
            <a:endParaRPr lang="en-US" sz="2400">
              <a:solidFill>
                <a:srgbClr val="1E699D"/>
              </a:solidFill>
              <a:latin typeface="Calibri"/>
              <a:ea typeface="Calibri"/>
              <a:cs typeface="Calibri"/>
            </a:endParaRPr>
          </a:p>
          <a:p>
            <a:pPr>
              <a:lnSpc>
                <a:spcPct val="100000"/>
              </a:lnSpc>
              <a:spcBef>
                <a:spcPct val="20000"/>
              </a:spcBef>
              <a:buFont typeface="Calibri" panose="020B0604020202020204" pitchFamily="34" charset="0"/>
              <a:buChar char="-"/>
            </a:pPr>
            <a:endParaRPr lang="fr-FR" sz="2400">
              <a:solidFill>
                <a:srgbClr val="1E699D"/>
              </a:solidFill>
              <a:latin typeface="Calibri"/>
              <a:ea typeface="Calibri"/>
              <a:cs typeface="Calibri"/>
            </a:endParaRPr>
          </a:p>
          <a:p>
            <a:pPr marL="0" indent="0">
              <a:lnSpc>
                <a:spcPct val="100000"/>
              </a:lnSpc>
              <a:spcBef>
                <a:spcPct val="20000"/>
              </a:spcBef>
              <a:buNone/>
            </a:pPr>
            <a:r>
              <a:rPr lang="fr-FR" sz="2400">
                <a:solidFill>
                  <a:srgbClr val="1E699D"/>
                </a:solidFill>
                <a:latin typeface="Calibri"/>
                <a:ea typeface="Calibri"/>
                <a:cs typeface="Calibri"/>
              </a:rPr>
              <a:t>Applicable depuis le </a:t>
            </a:r>
            <a:r>
              <a:rPr lang="fr-FR" sz="2400" b="1">
                <a:solidFill>
                  <a:srgbClr val="1E699D"/>
                </a:solidFill>
                <a:latin typeface="Calibri"/>
                <a:ea typeface="Calibri"/>
                <a:cs typeface="Calibri"/>
              </a:rPr>
              <a:t>1</a:t>
            </a:r>
            <a:r>
              <a:rPr lang="fr-FR" sz="1600" b="1" baseline="30000">
                <a:solidFill>
                  <a:srgbClr val="1E699D"/>
                </a:solidFill>
                <a:latin typeface="Calibri"/>
                <a:ea typeface="Calibri"/>
                <a:cs typeface="Calibri"/>
              </a:rPr>
              <a:t>er</a:t>
            </a:r>
            <a:r>
              <a:rPr lang="fr-FR" sz="2400" b="1">
                <a:solidFill>
                  <a:srgbClr val="1E699D"/>
                </a:solidFill>
                <a:latin typeface="Calibri"/>
                <a:ea typeface="Calibri"/>
                <a:cs typeface="Calibri"/>
              </a:rPr>
              <a:t> janvier 2026 </a:t>
            </a:r>
            <a:r>
              <a:rPr lang="fr-FR" sz="2400">
                <a:solidFill>
                  <a:srgbClr val="1E699D"/>
                </a:solidFill>
                <a:latin typeface="Calibri"/>
                <a:ea typeface="Calibri"/>
                <a:cs typeface="Calibri"/>
              </a:rPr>
              <a:t>uniquement au </a:t>
            </a:r>
            <a:r>
              <a:rPr lang="fr-FR" sz="2400" b="1">
                <a:solidFill>
                  <a:srgbClr val="1E699D"/>
                </a:solidFill>
                <a:latin typeface="Calibri"/>
                <a:ea typeface="Calibri"/>
                <a:cs typeface="Calibri"/>
              </a:rPr>
              <a:t>certificat d’incapacité de travail destiné au médecin‑conseil</a:t>
            </a:r>
            <a:endParaRPr lang="en-US" sz="2400">
              <a:solidFill>
                <a:srgbClr val="1E699D"/>
              </a:solidFill>
              <a:latin typeface="Calibri"/>
              <a:ea typeface="Calibri"/>
              <a:cs typeface="Calibri"/>
            </a:endParaRPr>
          </a:p>
          <a:p>
            <a:pPr>
              <a:lnSpc>
                <a:spcPct val="100000"/>
              </a:lnSpc>
              <a:spcBef>
                <a:spcPct val="20000"/>
              </a:spcBef>
              <a:buFont typeface="Calibri" panose="020B0604020202020204" pitchFamily="34" charset="0"/>
              <a:buChar char="-"/>
            </a:pPr>
            <a:endParaRPr lang="fr-FR" sz="2400">
              <a:solidFill>
                <a:srgbClr val="1E699D"/>
              </a:solidFill>
              <a:latin typeface="Calibri"/>
              <a:ea typeface="Calibri"/>
              <a:cs typeface="Calibri"/>
            </a:endParaRPr>
          </a:p>
          <a:p>
            <a:pPr marL="0" indent="0">
              <a:lnSpc>
                <a:spcPct val="100000"/>
              </a:lnSpc>
              <a:spcBef>
                <a:spcPct val="20000"/>
              </a:spcBef>
              <a:buNone/>
            </a:pPr>
            <a:r>
              <a:rPr lang="fr-FR" sz="2400" b="1">
                <a:solidFill>
                  <a:srgbClr val="1E699D"/>
                </a:solidFill>
                <a:latin typeface="Calibri"/>
                <a:ea typeface="Calibri"/>
                <a:cs typeface="Calibri"/>
              </a:rPr>
              <a:t>s'applique :</a:t>
            </a:r>
            <a:endParaRPr lang="en-US" sz="2400">
              <a:solidFill>
                <a:srgbClr val="1E699D"/>
              </a:solidFill>
              <a:latin typeface="Calibri"/>
              <a:ea typeface="Calibri"/>
              <a:cs typeface="Calibri"/>
            </a:endParaRPr>
          </a:p>
          <a:p>
            <a:pPr marL="196850" indent="0">
              <a:lnSpc>
                <a:spcPct val="100000"/>
              </a:lnSpc>
              <a:spcBef>
                <a:spcPct val="20000"/>
              </a:spcBef>
              <a:buNone/>
            </a:pPr>
            <a:r>
              <a:rPr lang="fr-FR" sz="2400">
                <a:solidFill>
                  <a:srgbClr val="1E699D"/>
                </a:solidFill>
                <a:latin typeface="Calibri"/>
                <a:ea typeface="Calibri"/>
                <a:cs typeface="Calibri"/>
              </a:rPr>
              <a:t>-    aux certificats électroniques envoyés par les médecins généralistes</a:t>
            </a:r>
            <a:endParaRPr lang="en-US" sz="2400">
              <a:solidFill>
                <a:srgbClr val="1E699D"/>
              </a:solidFill>
              <a:latin typeface="Calibri"/>
              <a:ea typeface="Calibri"/>
              <a:cs typeface="Calibri"/>
            </a:endParaRPr>
          </a:p>
          <a:p>
            <a:pPr marL="539750" indent="-342900">
              <a:lnSpc>
                <a:spcPct val="100000"/>
              </a:lnSpc>
              <a:spcBef>
                <a:spcPct val="20000"/>
              </a:spcBef>
              <a:buFont typeface="Calibri" panose="020B0604020202020204" pitchFamily="34" charset="0"/>
              <a:buChar char="-"/>
            </a:pPr>
            <a:r>
              <a:rPr lang="fr-FR" sz="2400">
                <a:solidFill>
                  <a:srgbClr val="1E699D"/>
                </a:solidFill>
                <a:latin typeface="Calibri"/>
                <a:ea typeface="Calibri"/>
                <a:cs typeface="Calibri"/>
              </a:rPr>
              <a:t>aux certificats papiers établis par les médecins généralistes</a:t>
            </a:r>
            <a:endParaRPr lang="en-US" sz="2400">
              <a:solidFill>
                <a:srgbClr val="1E699D"/>
              </a:solidFill>
              <a:latin typeface="Calibri"/>
              <a:ea typeface="Calibri"/>
              <a:cs typeface="Calibri"/>
            </a:endParaRPr>
          </a:p>
          <a:p>
            <a:pPr marL="539750" indent="-342900">
              <a:lnSpc>
                <a:spcPct val="100000"/>
              </a:lnSpc>
              <a:spcBef>
                <a:spcPct val="20000"/>
              </a:spcBef>
              <a:buFont typeface="Calibri" panose="020B0604020202020204" pitchFamily="34" charset="0"/>
              <a:buChar char="-"/>
            </a:pPr>
            <a:r>
              <a:rPr lang="fr-FR" sz="2400">
                <a:solidFill>
                  <a:srgbClr val="1E699D"/>
                </a:solidFill>
                <a:latin typeface="Calibri"/>
                <a:ea typeface="Calibri"/>
                <a:cs typeface="Calibri"/>
              </a:rPr>
              <a:t>à tous les certificats établis par les médecins spécialistes, les dentistes et les </a:t>
            </a:r>
            <a:r>
              <a:rPr lang="fr-FR" sz="2400" err="1">
                <a:solidFill>
                  <a:srgbClr val="1E699D"/>
                </a:solidFill>
                <a:latin typeface="Calibri"/>
                <a:ea typeface="Calibri"/>
                <a:cs typeface="Calibri"/>
              </a:rPr>
              <a:t>sages-femmes</a:t>
            </a:r>
            <a:endParaRPr lang="en-US" err="1">
              <a:solidFill>
                <a:srgbClr val="1E699D"/>
              </a:solidFill>
            </a:endParaRPr>
          </a:p>
        </p:txBody>
      </p:sp>
    </p:spTree>
    <p:extLst>
      <p:ext uri="{BB962C8B-B14F-4D97-AF65-F5344CB8AC3E}">
        <p14:creationId xmlns:p14="http://schemas.microsoft.com/office/powerpoint/2010/main" val="103350881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2943F-52DD-7DEA-CC95-FF5FCBFAC3DA}"/>
              </a:ext>
            </a:extLst>
          </p:cNvPr>
          <p:cNvSpPr>
            <a:spLocks noGrp="1"/>
          </p:cNvSpPr>
          <p:nvPr>
            <p:ph type="title"/>
          </p:nvPr>
        </p:nvSpPr>
        <p:spPr/>
        <p:txBody>
          <a:bodyPr/>
          <a:lstStyle/>
          <a:p>
            <a:r>
              <a:rPr lang="fr-FR" sz="2800" noProof="0">
                <a:solidFill>
                  <a:srgbClr val="1E699D"/>
                </a:solidFill>
                <a:latin typeface="Calibri"/>
              </a:rPr>
              <a:t>11. Services régionaux d’emploi </a:t>
            </a:r>
          </a:p>
        </p:txBody>
      </p:sp>
      <p:pic>
        <p:nvPicPr>
          <p:cNvPr id="4" name="Picture 3" descr="A map of belgium with different colored areas&#10;&#10;AI-generated content may be incorrect.">
            <a:extLst>
              <a:ext uri="{FF2B5EF4-FFF2-40B4-BE49-F238E27FC236}">
                <a16:creationId xmlns:a16="http://schemas.microsoft.com/office/drawing/2014/main" id="{30B96067-DAC0-BB14-EBC6-548715FD2760}"/>
              </a:ext>
            </a:extLst>
          </p:cNvPr>
          <p:cNvPicPr>
            <a:picLocks noChangeAspect="1"/>
          </p:cNvPicPr>
          <p:nvPr/>
        </p:nvPicPr>
        <p:blipFill>
          <a:blip r:embed="rId2"/>
          <a:stretch>
            <a:fillRect/>
          </a:stretch>
        </p:blipFill>
        <p:spPr>
          <a:xfrm>
            <a:off x="1292043" y="1149793"/>
            <a:ext cx="10269979" cy="5495300"/>
          </a:xfrm>
          <a:prstGeom prst="rect">
            <a:avLst/>
          </a:prstGeom>
        </p:spPr>
      </p:pic>
    </p:spTree>
    <p:extLst>
      <p:ext uri="{BB962C8B-B14F-4D97-AF65-F5344CB8AC3E}">
        <p14:creationId xmlns:p14="http://schemas.microsoft.com/office/powerpoint/2010/main" val="181981260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ijdelijke aanduiding voor inhoud 5">
            <a:extLst>
              <a:ext uri="{FF2B5EF4-FFF2-40B4-BE49-F238E27FC236}">
                <a16:creationId xmlns:a16="http://schemas.microsoft.com/office/drawing/2014/main" id="{55D57264-5ABE-8C7D-3869-10BEC85726A5}"/>
              </a:ext>
            </a:extLst>
          </p:cNvPr>
          <p:cNvGraphicFramePr>
            <a:graphicFrameLocks noGrp="1"/>
          </p:cNvGraphicFramePr>
          <p:nvPr>
            <p:ph sz="quarter" idx="13"/>
            <p:extLst>
              <p:ext uri="{D42A27DB-BD31-4B8C-83A1-F6EECF244321}">
                <p14:modId xmlns:p14="http://schemas.microsoft.com/office/powerpoint/2010/main" val="8394777"/>
              </p:ext>
            </p:extLst>
          </p:nvPr>
        </p:nvGraphicFramePr>
        <p:xfrm>
          <a:off x="445698" y="1006415"/>
          <a:ext cx="11523706" cy="4798140"/>
        </p:xfrm>
        <a:graphic>
          <a:graphicData uri="http://schemas.openxmlformats.org/drawingml/2006/table">
            <a:tbl>
              <a:tblPr firstRow="1" bandRow="1">
                <a:tableStyleId>{5C22544A-7EE6-4342-B048-85BDC9FD1C3A}</a:tableStyleId>
              </a:tblPr>
              <a:tblGrid>
                <a:gridCol w="5998392">
                  <a:extLst>
                    <a:ext uri="{9D8B030D-6E8A-4147-A177-3AD203B41FA5}">
                      <a16:colId xmlns:a16="http://schemas.microsoft.com/office/drawing/2014/main" val="590545321"/>
                    </a:ext>
                  </a:extLst>
                </a:gridCol>
                <a:gridCol w="5525314">
                  <a:extLst>
                    <a:ext uri="{9D8B030D-6E8A-4147-A177-3AD203B41FA5}">
                      <a16:colId xmlns:a16="http://schemas.microsoft.com/office/drawing/2014/main" val="1590188026"/>
                    </a:ext>
                  </a:extLst>
                </a:gridCol>
              </a:tblGrid>
              <a:tr h="658568">
                <a:tc>
                  <a:txBody>
                    <a:bodyPr/>
                    <a:lstStyle/>
                    <a:p>
                      <a:pPr algn="ctr"/>
                      <a:r>
                        <a:rPr lang="en-GB" b="1" i="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Obligation pour </a:t>
                      </a:r>
                      <a:r>
                        <a:rPr lang="en-GB" b="1" i="1" err="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l’assuré</a:t>
                      </a:r>
                      <a:r>
                        <a:rPr lang="en-GB" b="1" i="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 social </a:t>
                      </a:r>
                    </a:p>
                  </a:txBody>
                  <a:tcPr>
                    <a:solidFill>
                      <a:schemeClr val="tx1">
                        <a:lumMod val="10000"/>
                        <a:lumOff val="90000"/>
                      </a:schemeClr>
                    </a:solidFill>
                  </a:tcPr>
                </a:tc>
                <a:tc>
                  <a:txBody>
                    <a:bodyPr/>
                    <a:lstStyle/>
                    <a:p>
                      <a:pPr algn="ctr"/>
                      <a:r>
                        <a:rPr lang="fr-FR" i="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rPr>
                        <a:t>Mesure de responsabilisation en cas de non-respect d'une obligation ?</a:t>
                      </a:r>
                      <a:endParaRPr lang="en-GB" i="1">
                        <a:solidFill>
                          <a:schemeClr val="accent2">
                            <a:lumMod val="75000"/>
                          </a:schemeClr>
                        </a:solidFill>
                        <a:latin typeface="Calibri" panose="020F0502020204030204" pitchFamily="34" charset="0"/>
                        <a:ea typeface="Calibri" panose="020F0502020204030204" pitchFamily="34" charset="0"/>
                        <a:cs typeface="Calibri" panose="020F0502020204030204" pitchFamily="34" charset="0"/>
                      </a:endParaRPr>
                    </a:p>
                  </a:txBody>
                  <a:tcPr>
                    <a:solidFill>
                      <a:schemeClr val="tx1">
                        <a:lumMod val="10000"/>
                        <a:lumOff val="90000"/>
                      </a:schemeClr>
                    </a:solidFill>
                  </a:tcPr>
                </a:tc>
                <a:extLst>
                  <a:ext uri="{0D108BD9-81ED-4DB2-BD59-A6C34878D82A}">
                    <a16:rowId xmlns:a16="http://schemas.microsoft.com/office/drawing/2014/main" val="1389957391"/>
                  </a:ext>
                </a:extLst>
              </a:tr>
              <a:tr h="20697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i="0">
                          <a:latin typeface="Calibri" panose="020F0502020204030204" pitchFamily="34" charset="0"/>
                          <a:ea typeface="Calibri" panose="020F0502020204030204" pitchFamily="34" charset="0"/>
                          <a:cs typeface="Calibri" panose="020F0502020204030204" pitchFamily="34" charset="0"/>
                        </a:rPr>
                        <a:t>S'inscrire dans les quatorze jours suivant le renvoi auprès du service ou de l'institution compétent(e) des Régions et des Communautés. </a:t>
                      </a:r>
                      <a:endParaRPr lang="en-GB" sz="1800" b="1" i="0">
                        <a:latin typeface="Calibri" panose="020F0502020204030204" pitchFamily="34" charset="0"/>
                        <a:ea typeface="Calibri" panose="020F0502020204030204" pitchFamily="34" charset="0"/>
                        <a:cs typeface="Calibri" panose="020F0502020204030204" pitchFamily="34" charset="0"/>
                      </a:endParaRPr>
                    </a:p>
                  </a:txBody>
                  <a:tcPr>
                    <a:solidFill>
                      <a:schemeClr val="accent3">
                        <a:lumMod val="20000"/>
                        <a:lumOff val="80000"/>
                      </a:schemeClr>
                    </a:solidFill>
                  </a:tcPr>
                </a:tc>
                <a:tc>
                  <a:txBody>
                    <a:bodyPr/>
                    <a:lstStyle/>
                    <a:p>
                      <a:pPr algn="ctr"/>
                      <a:r>
                        <a:rPr lang="fr-FR" b="1">
                          <a:latin typeface="Calibri" panose="020F0502020204030204" pitchFamily="34" charset="0"/>
                          <a:ea typeface="Calibri" panose="020F0502020204030204" pitchFamily="34" charset="0"/>
                          <a:cs typeface="Calibri" panose="020F0502020204030204" pitchFamily="34" charset="0"/>
                        </a:rPr>
                        <a:t>Après avertissement, en cas de non-inscription sans justification valable</a:t>
                      </a:r>
                    </a:p>
                    <a:p>
                      <a:pPr algn="ctr"/>
                      <a:endParaRPr lang="en-GB" b="1">
                        <a:latin typeface="Calibri" panose="020F0502020204030204" pitchFamily="34" charset="0"/>
                        <a:ea typeface="Calibri" panose="020F0502020204030204" pitchFamily="34" charset="0"/>
                        <a:cs typeface="Calibri" panose="020F0502020204030204" pitchFamily="34" charset="0"/>
                      </a:endParaRPr>
                    </a:p>
                    <a:p>
                      <a:endParaRPr lang="en-GB">
                        <a:latin typeface="Calibri" panose="020F0502020204030204" pitchFamily="34" charset="0"/>
                        <a:ea typeface="Calibri" panose="020F0502020204030204" pitchFamily="34" charset="0"/>
                        <a:cs typeface="Calibri" panose="020F0502020204030204" pitchFamily="34" charset="0"/>
                      </a:endParaRPr>
                    </a:p>
                    <a:p>
                      <a:pPr marL="0" indent="0" algn="ctr">
                        <a:buFont typeface="Wingdings" panose="05000000000000000000" pitchFamily="2" charset="2"/>
                        <a:buNone/>
                      </a:pPr>
                      <a:r>
                        <a:rPr lang="nl-NL" sz="1800" b="1" err="1">
                          <a:latin typeface="Calibri"/>
                          <a:ea typeface="Calibri"/>
                          <a:cs typeface="Calibri"/>
                        </a:rPr>
                        <a:t>Réduction</a:t>
                      </a:r>
                      <a:r>
                        <a:rPr lang="nl-NL" sz="1800" b="1">
                          <a:latin typeface="Calibri"/>
                          <a:ea typeface="Calibri"/>
                          <a:cs typeface="Calibri"/>
                        </a:rPr>
                        <a:t> du </a:t>
                      </a:r>
                      <a:r>
                        <a:rPr lang="nl-NL" sz="1800" b="1" err="1">
                          <a:latin typeface="Calibri"/>
                          <a:ea typeface="Calibri"/>
                          <a:cs typeface="Calibri"/>
                        </a:rPr>
                        <a:t>montant</a:t>
                      </a:r>
                      <a:r>
                        <a:rPr lang="nl-NL" sz="1800" b="1">
                          <a:latin typeface="Calibri"/>
                          <a:ea typeface="Calibri"/>
                          <a:cs typeface="Calibri"/>
                        </a:rPr>
                        <a:t> </a:t>
                      </a:r>
                      <a:r>
                        <a:rPr lang="nl-NL" sz="1800" b="1" err="1">
                          <a:latin typeface="Calibri"/>
                          <a:ea typeface="Calibri"/>
                          <a:cs typeface="Calibri"/>
                        </a:rPr>
                        <a:t>journalier</a:t>
                      </a:r>
                      <a:r>
                        <a:rPr lang="nl-NL" sz="1800" b="1">
                          <a:latin typeface="Calibri"/>
                          <a:ea typeface="Calibri"/>
                          <a:cs typeface="Calibri"/>
                        </a:rPr>
                        <a:t> des </a:t>
                      </a:r>
                      <a:r>
                        <a:rPr lang="nl-NL" sz="1800" b="1" err="1">
                          <a:latin typeface="Calibri"/>
                          <a:ea typeface="Calibri"/>
                          <a:cs typeface="Calibri"/>
                        </a:rPr>
                        <a:t>indemnités</a:t>
                      </a:r>
                      <a:r>
                        <a:rPr lang="nl-NL" sz="1800" b="1">
                          <a:latin typeface="Calibri"/>
                          <a:ea typeface="Calibri"/>
                          <a:cs typeface="Calibri"/>
                        </a:rPr>
                        <a:t> de 10% </a:t>
                      </a:r>
                    </a:p>
                    <a:p>
                      <a:pPr marL="0" indent="0" algn="ctr">
                        <a:buFont typeface="Wingdings" panose="05000000000000000000" pitchFamily="2" charset="2"/>
                        <a:buNone/>
                      </a:pPr>
                      <a:r>
                        <a:rPr lang="nl-NL" sz="1800">
                          <a:latin typeface="Calibri"/>
                          <a:ea typeface="Calibri"/>
                          <a:cs typeface="Calibri"/>
                        </a:rPr>
                        <a:t>(</a:t>
                      </a:r>
                      <a:r>
                        <a:rPr lang="nl-NL" sz="1800" err="1">
                          <a:latin typeface="Calibri"/>
                          <a:ea typeface="Calibri"/>
                          <a:cs typeface="Calibri"/>
                        </a:rPr>
                        <a:t>jusqu’à</a:t>
                      </a:r>
                      <a:r>
                        <a:rPr lang="nl-NL" sz="1800">
                          <a:latin typeface="Calibri"/>
                          <a:ea typeface="Calibri"/>
                          <a:cs typeface="Calibri"/>
                        </a:rPr>
                        <a:t> </a:t>
                      </a:r>
                      <a:r>
                        <a:rPr lang="nl-NL" sz="1800" err="1">
                          <a:latin typeface="Calibri"/>
                          <a:ea typeface="Calibri"/>
                          <a:cs typeface="Calibri"/>
                        </a:rPr>
                        <a:t>l’inscription</a:t>
                      </a:r>
                      <a:r>
                        <a:rPr lang="nl-NL" sz="1800">
                          <a:latin typeface="Calibri"/>
                          <a:ea typeface="Calibri"/>
                          <a:cs typeface="Calibri"/>
                        </a:rPr>
                        <a:t> </a:t>
                      </a:r>
                      <a:r>
                        <a:rPr lang="nl-NL" sz="1800" err="1">
                          <a:latin typeface="Calibri"/>
                          <a:ea typeface="Calibri"/>
                          <a:cs typeface="Calibri"/>
                        </a:rPr>
                        <a:t>effective</a:t>
                      </a:r>
                      <a:r>
                        <a:rPr lang="nl-NL" sz="1800">
                          <a:latin typeface="Calibri"/>
                          <a:ea typeface="Calibri"/>
                          <a:cs typeface="Calibri"/>
                        </a:rPr>
                        <a:t>)</a:t>
                      </a:r>
                    </a:p>
                  </a:txBody>
                  <a:tcPr>
                    <a:solidFill>
                      <a:schemeClr val="accent3">
                        <a:lumMod val="20000"/>
                        <a:lumOff val="80000"/>
                      </a:schemeClr>
                    </a:solidFill>
                  </a:tcPr>
                </a:tc>
                <a:extLst>
                  <a:ext uri="{0D108BD9-81ED-4DB2-BD59-A6C34878D82A}">
                    <a16:rowId xmlns:a16="http://schemas.microsoft.com/office/drawing/2014/main" val="4114680936"/>
                  </a:ext>
                </a:extLst>
              </a:tr>
              <a:tr h="2069786">
                <a:tc>
                  <a:txBody>
                    <a:bodyPr/>
                    <a:lstStyle/>
                    <a:p>
                      <a:pPr algn="ctr"/>
                      <a:r>
                        <a:rPr lang="fr-FR" b="1">
                          <a:latin typeface="Calibri" panose="020F0502020204030204" pitchFamily="34" charset="0"/>
                          <a:ea typeface="Calibri" panose="020F0502020204030204" pitchFamily="34" charset="0"/>
                          <a:cs typeface="Calibri" panose="020F0502020204030204" pitchFamily="34" charset="0"/>
                        </a:rPr>
                        <a:t>Présence lors du contact avec le conseiller du service ou de l'institution compétent(e) des Régions et des Communautés ou d'un partenaire de ce service ou de cette institution</a:t>
                      </a:r>
                      <a:endParaRPr lang="en-GB" b="1">
                        <a:latin typeface="Calibri" panose="020F0502020204030204" pitchFamily="34" charset="0"/>
                        <a:ea typeface="Calibri" panose="020F0502020204030204" pitchFamily="34" charset="0"/>
                        <a:cs typeface="Calibri" panose="020F0502020204030204" pitchFamily="34" charset="0"/>
                      </a:endParaRPr>
                    </a:p>
                  </a:txBody>
                  <a:tcPr>
                    <a:solidFill>
                      <a:schemeClr val="accent3">
                        <a:lumMod val="40000"/>
                        <a:lumOff val="60000"/>
                      </a:schemeClr>
                    </a:solidFill>
                  </a:tcPr>
                </a:tc>
                <a:tc>
                  <a:txBody>
                    <a:bodyPr/>
                    <a:lstStyle/>
                    <a:p>
                      <a:pPr algn="ctr"/>
                      <a:r>
                        <a:rPr lang="nl-NL" b="1" err="1">
                          <a:latin typeface="Calibri"/>
                          <a:ea typeface="Calibri"/>
                          <a:cs typeface="Calibri"/>
                        </a:rPr>
                        <a:t>Après</a:t>
                      </a:r>
                      <a:r>
                        <a:rPr lang="nl-NL" b="1">
                          <a:latin typeface="Calibri"/>
                          <a:ea typeface="Calibri"/>
                          <a:cs typeface="Calibri"/>
                        </a:rPr>
                        <a:t> </a:t>
                      </a:r>
                      <a:r>
                        <a:rPr lang="nl-NL" b="1" err="1">
                          <a:latin typeface="Calibri"/>
                          <a:ea typeface="Calibri"/>
                          <a:cs typeface="Calibri"/>
                        </a:rPr>
                        <a:t>avertissement</a:t>
                      </a:r>
                      <a:r>
                        <a:rPr lang="nl-NL" b="1">
                          <a:latin typeface="Calibri"/>
                          <a:ea typeface="Calibri"/>
                          <a:cs typeface="Calibri"/>
                        </a:rPr>
                        <a:t>, en </a:t>
                      </a:r>
                      <a:r>
                        <a:rPr lang="nl-NL" b="1" err="1">
                          <a:latin typeface="Calibri"/>
                          <a:ea typeface="Calibri"/>
                          <a:cs typeface="Calibri"/>
                        </a:rPr>
                        <a:t>cas</a:t>
                      </a:r>
                      <a:r>
                        <a:rPr lang="nl-NL" b="1">
                          <a:latin typeface="Calibri"/>
                          <a:ea typeface="Calibri"/>
                          <a:cs typeface="Calibri"/>
                        </a:rPr>
                        <a:t> de nouvelle absence sans </a:t>
                      </a:r>
                      <a:r>
                        <a:rPr lang="nl-NL" b="1" err="1">
                          <a:latin typeface="Calibri"/>
                          <a:ea typeface="Calibri"/>
                          <a:cs typeface="Calibri"/>
                        </a:rPr>
                        <a:t>justification</a:t>
                      </a:r>
                      <a:r>
                        <a:rPr lang="nl-NL" b="1">
                          <a:latin typeface="Calibri"/>
                          <a:ea typeface="Calibri"/>
                          <a:cs typeface="Calibri"/>
                        </a:rPr>
                        <a:t> </a:t>
                      </a:r>
                      <a:r>
                        <a:rPr lang="nl-NL" b="1" err="1">
                          <a:latin typeface="Calibri"/>
                          <a:ea typeface="Calibri"/>
                          <a:cs typeface="Calibri"/>
                        </a:rPr>
                        <a:t>valable</a:t>
                      </a:r>
                      <a:r>
                        <a:rPr lang="nl-NL" b="1">
                          <a:latin typeface="Calibri"/>
                          <a:ea typeface="Calibri"/>
                          <a:cs typeface="Calibri"/>
                        </a:rPr>
                        <a:t> </a:t>
                      </a:r>
                    </a:p>
                    <a:p>
                      <a:pPr algn="ctr"/>
                      <a:endParaRPr lang="nl-NL" b="1">
                        <a:latin typeface="Calibri" panose="020F0502020204030204" pitchFamily="34" charset="0"/>
                        <a:ea typeface="Calibri" panose="020F0502020204030204" pitchFamily="34" charset="0"/>
                        <a:cs typeface="Calibri" panose="020F0502020204030204" pitchFamily="34" charset="0"/>
                      </a:endParaRPr>
                    </a:p>
                    <a:p>
                      <a:endParaRPr lang="nl-NL">
                        <a:latin typeface="Calibri" panose="020F0502020204030204" pitchFamily="34" charset="0"/>
                        <a:ea typeface="Calibri" panose="020F0502020204030204" pitchFamily="34" charset="0"/>
                        <a:cs typeface="Calibri" panose="020F0502020204030204" pitchFamily="34" charset="0"/>
                      </a:endParaRPr>
                    </a:p>
                    <a:p>
                      <a:pPr algn="ctr"/>
                      <a:r>
                        <a:rPr lang="nl-NL" b="1" err="1">
                          <a:latin typeface="Calibri"/>
                          <a:ea typeface="Calibri"/>
                          <a:cs typeface="Calibri"/>
                        </a:rPr>
                        <a:t>Réduction</a:t>
                      </a:r>
                      <a:r>
                        <a:rPr lang="nl-NL" b="1">
                          <a:latin typeface="Calibri"/>
                          <a:ea typeface="Calibri"/>
                          <a:cs typeface="Calibri"/>
                        </a:rPr>
                        <a:t> du </a:t>
                      </a:r>
                      <a:r>
                        <a:rPr lang="nl-NL" b="1" err="1">
                          <a:latin typeface="Calibri"/>
                          <a:ea typeface="Calibri"/>
                          <a:cs typeface="Calibri"/>
                        </a:rPr>
                        <a:t>montant</a:t>
                      </a:r>
                      <a:r>
                        <a:rPr lang="nl-NL" b="1">
                          <a:latin typeface="Calibri"/>
                          <a:ea typeface="Calibri"/>
                          <a:cs typeface="Calibri"/>
                        </a:rPr>
                        <a:t> </a:t>
                      </a:r>
                      <a:r>
                        <a:rPr lang="nl-NL" b="1" err="1">
                          <a:latin typeface="Calibri"/>
                          <a:ea typeface="Calibri"/>
                          <a:cs typeface="Calibri"/>
                        </a:rPr>
                        <a:t>journalier</a:t>
                      </a:r>
                      <a:r>
                        <a:rPr lang="nl-NL" b="1">
                          <a:latin typeface="Calibri"/>
                          <a:ea typeface="Calibri"/>
                          <a:cs typeface="Calibri"/>
                        </a:rPr>
                        <a:t> des indemnités de 10% </a:t>
                      </a:r>
                    </a:p>
                    <a:p>
                      <a:pPr algn="ctr"/>
                      <a:r>
                        <a:rPr lang="nl-NL">
                          <a:latin typeface="Calibri"/>
                          <a:ea typeface="Calibri"/>
                          <a:cs typeface="Calibri"/>
                        </a:rPr>
                        <a:t>(</a:t>
                      </a:r>
                      <a:r>
                        <a:rPr lang="nl-NL" err="1">
                          <a:latin typeface="Calibri"/>
                          <a:ea typeface="Calibri"/>
                          <a:cs typeface="Calibri"/>
                        </a:rPr>
                        <a:t>jusqu’à</a:t>
                      </a:r>
                      <a:r>
                        <a:rPr lang="nl-NL">
                          <a:latin typeface="Calibri"/>
                          <a:ea typeface="Calibri"/>
                          <a:cs typeface="Calibri"/>
                        </a:rPr>
                        <a:t> </a:t>
                      </a:r>
                      <a:r>
                        <a:rPr lang="nl-NL" err="1">
                          <a:latin typeface="Calibri"/>
                          <a:ea typeface="Calibri"/>
                          <a:cs typeface="Calibri"/>
                        </a:rPr>
                        <a:t>ce</a:t>
                      </a:r>
                      <a:r>
                        <a:rPr lang="nl-NL">
                          <a:latin typeface="Calibri"/>
                          <a:ea typeface="Calibri"/>
                          <a:cs typeface="Calibri"/>
                        </a:rPr>
                        <a:t> que </a:t>
                      </a:r>
                      <a:r>
                        <a:rPr lang="nl-NL" err="1">
                          <a:latin typeface="Calibri"/>
                          <a:ea typeface="Calibri"/>
                          <a:cs typeface="Calibri"/>
                        </a:rPr>
                        <a:t>l’assuré</a:t>
                      </a:r>
                      <a:r>
                        <a:rPr lang="nl-NL">
                          <a:latin typeface="Calibri"/>
                          <a:ea typeface="Calibri"/>
                          <a:cs typeface="Calibri"/>
                        </a:rPr>
                        <a:t> </a:t>
                      </a:r>
                      <a:r>
                        <a:rPr lang="nl-NL" err="1">
                          <a:latin typeface="Calibri"/>
                          <a:ea typeface="Calibri"/>
                          <a:cs typeface="Calibri"/>
                        </a:rPr>
                        <a:t>social</a:t>
                      </a:r>
                      <a:r>
                        <a:rPr lang="nl-NL">
                          <a:latin typeface="Calibri"/>
                          <a:ea typeface="Calibri"/>
                          <a:cs typeface="Calibri"/>
                        </a:rPr>
                        <a:t> </a:t>
                      </a:r>
                      <a:r>
                        <a:rPr lang="nl-NL" err="1">
                          <a:latin typeface="Calibri"/>
                          <a:ea typeface="Calibri"/>
                          <a:cs typeface="Calibri"/>
                        </a:rPr>
                        <a:t>agisse</a:t>
                      </a:r>
                      <a:r>
                        <a:rPr lang="nl-NL">
                          <a:latin typeface="Calibri"/>
                          <a:ea typeface="Calibri"/>
                          <a:cs typeface="Calibri"/>
                        </a:rPr>
                        <a:t>)</a:t>
                      </a:r>
                    </a:p>
                    <a:p>
                      <a:endParaRPr lang="en-GB">
                        <a:latin typeface="Calibri" panose="020F0502020204030204" pitchFamily="34" charset="0"/>
                        <a:ea typeface="Calibri" panose="020F0502020204030204" pitchFamily="34" charset="0"/>
                        <a:cs typeface="Calibri" panose="020F0502020204030204" pitchFamily="34" charset="0"/>
                      </a:endParaRPr>
                    </a:p>
                  </a:txBody>
                  <a:tcPr>
                    <a:solidFill>
                      <a:schemeClr val="accent3">
                        <a:lumMod val="40000"/>
                        <a:lumOff val="60000"/>
                      </a:schemeClr>
                    </a:solidFill>
                  </a:tcPr>
                </a:tc>
                <a:extLst>
                  <a:ext uri="{0D108BD9-81ED-4DB2-BD59-A6C34878D82A}">
                    <a16:rowId xmlns:a16="http://schemas.microsoft.com/office/drawing/2014/main" val="1825467316"/>
                  </a:ext>
                </a:extLst>
              </a:tr>
            </a:tbl>
          </a:graphicData>
        </a:graphic>
      </p:graphicFrame>
      <p:sp>
        <p:nvSpPr>
          <p:cNvPr id="3" name="Pijl: omlaag 2">
            <a:extLst>
              <a:ext uri="{FF2B5EF4-FFF2-40B4-BE49-F238E27FC236}">
                <a16:creationId xmlns:a16="http://schemas.microsoft.com/office/drawing/2014/main" id="{8D7B6ABA-042E-D5FE-0C91-68A9CB51DCCA}"/>
              </a:ext>
            </a:extLst>
          </p:cNvPr>
          <p:cNvSpPr/>
          <p:nvPr/>
        </p:nvSpPr>
        <p:spPr>
          <a:xfrm>
            <a:off x="8485238" y="2300748"/>
            <a:ext cx="1120877" cy="530942"/>
          </a:xfrm>
          <a:prstGeom prst="downArrow">
            <a:avLst/>
          </a:prstGeom>
          <a:solidFill>
            <a:schemeClr val="accent2">
              <a:lumMod val="75000"/>
            </a:schemeClr>
          </a:solidFill>
          <a:ln>
            <a:solidFill>
              <a:schemeClr val="accent2">
                <a:lumMod val="7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25AAD5">
                  <a:lumMod val="75000"/>
                </a:srgbClr>
              </a:solidFill>
              <a:effectLst/>
              <a:uLnTx/>
              <a:uFillTx/>
              <a:latin typeface="Aptos Light"/>
              <a:ea typeface="+mn-ea"/>
              <a:cs typeface="+mn-cs"/>
            </a:endParaRPr>
          </a:p>
        </p:txBody>
      </p:sp>
      <p:sp>
        <p:nvSpPr>
          <p:cNvPr id="4" name="Pijl: omlaag 3">
            <a:extLst>
              <a:ext uri="{FF2B5EF4-FFF2-40B4-BE49-F238E27FC236}">
                <a16:creationId xmlns:a16="http://schemas.microsoft.com/office/drawing/2014/main" id="{DB46238A-58D5-6636-1F1D-1BC7113882F5}"/>
              </a:ext>
            </a:extLst>
          </p:cNvPr>
          <p:cNvSpPr/>
          <p:nvPr/>
        </p:nvSpPr>
        <p:spPr>
          <a:xfrm>
            <a:off x="8485238" y="4379495"/>
            <a:ext cx="1219201" cy="530942"/>
          </a:xfrm>
          <a:prstGeom prst="downArrow">
            <a:avLst/>
          </a:prstGeom>
          <a:solidFill>
            <a:schemeClr val="accent2">
              <a:lumMod val="75000"/>
            </a:schemeClr>
          </a:solidFill>
          <a:ln>
            <a:solidFill>
              <a:schemeClr val="accent3">
                <a:lumMod val="75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ptos Light"/>
              <a:ea typeface="+mn-ea"/>
              <a:cs typeface="+mn-cs"/>
            </a:endParaRPr>
          </a:p>
        </p:txBody>
      </p:sp>
      <p:sp>
        <p:nvSpPr>
          <p:cNvPr id="2" name="Rechthoek 1">
            <a:extLst>
              <a:ext uri="{FF2B5EF4-FFF2-40B4-BE49-F238E27FC236}">
                <a16:creationId xmlns:a16="http://schemas.microsoft.com/office/drawing/2014/main" id="{F6FB369B-5F64-4062-DDC1-B85B8C485448}"/>
              </a:ext>
            </a:extLst>
          </p:cNvPr>
          <p:cNvSpPr/>
          <p:nvPr/>
        </p:nvSpPr>
        <p:spPr>
          <a:xfrm>
            <a:off x="11106189" y="2300878"/>
            <a:ext cx="930269" cy="47194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31313"/>
                </a:solidFill>
                <a:effectLst/>
                <a:uLnTx/>
                <a:uFillTx/>
                <a:latin typeface="Calibri" panose="020F0502020204030204" pitchFamily="34" charset="0"/>
                <a:ea typeface="Calibri" panose="020F0502020204030204" pitchFamily="34" charset="0"/>
                <a:cs typeface="Calibri" panose="020F0502020204030204" pitchFamily="34" charset="0"/>
              </a:rPr>
              <a:t>NOUVEAU</a:t>
            </a:r>
          </a:p>
        </p:txBody>
      </p:sp>
      <p:sp>
        <p:nvSpPr>
          <p:cNvPr id="7" name="Rechthoek 6">
            <a:extLst>
              <a:ext uri="{FF2B5EF4-FFF2-40B4-BE49-F238E27FC236}">
                <a16:creationId xmlns:a16="http://schemas.microsoft.com/office/drawing/2014/main" id="{DFF2405B-C31C-19F4-9096-5E461FA7039A}"/>
              </a:ext>
            </a:extLst>
          </p:cNvPr>
          <p:cNvSpPr/>
          <p:nvPr/>
        </p:nvSpPr>
        <p:spPr>
          <a:xfrm>
            <a:off x="11187934" y="4377395"/>
            <a:ext cx="848524" cy="471949"/>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131313"/>
                </a:solidFill>
                <a:effectLst/>
                <a:uLnTx/>
                <a:uFillTx/>
                <a:latin typeface="Calibri" panose="020F0502020204030204" pitchFamily="34" charset="0"/>
                <a:ea typeface="Calibri" panose="020F0502020204030204" pitchFamily="34" charset="0"/>
                <a:cs typeface="Calibri" panose="020F0502020204030204" pitchFamily="34" charset="0"/>
              </a:rPr>
              <a:t>NOUVEAU</a:t>
            </a:r>
          </a:p>
        </p:txBody>
      </p:sp>
      <p:sp>
        <p:nvSpPr>
          <p:cNvPr id="9" name="Rechthoek 8">
            <a:extLst>
              <a:ext uri="{FF2B5EF4-FFF2-40B4-BE49-F238E27FC236}">
                <a16:creationId xmlns:a16="http://schemas.microsoft.com/office/drawing/2014/main" id="{468F8682-B8F0-FFBD-B10C-3E90CFCC0464}"/>
              </a:ext>
            </a:extLst>
          </p:cNvPr>
          <p:cNvSpPr/>
          <p:nvPr/>
        </p:nvSpPr>
        <p:spPr>
          <a:xfrm rot="19813204">
            <a:off x="5373615" y="2512715"/>
            <a:ext cx="1167944" cy="442719"/>
          </a:xfrm>
          <a:prstGeom prst="rect">
            <a:avLst/>
          </a:prstGeom>
          <a:solidFill>
            <a:schemeClr val="bg2">
              <a:lumMod val="75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projet</a:t>
            </a:r>
            <a:endParaRPr kumimoji="0" lang="en-GB" sz="1800" b="1" i="0" u="none" strike="noStrike" kern="120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Rechthoek 9">
            <a:extLst>
              <a:ext uri="{FF2B5EF4-FFF2-40B4-BE49-F238E27FC236}">
                <a16:creationId xmlns:a16="http://schemas.microsoft.com/office/drawing/2014/main" id="{B7D5781A-7CC3-F200-43A9-37B00D4079B6}"/>
              </a:ext>
            </a:extLst>
          </p:cNvPr>
          <p:cNvSpPr/>
          <p:nvPr/>
        </p:nvSpPr>
        <p:spPr>
          <a:xfrm rot="19579783">
            <a:off x="5304081" y="4753301"/>
            <a:ext cx="1212586" cy="456157"/>
          </a:xfrm>
          <a:prstGeom prst="rect">
            <a:avLst/>
          </a:prstGeom>
          <a:solidFill>
            <a:schemeClr val="bg2">
              <a:lumMod val="75000"/>
            </a:schemeClr>
          </a:solidFill>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projet</a:t>
            </a:r>
            <a:endParaRPr kumimoji="0" lang="en-GB" sz="1800" b="1" i="0" u="none" strike="noStrike" kern="1200" cap="none" spc="0" normalizeH="0" baseline="0" noProof="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277154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normAutofit/>
          </a:bodyPr>
          <a:lstStyle/>
          <a:p>
            <a:r>
              <a:rPr lang="fr-FR" sz="2800" noProof="0">
                <a:latin typeface="Futura Medium"/>
              </a:rPr>
              <a:t>5.2. Les évolutions du monde du travail</a:t>
            </a:r>
          </a:p>
        </p:txBody>
      </p:sp>
      <p:sp>
        <p:nvSpPr>
          <p:cNvPr id="12" name="Espace réservé du numéro de diapositive 11"/>
          <p:cNvSpPr>
            <a:spLocks noGrp="1"/>
          </p:cNvSpPr>
          <p:nvPr>
            <p:ph type="sldNum" sz="quarter" idx="10"/>
          </p:nvPr>
        </p:nvSpPr>
        <p:spPr>
          <a:xfrm>
            <a:off x="11024689" y="6492875"/>
            <a:ext cx="844039" cy="365125"/>
          </a:xfrm>
        </p:spPr>
        <p:txBody>
          <a:bodyPr/>
          <a:lstStyle/>
          <a:p>
            <a:fld id="{9FCF0D27-783A-4A41-A067-B898C8DC56C7}" type="slidenum">
              <a:rPr lang="fr-FR" noProof="0" smtClean="0"/>
              <a:pPr/>
              <a:t>14</a:t>
            </a:fld>
            <a:endParaRPr lang="fr-FR" noProof="0"/>
          </a:p>
        </p:txBody>
      </p:sp>
      <p:pic>
        <p:nvPicPr>
          <p:cNvPr id="13" name="Espace réservé pour une image  12" descr="Résultat d’images pour CHRISTOPHE DEJOURSD">
            <a:extLst>
              <a:ext uri="{FF2B5EF4-FFF2-40B4-BE49-F238E27FC236}">
                <a16:creationId xmlns:a16="http://schemas.microsoft.com/office/drawing/2014/main" id="{1BAB3EF6-CA9C-24B3-47D5-AA872C564988}"/>
              </a:ext>
            </a:extLst>
          </p:cNvPr>
          <p:cNvPicPr>
            <a:picLocks noGrp="1" noChangeAspect="1"/>
          </p:cNvPicPr>
          <p:nvPr>
            <p:ph type="pic" sz="quarter" idx="11"/>
          </p:nvPr>
        </p:nvPicPr>
        <p:blipFill>
          <a:blip r:embed="rId3"/>
          <a:srcRect l="5633" r="5633"/>
          <a:stretch/>
        </p:blipFill>
        <p:spPr>
          <a:xfrm>
            <a:off x="658899" y="2587807"/>
            <a:ext cx="1797268" cy="134795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graphicFrame>
        <p:nvGraphicFramePr>
          <p:cNvPr id="18" name="Espace réservé du contenu 2">
            <a:extLst>
              <a:ext uri="{FF2B5EF4-FFF2-40B4-BE49-F238E27FC236}">
                <a16:creationId xmlns:a16="http://schemas.microsoft.com/office/drawing/2014/main" id="{2997999F-F07C-31F9-EE10-3901AD3BAA17}"/>
              </a:ext>
            </a:extLst>
          </p:cNvPr>
          <p:cNvGraphicFramePr>
            <a:graphicFrameLocks/>
          </p:cNvGraphicFramePr>
          <p:nvPr>
            <p:extLst>
              <p:ext uri="{D42A27DB-BD31-4B8C-83A1-F6EECF244321}">
                <p14:modId xmlns:p14="http://schemas.microsoft.com/office/powerpoint/2010/main" val="1761434783"/>
              </p:ext>
            </p:extLst>
          </p:nvPr>
        </p:nvGraphicFramePr>
        <p:xfrm>
          <a:off x="3888510" y="1114849"/>
          <a:ext cx="7980218" cy="55687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7" name="Rectangle: Rounded Corners 96">
            <a:extLst>
              <a:ext uri="{FF2B5EF4-FFF2-40B4-BE49-F238E27FC236}">
                <a16:creationId xmlns:a16="http://schemas.microsoft.com/office/drawing/2014/main" id="{8D7D3B26-A937-5F56-8F6C-2168EC70889B}"/>
              </a:ext>
            </a:extLst>
          </p:cNvPr>
          <p:cNvSpPr/>
          <p:nvPr/>
        </p:nvSpPr>
        <p:spPr>
          <a:xfrm>
            <a:off x="588380" y="983848"/>
            <a:ext cx="3115518" cy="617316"/>
          </a:xfrm>
          <a:prstGeom prst="roundRect">
            <a:avLst/>
          </a:prstGeom>
          <a:solidFill>
            <a:schemeClr val="accent2">
              <a:lumMod val="60000"/>
              <a:lumOff val="40000"/>
            </a:schemeClr>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noProof="0">
                <a:ea typeface="Calibri"/>
                <a:cs typeface="Calibri"/>
              </a:rPr>
              <a:t>Christophe Dejours est un psychiatre, psychanalyste et spécialiste du travail</a:t>
            </a:r>
          </a:p>
        </p:txBody>
      </p:sp>
      <p:sp>
        <p:nvSpPr>
          <p:cNvPr id="98" name="Rectangle: Rounded Corners 97">
            <a:extLst>
              <a:ext uri="{FF2B5EF4-FFF2-40B4-BE49-F238E27FC236}">
                <a16:creationId xmlns:a16="http://schemas.microsoft.com/office/drawing/2014/main" id="{AE80BF1B-4FF6-1B80-9F02-E3CD6C65392E}"/>
              </a:ext>
            </a:extLst>
          </p:cNvPr>
          <p:cNvSpPr/>
          <p:nvPr/>
        </p:nvSpPr>
        <p:spPr>
          <a:xfrm>
            <a:off x="588379" y="1784429"/>
            <a:ext cx="3115518" cy="617316"/>
          </a:xfrm>
          <a:prstGeom prst="roundRect">
            <a:avLst/>
          </a:prstGeom>
          <a:solidFill>
            <a:schemeClr val="tx2">
              <a:lumMod val="60000"/>
              <a:lumOff val="40000"/>
            </a:schemeClr>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noProof="0">
                <a:ea typeface="Calibri"/>
                <a:cs typeface="Calibri"/>
              </a:rPr>
              <a:t>Psychodynamique du travail est l'étude des effets psychologiques du travail sur les individus</a:t>
            </a:r>
            <a:endParaRPr lang="fr-FR" noProof="0"/>
          </a:p>
        </p:txBody>
      </p:sp>
    </p:spTree>
    <p:extLst>
      <p:ext uri="{BB962C8B-B14F-4D97-AF65-F5344CB8AC3E}">
        <p14:creationId xmlns:p14="http://schemas.microsoft.com/office/powerpoint/2010/main" val="20387975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433F3-78A4-435D-7229-BA2014FA2F55}"/>
              </a:ext>
            </a:extLst>
          </p:cNvPr>
          <p:cNvSpPr>
            <a:spLocks noGrp="1"/>
          </p:cNvSpPr>
          <p:nvPr>
            <p:ph type="title"/>
          </p:nvPr>
        </p:nvSpPr>
        <p:spPr/>
        <p:txBody>
          <a:bodyPr/>
          <a:lstStyle/>
          <a:p>
            <a:r>
              <a:rPr lang="fr-FR" sz="2800" noProof="0">
                <a:solidFill>
                  <a:srgbClr val="1E699D"/>
                </a:solidFill>
                <a:latin typeface="Calibri"/>
              </a:rPr>
              <a:t>11.1. Forem</a:t>
            </a:r>
          </a:p>
        </p:txBody>
      </p:sp>
      <p:sp>
        <p:nvSpPr>
          <p:cNvPr id="3" name="TextBox 2">
            <a:extLst>
              <a:ext uri="{FF2B5EF4-FFF2-40B4-BE49-F238E27FC236}">
                <a16:creationId xmlns:a16="http://schemas.microsoft.com/office/drawing/2014/main" id="{5FCBD9F5-FA78-D8B9-AC90-184C5D5DB215}"/>
              </a:ext>
            </a:extLst>
          </p:cNvPr>
          <p:cNvSpPr txBox="1"/>
          <p:nvPr/>
        </p:nvSpPr>
        <p:spPr>
          <a:xfrm>
            <a:off x="608868" y="1576551"/>
            <a:ext cx="10973186"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800" b="1" i="0" u="none" strike="noStrike" kern="1200" cap="none" spc="0" normalizeH="0" baseline="0" noProof="0">
                <a:ln>
                  <a:noFill/>
                </a:ln>
                <a:solidFill>
                  <a:srgbClr val="1E699D"/>
                </a:solidFill>
                <a:effectLst/>
                <a:uLnTx/>
                <a:uFillTx/>
                <a:latin typeface="Calibri"/>
                <a:ea typeface="Calibri"/>
                <a:cs typeface="Calibri"/>
              </a:rPr>
              <a:t>Forem</a:t>
            </a:r>
            <a:r>
              <a:rPr kumimoji="0" lang="fr-FR" sz="1800" b="0" i="0" u="none" strike="noStrike" kern="1200" cap="none" spc="0" normalizeH="0" baseline="0" noProof="0">
                <a:ln>
                  <a:noFill/>
                </a:ln>
                <a:solidFill>
                  <a:srgbClr val="1E699D"/>
                </a:solidFill>
                <a:effectLst/>
                <a:uLnTx/>
                <a:uFillTx/>
                <a:latin typeface="Calibri"/>
                <a:ea typeface="Calibri"/>
                <a:cs typeface="Calibri"/>
              </a:rPr>
              <a:t> : "Service public wallon de l'emploi et de la formation professionnelle, composé de 5000 collaborateurs"</a:t>
            </a:r>
            <a:endParaRPr kumimoji="0" lang="fr-FR" sz="1800" b="0" i="0" u="none" strike="noStrike" kern="1200" cap="none" spc="0" normalizeH="0" baseline="0" noProof="0">
              <a:ln>
                <a:noFill/>
              </a:ln>
              <a:solidFill>
                <a:prstClr val="black"/>
              </a:solidFill>
              <a:effectLst/>
              <a:uLnTx/>
              <a:uFillTx/>
              <a:latin typeface="Calibri"/>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800" b="1" i="0" u="none" strike="noStrike" kern="1200" cap="none" spc="0" normalizeH="0" baseline="0" noProof="0">
                <a:ln>
                  <a:noFill/>
                </a:ln>
                <a:solidFill>
                  <a:srgbClr val="1E699D"/>
                </a:solidFill>
                <a:effectLst/>
                <a:uLnTx/>
                <a:uFillTx/>
                <a:latin typeface="Calibri"/>
                <a:ea typeface="Calibri"/>
                <a:cs typeface="Calibri"/>
              </a:rPr>
              <a:t>Missions</a:t>
            </a:r>
            <a:r>
              <a:rPr kumimoji="0" lang="fr-FR" sz="1800" b="0" i="0" u="none" strike="noStrike" kern="1200" cap="none" spc="0" normalizeH="0" baseline="0" noProof="0">
                <a:ln>
                  <a:noFill/>
                </a:ln>
                <a:solidFill>
                  <a:srgbClr val="1E699D"/>
                </a:solidFill>
                <a:effectLst/>
                <a:uLnTx/>
                <a:uFillTx/>
                <a:latin typeface="Calibri"/>
                <a:ea typeface="Calibri"/>
                <a:cs typeface="Calibri"/>
              </a:rPr>
              <a:t> : offrir des outils aux chercheurs d'emploi pour soutenir leur insertion, la plus rapide, sur le marché du travail et ce dans des emplois de qualité ; apporter des réponses efficientes aux besoins de </a:t>
            </a:r>
            <a:r>
              <a:rPr kumimoji="0" lang="fr-FR" sz="1800" b="0" i="0" u="none" strike="noStrike" kern="1200" cap="none" spc="0" normalizeH="0" baseline="0" noProof="0" err="1">
                <a:ln>
                  <a:noFill/>
                </a:ln>
                <a:solidFill>
                  <a:srgbClr val="1E699D"/>
                </a:solidFill>
                <a:effectLst/>
                <a:uLnTx/>
                <a:uFillTx/>
                <a:latin typeface="Calibri"/>
                <a:ea typeface="Calibri"/>
                <a:cs typeface="Calibri"/>
              </a:rPr>
              <a:t>main-d'oeuvre</a:t>
            </a:r>
            <a:r>
              <a:rPr kumimoji="0" lang="fr-FR" sz="1800" b="0" i="0" u="none" strike="noStrike" kern="1200" cap="none" spc="0" normalizeH="0" baseline="0" noProof="0">
                <a:ln>
                  <a:noFill/>
                </a:ln>
                <a:solidFill>
                  <a:srgbClr val="1E699D"/>
                </a:solidFill>
                <a:effectLst/>
                <a:uLnTx/>
                <a:uFillTx/>
                <a:latin typeface="Calibri"/>
                <a:ea typeface="Calibri"/>
                <a:cs typeface="Calibri"/>
              </a:rPr>
              <a:t> et/ou de compétences pour soutenir le développement des entreprises </a:t>
            </a:r>
            <a:r>
              <a:rPr lang="fr-FR">
                <a:solidFill>
                  <a:srgbClr val="1E699D"/>
                </a:solidFill>
                <a:latin typeface="Calibri"/>
                <a:ea typeface="Calibri"/>
                <a:cs typeface="Calibri"/>
              </a:rPr>
              <a:t>wallonnes</a:t>
            </a:r>
            <a:endParaRPr lang="fr-FR" sz="1800" b="0" i="0" u="none" strike="noStrike" kern="1200" cap="none" spc="0" normalizeH="0" baseline="0" noProof="0">
              <a:ln>
                <a:noFill/>
              </a:ln>
              <a:solidFill>
                <a:srgbClr val="1E699D"/>
              </a:solidFill>
              <a:effectLst/>
              <a:uLnTx/>
              <a:uFillTx/>
              <a:latin typeface="Calibri"/>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800" b="1" i="0" u="none" strike="noStrike" kern="1200" cap="none" spc="0" normalizeH="0" baseline="0" noProof="0">
                <a:ln>
                  <a:noFill/>
                </a:ln>
                <a:solidFill>
                  <a:srgbClr val="1E699D"/>
                </a:solidFill>
                <a:effectLst/>
                <a:uLnTx/>
                <a:uFillTx/>
                <a:latin typeface="Calibri"/>
                <a:ea typeface="Calibri"/>
                <a:cs typeface="Calibri"/>
              </a:rPr>
              <a:t>Pédagogie de pointe</a:t>
            </a:r>
            <a:r>
              <a:rPr kumimoji="0" lang="fr-FR" sz="1800" b="0" i="0" u="none" strike="noStrike" kern="1200" cap="none" spc="0" normalizeH="0" baseline="0" noProof="0">
                <a:ln>
                  <a:noFill/>
                </a:ln>
                <a:solidFill>
                  <a:srgbClr val="1E699D"/>
                </a:solidFill>
                <a:effectLst/>
                <a:uLnTx/>
                <a:uFillTx/>
                <a:latin typeface="Calibri"/>
                <a:ea typeface="Calibri"/>
                <a:cs typeface="Calibri"/>
              </a:rPr>
              <a:t> avec des méthodes innovantes et un équipement technologique de pointe</a:t>
            </a:r>
            <a:endParaRPr lang="fr-FR" sz="1800" b="0" i="0" u="none" strike="noStrike" kern="1200" cap="none" spc="0" normalizeH="0" baseline="0" noProof="0">
              <a:ln>
                <a:noFill/>
              </a:ln>
              <a:solidFill>
                <a:srgbClr val="1E699D"/>
              </a:solidFill>
              <a:effectLst/>
              <a:uLnTx/>
              <a:uFillTx/>
              <a:latin typeface="Calibri"/>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800" b="1" i="0" u="none" strike="noStrike" kern="1200" cap="none" spc="0" normalizeH="0" baseline="0" noProof="0">
                <a:ln>
                  <a:noFill/>
                </a:ln>
                <a:solidFill>
                  <a:srgbClr val="1E699D"/>
                </a:solidFill>
                <a:effectLst/>
                <a:uLnTx/>
                <a:uFillTx/>
                <a:latin typeface="Calibri"/>
                <a:ea typeface="Calibri"/>
                <a:cs typeface="Calibri"/>
              </a:rPr>
              <a:t>4 accompagnements différents</a:t>
            </a:r>
            <a:r>
              <a:rPr kumimoji="0" lang="fr-FR" sz="1800" b="0" i="0" u="none" strike="noStrike" kern="1200" cap="none" spc="0" normalizeH="0" baseline="0" noProof="0">
                <a:ln>
                  <a:noFill/>
                </a:ln>
                <a:solidFill>
                  <a:srgbClr val="1E699D"/>
                </a:solidFill>
                <a:effectLst/>
                <a:uLnTx/>
                <a:uFillTx/>
                <a:latin typeface="Calibri"/>
                <a:ea typeface="Calibri"/>
                <a:cs typeface="Calibri"/>
              </a:rPr>
              <a:t> : digital ; e-conseil ; sectoriel : socio-professionnel</a:t>
            </a:r>
            <a:endParaRPr lang="fr-FR" sz="1800" b="0" i="0" u="none" strike="noStrike" kern="1200" cap="none" spc="0" normalizeH="0" baseline="0" noProof="0">
              <a:ln>
                <a:noFill/>
              </a:ln>
              <a:solidFill>
                <a:srgbClr val="1E699D"/>
              </a:solidFill>
              <a:effectLst/>
              <a:uLnTx/>
              <a:uFillTx/>
              <a:latin typeface="Calibri"/>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800" b="1" i="0" u="none" strike="noStrike" kern="1200" cap="none" spc="0" normalizeH="0" baseline="0" noProof="0">
                <a:ln>
                  <a:noFill/>
                </a:ln>
                <a:solidFill>
                  <a:srgbClr val="1E699D"/>
                </a:solidFill>
                <a:effectLst/>
                <a:uLnTx/>
                <a:uFillTx/>
                <a:latin typeface="Calibri"/>
                <a:ea typeface="Calibri"/>
                <a:cs typeface="Calibri"/>
              </a:rPr>
              <a:t>Public cible</a:t>
            </a:r>
            <a:r>
              <a:rPr kumimoji="0" lang="fr-FR" sz="1800" b="0" i="0" u="none" strike="noStrike" kern="1200" cap="none" spc="0" normalizeH="0" baseline="0" noProof="0">
                <a:ln>
                  <a:noFill/>
                </a:ln>
                <a:solidFill>
                  <a:srgbClr val="1E699D"/>
                </a:solidFill>
                <a:effectLst/>
                <a:uLnTx/>
                <a:uFillTx/>
                <a:latin typeface="Calibri"/>
                <a:ea typeface="Calibri"/>
                <a:cs typeface="Calibri"/>
              </a:rPr>
              <a:t> : formations pour les chercheurs d'emploi ; les travailleurs ; les </a:t>
            </a:r>
            <a:r>
              <a:rPr lang="fr-FR">
                <a:solidFill>
                  <a:srgbClr val="1E699D"/>
                </a:solidFill>
                <a:latin typeface="Calibri"/>
                <a:ea typeface="Calibri"/>
                <a:cs typeface="Calibri"/>
              </a:rPr>
              <a:t>étudiants</a:t>
            </a:r>
            <a:r>
              <a:rPr kumimoji="0" lang="fr-FR" sz="1800" b="0" i="0" u="none" strike="noStrike" kern="1200" cap="none" spc="0" normalizeH="0" baseline="0" noProof="0">
                <a:ln>
                  <a:noFill/>
                </a:ln>
                <a:solidFill>
                  <a:srgbClr val="1E699D"/>
                </a:solidFill>
                <a:effectLst/>
                <a:uLnTx/>
                <a:uFillTx/>
                <a:latin typeface="Calibri"/>
                <a:ea typeface="Calibri"/>
                <a:cs typeface="Calibri"/>
              </a:rPr>
              <a:t> et enseignants : les apprenants IFAPME (apprentis, chef d'entreprise)</a:t>
            </a:r>
            <a:endParaRPr lang="fr-FR" sz="1800" b="0" i="0" u="none" strike="noStrike" kern="1200" cap="none" spc="0" normalizeH="0" baseline="0" noProof="0">
              <a:ln>
                <a:noFill/>
              </a:ln>
              <a:solidFill>
                <a:srgbClr val="1E699D"/>
              </a:solidFill>
              <a:effectLst/>
              <a:uLnTx/>
              <a:uFillTx/>
              <a:latin typeface="Calibri"/>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800" b="1" i="0" u="none" strike="noStrike" kern="1200" cap="none" spc="0" normalizeH="0" baseline="0" noProof="0">
                <a:ln>
                  <a:noFill/>
                </a:ln>
                <a:solidFill>
                  <a:srgbClr val="1E699D"/>
                </a:solidFill>
                <a:effectLst/>
                <a:uLnTx/>
                <a:uFillTx/>
                <a:latin typeface="Calibri"/>
                <a:ea typeface="Calibri"/>
                <a:cs typeface="Calibri"/>
                <a:hlinkClick r:id="rId3"/>
              </a:rPr>
              <a:t>Prise de contact</a:t>
            </a:r>
            <a:r>
              <a:rPr kumimoji="0" lang="fr-FR" sz="1800" b="0" i="0" u="none" strike="noStrike" kern="1200" cap="none" spc="0" normalizeH="0" baseline="0" noProof="0">
                <a:ln>
                  <a:noFill/>
                </a:ln>
                <a:solidFill>
                  <a:srgbClr val="1E699D"/>
                </a:solidFill>
                <a:effectLst/>
                <a:uLnTx/>
                <a:uFillTx/>
                <a:latin typeface="Calibri"/>
                <a:ea typeface="Calibri"/>
                <a:cs typeface="Calibri"/>
                <a:hlinkClick r:id="rId3"/>
              </a:rPr>
              <a:t> </a:t>
            </a:r>
            <a:r>
              <a:rPr kumimoji="0" lang="fr-FR" sz="1800" b="0" i="0" u="none" strike="noStrike" kern="1200" cap="none" spc="0" normalizeH="0" baseline="0" noProof="0">
                <a:ln>
                  <a:noFill/>
                </a:ln>
                <a:solidFill>
                  <a:srgbClr val="1E699D"/>
                </a:solidFill>
                <a:effectLst/>
                <a:uLnTx/>
                <a:uFillTx/>
                <a:latin typeface="Calibri"/>
                <a:ea typeface="Calibri"/>
                <a:cs typeface="Calibri"/>
              </a:rPr>
              <a:t>: par téléphone 0800/93 947 ; via un </a:t>
            </a:r>
            <a:r>
              <a:rPr kumimoji="0" lang="fr-FR" sz="1800" b="0" i="0" u="none" strike="noStrike" kern="1200" cap="none" spc="0" normalizeH="0" baseline="0" noProof="0">
                <a:ln>
                  <a:noFill/>
                </a:ln>
                <a:solidFill>
                  <a:srgbClr val="1E699D"/>
                </a:solidFill>
                <a:effectLst/>
                <a:uLnTx/>
                <a:uFillTx/>
                <a:latin typeface="Calibri"/>
                <a:ea typeface="Calibri"/>
                <a:cs typeface="Calibri"/>
                <a:hlinkClick r:id="rId4"/>
              </a:rPr>
              <a:t>formulaire de contact </a:t>
            </a:r>
            <a:r>
              <a:rPr kumimoji="0" lang="fr-FR" sz="1800" b="0" i="0" u="none" strike="noStrike" kern="1200" cap="none" spc="0" normalizeH="0" baseline="0" noProof="0">
                <a:ln>
                  <a:noFill/>
                </a:ln>
                <a:solidFill>
                  <a:srgbClr val="1E699D"/>
                </a:solidFill>
                <a:effectLst/>
                <a:uLnTx/>
                <a:uFillTx/>
                <a:latin typeface="Calibri"/>
                <a:ea typeface="Calibri"/>
                <a:cs typeface="Calibri"/>
              </a:rPr>
              <a:t>; via le </a:t>
            </a:r>
            <a:r>
              <a:rPr kumimoji="0" lang="fr-FR" sz="1800" b="0" i="0" u="none" strike="noStrike" kern="1200" cap="none" spc="0" normalizeH="0" baseline="0" noProof="0" err="1">
                <a:ln>
                  <a:noFill/>
                </a:ln>
                <a:solidFill>
                  <a:srgbClr val="1E699D"/>
                </a:solidFill>
                <a:effectLst/>
                <a:uLnTx/>
                <a:uFillTx/>
                <a:latin typeface="Calibri"/>
                <a:ea typeface="Calibri"/>
                <a:cs typeface="Calibri"/>
              </a:rPr>
              <a:t>forem</a:t>
            </a:r>
            <a:r>
              <a:rPr kumimoji="0" lang="fr-FR" sz="1800" b="0" i="0" u="none" strike="noStrike" kern="1200" cap="none" spc="0" normalizeH="0" baseline="0" noProof="0">
                <a:ln>
                  <a:noFill/>
                </a:ln>
                <a:solidFill>
                  <a:srgbClr val="1E699D"/>
                </a:solidFill>
                <a:effectLst/>
                <a:uLnTx/>
                <a:uFillTx/>
                <a:latin typeface="Calibri"/>
                <a:ea typeface="Calibri"/>
                <a:cs typeface="Calibri"/>
              </a:rPr>
              <a:t> à </a:t>
            </a:r>
            <a:r>
              <a:rPr kumimoji="0" lang="fr-FR" sz="1800" b="0" i="0" u="none" strike="noStrike" kern="1200" cap="none" spc="0" normalizeH="0" baseline="0" noProof="0">
                <a:ln>
                  <a:noFill/>
                </a:ln>
                <a:solidFill>
                  <a:srgbClr val="1E699D"/>
                </a:solidFill>
                <a:effectLst/>
                <a:uLnTx/>
                <a:uFillTx/>
                <a:latin typeface="Calibri"/>
                <a:ea typeface="Calibri"/>
                <a:cs typeface="Calibri"/>
                <a:hlinkClick r:id="rId5"/>
              </a:rPr>
              <a:t>proximité</a:t>
            </a:r>
            <a:endParaRPr kumimoji="0" lang="fr-FR" sz="1800" b="0" i="0" u="none" strike="noStrike" kern="1200" cap="none" spc="0" normalizeH="0" baseline="0" noProof="0">
              <a:ln>
                <a:noFill/>
              </a:ln>
              <a:solidFill>
                <a:srgbClr val="1E699D"/>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Arial"/>
            </a:endParaRPr>
          </a:p>
        </p:txBody>
      </p:sp>
    </p:spTree>
    <p:extLst>
      <p:ext uri="{BB962C8B-B14F-4D97-AF65-F5344CB8AC3E}">
        <p14:creationId xmlns:p14="http://schemas.microsoft.com/office/powerpoint/2010/main" val="56548070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ECE72-0BED-D3A5-390E-CB70E3DDDE14}"/>
              </a:ext>
            </a:extLst>
          </p:cNvPr>
          <p:cNvSpPr>
            <a:spLocks noGrp="1"/>
          </p:cNvSpPr>
          <p:nvPr>
            <p:ph type="title"/>
          </p:nvPr>
        </p:nvSpPr>
        <p:spPr/>
        <p:txBody>
          <a:bodyPr/>
          <a:lstStyle/>
          <a:p>
            <a:r>
              <a:rPr lang="en-US" sz="2800">
                <a:solidFill>
                  <a:srgbClr val="1E699D"/>
                </a:solidFill>
                <a:latin typeface="Calibri"/>
              </a:rPr>
              <a:t>11.2. </a:t>
            </a:r>
            <a:r>
              <a:rPr lang="en-US" sz="2800" err="1">
                <a:solidFill>
                  <a:srgbClr val="1E699D"/>
                </a:solidFill>
                <a:latin typeface="Calibri"/>
              </a:rPr>
              <a:t>Actiris</a:t>
            </a:r>
            <a:endParaRPr lang="en-US" sz="2800">
              <a:solidFill>
                <a:srgbClr val="1E699D"/>
              </a:solidFill>
              <a:latin typeface="Calibri"/>
            </a:endParaRPr>
          </a:p>
        </p:txBody>
      </p:sp>
      <p:sp>
        <p:nvSpPr>
          <p:cNvPr id="3" name="Text Placeholder 2">
            <a:extLst>
              <a:ext uri="{FF2B5EF4-FFF2-40B4-BE49-F238E27FC236}">
                <a16:creationId xmlns:a16="http://schemas.microsoft.com/office/drawing/2014/main" id="{A3331228-60FD-124C-836E-7D2085E135A0}"/>
              </a:ext>
            </a:extLst>
          </p:cNvPr>
          <p:cNvSpPr>
            <a:spLocks noGrp="1"/>
          </p:cNvSpPr>
          <p:nvPr>
            <p:ph type="body"/>
          </p:nvPr>
        </p:nvSpPr>
        <p:spPr/>
        <p:txBody>
          <a:bodyPr lIns="0" tIns="0" rIns="0" bIns="0" anchor="t">
            <a:normAutofit/>
          </a:bodyPr>
          <a:lstStyle/>
          <a:p>
            <a:endParaRPr lang="en-US"/>
          </a:p>
          <a:p>
            <a:pPr lvl="1">
              <a:buFont typeface="Wingdings" panose="020B0604020202020204" pitchFamily="34" charset="0"/>
              <a:buChar char="Ø"/>
            </a:pPr>
            <a:endParaRPr lang="en-US"/>
          </a:p>
        </p:txBody>
      </p:sp>
      <p:sp>
        <p:nvSpPr>
          <p:cNvPr id="4" name="TextBox 3">
            <a:extLst>
              <a:ext uri="{FF2B5EF4-FFF2-40B4-BE49-F238E27FC236}">
                <a16:creationId xmlns:a16="http://schemas.microsoft.com/office/drawing/2014/main" id="{D0722235-BA32-A624-A6E6-3E1336FEB819}"/>
              </a:ext>
            </a:extLst>
          </p:cNvPr>
          <p:cNvSpPr txBox="1"/>
          <p:nvPr/>
        </p:nvSpPr>
        <p:spPr>
          <a:xfrm>
            <a:off x="691815" y="1413710"/>
            <a:ext cx="11159289" cy="582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90000"/>
              </a:lnSpc>
              <a:spcBef>
                <a:spcPct val="0"/>
              </a:spcBef>
              <a:buFont typeface="Wingdings"/>
              <a:buChar char="Ø"/>
            </a:pPr>
            <a:r>
              <a:rPr lang="fr-FR" sz="1600">
                <a:solidFill>
                  <a:srgbClr val="1E699D"/>
                </a:solidFill>
                <a:latin typeface="Calibri"/>
                <a:ea typeface="Calibri"/>
                <a:cs typeface="Calibri"/>
              </a:rPr>
              <a:t>Partenaire public pour les demandeurs d'emploi et les employeurs à Bruxelles</a:t>
            </a:r>
            <a:endParaRPr lang="en-US" sz="1600">
              <a:solidFill>
                <a:srgbClr val="000000"/>
              </a:solidFill>
              <a:latin typeface="Calibri"/>
              <a:ea typeface="Calibri"/>
              <a:cs typeface="Calibri"/>
            </a:endParaRPr>
          </a:p>
          <a:p>
            <a:pPr>
              <a:lnSpc>
                <a:spcPct val="90000"/>
              </a:lnSpc>
              <a:spcBef>
                <a:spcPct val="0"/>
              </a:spcBef>
            </a:pPr>
            <a:endParaRPr lang="fr-FR" sz="1600">
              <a:solidFill>
                <a:srgbClr val="1E699D"/>
              </a:solidFill>
              <a:latin typeface="Calibri"/>
              <a:ea typeface="Calibri"/>
              <a:cs typeface="Calibri"/>
            </a:endParaRPr>
          </a:p>
          <a:p>
            <a:pPr marL="285750" indent="-285750">
              <a:lnSpc>
                <a:spcPct val="90000"/>
              </a:lnSpc>
              <a:spcBef>
                <a:spcPct val="0"/>
              </a:spcBef>
              <a:buFont typeface="Wingdings"/>
              <a:buChar char="Ø"/>
            </a:pPr>
            <a:r>
              <a:rPr lang="fr-FR" sz="1600" u="sng">
                <a:solidFill>
                  <a:srgbClr val="1E699D"/>
                </a:solidFill>
                <a:latin typeface="Calibri"/>
                <a:ea typeface="Calibri"/>
                <a:cs typeface="Calibri"/>
              </a:rPr>
              <a:t>Services d'accompagnement généraux</a:t>
            </a:r>
            <a:r>
              <a:rPr lang="fr-FR" sz="1600">
                <a:solidFill>
                  <a:srgbClr val="1E699D"/>
                </a:solidFill>
                <a:latin typeface="Calibri"/>
                <a:ea typeface="Calibri"/>
                <a:cs typeface="Calibri"/>
              </a:rPr>
              <a:t> : agences pour l'emploi, centre de contact, point métier</a:t>
            </a:r>
            <a:endParaRPr lang="en-US" sz="1600">
              <a:solidFill>
                <a:srgbClr val="000000"/>
              </a:solidFill>
              <a:latin typeface="Calibri"/>
              <a:ea typeface="Calibri"/>
              <a:cs typeface="Calibri"/>
            </a:endParaRPr>
          </a:p>
          <a:p>
            <a:pPr marL="285750" indent="-285750">
              <a:lnSpc>
                <a:spcPct val="90000"/>
              </a:lnSpc>
              <a:spcBef>
                <a:spcPct val="0"/>
              </a:spcBef>
              <a:buFont typeface="Wingdings"/>
              <a:buChar char="Ø"/>
            </a:pPr>
            <a:r>
              <a:rPr lang="fr-FR" sz="1600" u="sng">
                <a:solidFill>
                  <a:srgbClr val="1E699D"/>
                </a:solidFill>
                <a:latin typeface="Calibri"/>
                <a:ea typeface="Calibri"/>
                <a:cs typeface="Calibri"/>
              </a:rPr>
              <a:t>Services d'accompagnement spécialisés</a:t>
            </a:r>
            <a:r>
              <a:rPr lang="fr-FR" sz="1600">
                <a:solidFill>
                  <a:srgbClr val="1E699D"/>
                </a:solidFill>
                <a:latin typeface="Calibri"/>
                <a:ea typeface="Calibri"/>
                <a:cs typeface="Calibri"/>
              </a:rPr>
              <a:t> : Service de réintégration des assurés sociaux de l'INAMI, Consultation sociale : public BSD – Personnes non aptes au travail, Accompagnement à la recherche active d'emploi (LW), Service Handicap-Travail, Service Inclusion</a:t>
            </a:r>
            <a:endParaRPr lang="en-US" sz="1600">
              <a:solidFill>
                <a:srgbClr val="000000"/>
              </a:solidFill>
              <a:latin typeface="Calibri"/>
              <a:ea typeface="Calibri"/>
              <a:cs typeface="Calibri"/>
            </a:endParaRPr>
          </a:p>
          <a:p>
            <a:pPr>
              <a:lnSpc>
                <a:spcPct val="90000"/>
              </a:lnSpc>
              <a:spcBef>
                <a:spcPct val="0"/>
              </a:spcBef>
            </a:pPr>
            <a:endParaRPr lang="fr-FR" sz="1600">
              <a:solidFill>
                <a:srgbClr val="1E699D"/>
              </a:solidFill>
              <a:latin typeface="Calibri"/>
              <a:ea typeface="Calibri"/>
              <a:cs typeface="Calibri"/>
            </a:endParaRPr>
          </a:p>
          <a:p>
            <a:pPr>
              <a:lnSpc>
                <a:spcPct val="90000"/>
              </a:lnSpc>
              <a:spcBef>
                <a:spcPct val="0"/>
              </a:spcBef>
            </a:pPr>
            <a:endParaRPr lang="fr-FR" sz="1600">
              <a:solidFill>
                <a:srgbClr val="1E699D"/>
              </a:solidFill>
              <a:latin typeface="Calibri"/>
              <a:ea typeface="Calibri"/>
              <a:cs typeface="Calibri"/>
            </a:endParaRPr>
          </a:p>
          <a:p>
            <a:pPr marL="285750" indent="-285750">
              <a:lnSpc>
                <a:spcPct val="90000"/>
              </a:lnSpc>
              <a:buFont typeface="Wingdings"/>
              <a:buChar char="Ø"/>
            </a:pPr>
            <a:r>
              <a:rPr lang="fr-FR" sz="1600">
                <a:solidFill>
                  <a:srgbClr val="1E699D"/>
                </a:solidFill>
                <a:latin typeface="Calibri"/>
                <a:ea typeface="Calibri"/>
                <a:cs typeface="Calibri"/>
              </a:rPr>
              <a:t>Service de réintégration des assurés sociaux de l'INAMI</a:t>
            </a:r>
          </a:p>
          <a:p>
            <a:pPr marL="742950" lvl="1" indent="-285750">
              <a:lnSpc>
                <a:spcPct val="90000"/>
              </a:lnSpc>
              <a:buFont typeface="Wingdings"/>
              <a:buChar char="Ø"/>
            </a:pPr>
            <a:r>
              <a:rPr lang="fr-FR" sz="1600">
                <a:solidFill>
                  <a:srgbClr val="1E699D"/>
                </a:solidFill>
                <a:latin typeface="Calibri"/>
                <a:ea typeface="Calibri"/>
                <a:cs typeface="Calibri"/>
              </a:rPr>
              <a:t>Sur mesure, en fonction des besoins, de la situation de la personne et du marché du travail</a:t>
            </a:r>
            <a:endParaRPr lang="fr-FR" sz="1600">
              <a:solidFill>
                <a:srgbClr val="000000"/>
              </a:solidFill>
              <a:latin typeface="Arial"/>
              <a:ea typeface="Calibri"/>
              <a:cs typeface="Calibri"/>
            </a:endParaRPr>
          </a:p>
          <a:p>
            <a:pPr marL="742950" lvl="1" indent="-285750">
              <a:lnSpc>
                <a:spcPct val="90000"/>
              </a:lnSpc>
              <a:buFont typeface="Wingdings"/>
              <a:buChar char="Ø"/>
            </a:pPr>
            <a:r>
              <a:rPr lang="fr-FR" sz="1600">
                <a:solidFill>
                  <a:srgbClr val="1E699D"/>
                </a:solidFill>
                <a:latin typeface="Calibri"/>
                <a:ea typeface="Calibri"/>
                <a:cs typeface="Calibri"/>
              </a:rPr>
              <a:t>Accompagnement en 3 phases : Bilan, Formation qualifiante, Recherche d'emploi (techniques de candidature et proposition d'offres d'emploi</a:t>
            </a:r>
            <a:endParaRPr lang="fr-FR" sz="1600"/>
          </a:p>
          <a:p>
            <a:pPr>
              <a:lnSpc>
                <a:spcPct val="90000"/>
              </a:lnSpc>
              <a:spcBef>
                <a:spcPct val="0"/>
              </a:spcBef>
            </a:pPr>
            <a:endParaRPr lang="fr-FR" sz="1600">
              <a:solidFill>
                <a:srgbClr val="1E699D"/>
              </a:solidFill>
              <a:latin typeface="Calibri"/>
              <a:ea typeface="Calibri"/>
              <a:cs typeface="Calibri"/>
            </a:endParaRPr>
          </a:p>
          <a:p>
            <a:pPr marL="285750" indent="-285750">
              <a:lnSpc>
                <a:spcPct val="90000"/>
              </a:lnSpc>
              <a:buFont typeface="Wingdings"/>
              <a:buChar char="Ø"/>
            </a:pPr>
            <a:r>
              <a:rPr lang="fr-FR" sz="1600">
                <a:solidFill>
                  <a:srgbClr val="1E699D"/>
                </a:solidFill>
                <a:latin typeface="Calibri"/>
                <a:ea typeface="Calibri"/>
                <a:cs typeface="Calibri"/>
              </a:rPr>
              <a:t>Étapes de l'accompagnement</a:t>
            </a:r>
          </a:p>
          <a:p>
            <a:pPr marL="742950" lvl="1" indent="-285750">
              <a:lnSpc>
                <a:spcPct val="90000"/>
              </a:lnSpc>
              <a:buFont typeface="Wingdings"/>
              <a:buChar char="Ø"/>
            </a:pPr>
            <a:r>
              <a:rPr lang="fr-FR" sz="1600">
                <a:solidFill>
                  <a:srgbClr val="1E699D"/>
                </a:solidFill>
                <a:latin typeface="Calibri"/>
                <a:ea typeface="Calibri"/>
                <a:cs typeface="Calibri"/>
              </a:rPr>
              <a:t>Exploration des professions et de la réalité du marché du travail</a:t>
            </a:r>
          </a:p>
          <a:p>
            <a:pPr marL="742950" lvl="1" indent="-285750">
              <a:lnSpc>
                <a:spcPct val="90000"/>
              </a:lnSpc>
              <a:buFont typeface="Wingdings"/>
              <a:buChar char="Ø"/>
            </a:pPr>
            <a:r>
              <a:rPr lang="fr-FR" sz="1600">
                <a:solidFill>
                  <a:srgbClr val="1E699D"/>
                </a:solidFill>
                <a:latin typeface="Calibri"/>
                <a:ea typeface="Calibri"/>
                <a:cs typeface="Calibri"/>
              </a:rPr>
              <a:t>Définition du plan de formation et/ou professionnel</a:t>
            </a:r>
          </a:p>
          <a:p>
            <a:pPr marL="742950" lvl="1" indent="-285750">
              <a:lnSpc>
                <a:spcPct val="90000"/>
              </a:lnSpc>
              <a:buFont typeface="Wingdings"/>
              <a:buChar char="Ø"/>
            </a:pPr>
            <a:r>
              <a:rPr lang="fr-FR" sz="1600">
                <a:solidFill>
                  <a:srgbClr val="1E699D"/>
                </a:solidFill>
                <a:latin typeface="Calibri"/>
                <a:ea typeface="Calibri"/>
                <a:cs typeface="Calibri"/>
              </a:rPr>
              <a:t>Formation (si nécessaire) et soutien à la formation</a:t>
            </a:r>
          </a:p>
          <a:p>
            <a:pPr marL="742950" lvl="1" indent="-285750">
              <a:lnSpc>
                <a:spcPct val="90000"/>
              </a:lnSpc>
              <a:buFont typeface="Wingdings"/>
              <a:buChar char="Ø"/>
            </a:pPr>
            <a:r>
              <a:rPr lang="fr-FR" sz="1600">
                <a:solidFill>
                  <a:srgbClr val="1E699D"/>
                </a:solidFill>
                <a:latin typeface="Calibri"/>
                <a:ea typeface="Calibri"/>
                <a:cs typeface="Calibri"/>
              </a:rPr>
              <a:t>Outils pour la recherche d'emploi (par exemple, CV, lettre de motivation, préparation à l'entretien d'embauche, etc.)</a:t>
            </a:r>
          </a:p>
          <a:p>
            <a:pPr>
              <a:lnSpc>
                <a:spcPct val="90000"/>
              </a:lnSpc>
              <a:spcBef>
                <a:spcPct val="0"/>
              </a:spcBef>
            </a:pPr>
            <a:endParaRPr lang="fr-FR">
              <a:solidFill>
                <a:srgbClr val="1E699D"/>
              </a:solidFill>
              <a:latin typeface="Calibri"/>
              <a:ea typeface="Calibri"/>
              <a:cs typeface="Calibri"/>
            </a:endParaRPr>
          </a:p>
          <a:p>
            <a:pPr>
              <a:lnSpc>
                <a:spcPct val="90000"/>
              </a:lnSpc>
              <a:spcBef>
                <a:spcPct val="0"/>
              </a:spcBef>
            </a:pPr>
            <a:r>
              <a:rPr lang="fr-FR" i="1">
                <a:solidFill>
                  <a:srgbClr val="1E699D"/>
                </a:solidFill>
                <a:latin typeface="Calibri"/>
                <a:ea typeface="Calibri"/>
                <a:cs typeface="Calibri"/>
                <a:hlinkClick r:id="rId2"/>
              </a:rPr>
              <a:t>Comment s'inscrire </a:t>
            </a:r>
            <a:r>
              <a:rPr lang="fr-FR" i="1">
                <a:solidFill>
                  <a:srgbClr val="1E699D"/>
                </a:solidFill>
                <a:latin typeface="Calibri"/>
                <a:ea typeface="Calibri"/>
                <a:cs typeface="Calibri"/>
              </a:rPr>
              <a:t>? 1. En ligne (via </a:t>
            </a:r>
            <a:r>
              <a:rPr lang="fr-FR" i="1">
                <a:solidFill>
                  <a:srgbClr val="1E699D"/>
                </a:solidFill>
                <a:latin typeface="Calibri"/>
                <a:ea typeface="Calibri"/>
                <a:cs typeface="Calibri"/>
                <a:hlinkClick r:id="rId3"/>
              </a:rPr>
              <a:t>MyActiris</a:t>
            </a:r>
            <a:r>
              <a:rPr lang="fr-FR" i="1">
                <a:solidFill>
                  <a:srgbClr val="1E699D"/>
                </a:solidFill>
                <a:latin typeface="Calibri"/>
                <a:ea typeface="Calibri"/>
                <a:cs typeface="Calibri"/>
              </a:rPr>
              <a:t>), 2. par téléphone au 0800 35 123, 3. en vous rendant dans l'une des agences </a:t>
            </a:r>
            <a:r>
              <a:rPr lang="fr-FR" i="1" err="1">
                <a:solidFill>
                  <a:srgbClr val="1E699D"/>
                </a:solidFill>
                <a:latin typeface="Calibri"/>
                <a:ea typeface="Calibri"/>
                <a:cs typeface="Calibri"/>
              </a:rPr>
              <a:t>Actiris</a:t>
            </a:r>
            <a:r>
              <a:rPr lang="fr-FR" i="1">
                <a:solidFill>
                  <a:srgbClr val="1E699D"/>
                </a:solidFill>
                <a:latin typeface="Calibri"/>
                <a:ea typeface="Calibri"/>
                <a:cs typeface="Calibri"/>
              </a:rPr>
              <a:t>.</a:t>
            </a:r>
            <a:endParaRPr lang="fr-FR"/>
          </a:p>
          <a:p>
            <a:pPr>
              <a:lnSpc>
                <a:spcPct val="90000"/>
              </a:lnSpc>
              <a:spcBef>
                <a:spcPct val="0"/>
              </a:spcBef>
            </a:pPr>
            <a:endParaRPr lang="fr-FR">
              <a:solidFill>
                <a:srgbClr val="1E699D"/>
              </a:solidFill>
              <a:latin typeface="Calibri"/>
              <a:ea typeface="Calibri"/>
              <a:cs typeface="Calibri"/>
            </a:endParaRPr>
          </a:p>
          <a:p>
            <a:pPr>
              <a:lnSpc>
                <a:spcPct val="90000"/>
              </a:lnSpc>
              <a:spcBef>
                <a:spcPct val="0"/>
              </a:spcBef>
            </a:pPr>
            <a:endParaRPr lang="fr-FR">
              <a:solidFill>
                <a:srgbClr val="1E699D"/>
              </a:solidFill>
              <a:latin typeface="Calibri"/>
              <a:ea typeface="Calibri"/>
              <a:cs typeface="Calibri"/>
            </a:endParaRPr>
          </a:p>
          <a:p>
            <a:pPr>
              <a:lnSpc>
                <a:spcPct val="90000"/>
              </a:lnSpc>
              <a:spcBef>
                <a:spcPct val="0"/>
              </a:spcBef>
            </a:pPr>
            <a:endParaRPr lang="fr-FR">
              <a:solidFill>
                <a:srgbClr val="1E699D"/>
              </a:solidFill>
              <a:latin typeface="Calibri"/>
              <a:ea typeface="Calibri"/>
              <a:cs typeface="Calibri"/>
            </a:endParaRPr>
          </a:p>
          <a:p>
            <a:pPr>
              <a:lnSpc>
                <a:spcPct val="90000"/>
              </a:lnSpc>
              <a:spcBef>
                <a:spcPct val="0"/>
              </a:spcBef>
            </a:pPr>
            <a:endParaRPr lang="fr-FR">
              <a:solidFill>
                <a:srgbClr val="1E699D"/>
              </a:solidFill>
              <a:latin typeface="Calibri"/>
              <a:ea typeface="Calibri"/>
              <a:cs typeface="Calibri"/>
            </a:endParaRPr>
          </a:p>
        </p:txBody>
      </p:sp>
    </p:spTree>
    <p:extLst>
      <p:ext uri="{BB962C8B-B14F-4D97-AF65-F5344CB8AC3E}">
        <p14:creationId xmlns:p14="http://schemas.microsoft.com/office/powerpoint/2010/main" val="74738947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365EB-D4BF-FB36-CC3B-064FA0DB51CC}"/>
              </a:ext>
            </a:extLst>
          </p:cNvPr>
          <p:cNvSpPr>
            <a:spLocks noGrp="1"/>
          </p:cNvSpPr>
          <p:nvPr>
            <p:ph type="title"/>
          </p:nvPr>
        </p:nvSpPr>
        <p:spPr>
          <a:xfrm>
            <a:off x="609780" y="156108"/>
            <a:ext cx="10972440" cy="1144800"/>
          </a:xfrm>
        </p:spPr>
        <p:txBody>
          <a:bodyPr/>
          <a:lstStyle/>
          <a:p>
            <a:r>
              <a:rPr lang="fr-FR" sz="2800" noProof="0">
                <a:solidFill>
                  <a:srgbClr val="1E699D"/>
                </a:solidFill>
                <a:latin typeface="Calibri"/>
              </a:rPr>
              <a:t>12. Quelques exemples concernant le retour au travail (prévention tertiaire) </a:t>
            </a:r>
            <a:br>
              <a:rPr lang="fr-FR" sz="2800" noProof="0">
                <a:latin typeface="Calibri"/>
              </a:rPr>
            </a:br>
            <a:r>
              <a:rPr lang="fr-FR" sz="2400" noProof="0">
                <a:solidFill>
                  <a:srgbClr val="1E699D"/>
                </a:solidFill>
                <a:latin typeface="Calibri"/>
              </a:rPr>
              <a:t>12.1. </a:t>
            </a:r>
            <a:r>
              <a:rPr lang="fr-FR" sz="2400" u="sng" noProof="0" err="1">
                <a:solidFill>
                  <a:srgbClr val="1E699D"/>
                </a:solidFill>
                <a:latin typeface="Calibri"/>
              </a:rPr>
              <a:t>Individual</a:t>
            </a:r>
            <a:r>
              <a:rPr lang="fr-FR" sz="2400" u="sng" noProof="0">
                <a:solidFill>
                  <a:srgbClr val="1E699D"/>
                </a:solidFill>
                <a:latin typeface="Calibri"/>
              </a:rPr>
              <a:t> Placement and Support (IPS)</a:t>
            </a:r>
            <a:endParaRPr lang="fr-FR" sz="2800" u="sng" noProof="0">
              <a:solidFill>
                <a:srgbClr val="1E699D"/>
              </a:solidFill>
              <a:latin typeface="Calibri"/>
            </a:endParaRPr>
          </a:p>
        </p:txBody>
      </p:sp>
      <p:sp>
        <p:nvSpPr>
          <p:cNvPr id="4" name="Content Placeholder 2">
            <a:extLst>
              <a:ext uri="{FF2B5EF4-FFF2-40B4-BE49-F238E27FC236}">
                <a16:creationId xmlns:a16="http://schemas.microsoft.com/office/drawing/2014/main" id="{63C1B3B8-53E5-1055-8633-765401D5679F}"/>
              </a:ext>
            </a:extLst>
          </p:cNvPr>
          <p:cNvSpPr>
            <a:spLocks noGrp="1"/>
          </p:cNvSpPr>
          <p:nvPr/>
        </p:nvSpPr>
        <p:spPr>
          <a:xfrm>
            <a:off x="529116" y="1419987"/>
            <a:ext cx="11134690" cy="5069649"/>
          </a:xfrm>
          <a:prstGeom prst="rect">
            <a:avLst/>
          </a:prstGeom>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1E699D"/>
                </a:solidFill>
                <a:effectLst/>
                <a:uLnTx/>
                <a:uFillTx/>
                <a:latin typeface="Arial"/>
                <a:ea typeface="+mn-lt"/>
                <a:cs typeface="Arial"/>
              </a:rPr>
              <a:t>Projet pilote pour la réintégration des travailleurs en incapacité de travail en raison de problèmes de santé mentale modérés à graves.</a:t>
            </a:r>
            <a:endParaRPr kumimoji="0" lang="fr-FR" sz="2800" b="0" i="0" u="none" strike="noStrike" kern="1200" cap="none" spc="0" normalizeH="0" baseline="0" noProof="0">
              <a:ln>
                <a:noFill/>
              </a:ln>
              <a:solidFill>
                <a:prstClr val="black"/>
              </a:solidFill>
              <a:effectLst/>
              <a:uLnTx/>
              <a:uFillTx/>
              <a:latin typeface="Arial"/>
              <a:ea typeface="+mn-lt"/>
              <a:cs typeface="Arial"/>
            </a:endParaRP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a:ln>
                  <a:noFill/>
                </a:ln>
                <a:solidFill>
                  <a:srgbClr val="1E699D"/>
                </a:solidFill>
                <a:effectLst/>
                <a:uLnTx/>
                <a:uFillTx/>
                <a:latin typeface="Calibri"/>
                <a:cs typeface="Calibri"/>
              </a:rPr>
              <a:t>&gt; 1.200 trajets de réintégration au travail en Belgique</a:t>
            </a:r>
          </a:p>
          <a:p>
            <a:pPr marL="213995" marR="0" lvl="0" indent="-213995"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1" i="0" u="none" strike="noStrike" kern="1200" cap="none" spc="0" normalizeH="0" baseline="0" noProof="0">
                <a:ln>
                  <a:noFill/>
                </a:ln>
                <a:solidFill>
                  <a:srgbClr val="1E699D"/>
                </a:solidFill>
                <a:effectLst/>
                <a:uLnTx/>
                <a:uFillTx/>
                <a:latin typeface="Calibri"/>
                <a:ea typeface="+mj-ea"/>
                <a:cs typeface="Calibri"/>
              </a:rPr>
              <a:t>8 principes :</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Calibri Light"/>
              <a:ea typeface="Calibri"/>
              <a:cs typeface="Calibri"/>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Calibri Light"/>
              <a:ea typeface="Calibri"/>
              <a:cs typeface="Calibri"/>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Calibri Light"/>
              <a:ea typeface="Calibri"/>
              <a:cs typeface="Calibri"/>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Calibri Light"/>
              <a:ea typeface="Calibri"/>
              <a:cs typeface="Calibri"/>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Calibri Light"/>
              <a:ea typeface="Calibri"/>
              <a:cs typeface="Calibri"/>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Calibri Light"/>
              <a:ea typeface="Calibri"/>
              <a:cs typeface="Calibri"/>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Calibri Light"/>
              <a:ea typeface="Calibri"/>
              <a:cs typeface="Calibri"/>
            </a:endParaRPr>
          </a:p>
          <a:p>
            <a:pPr marL="213995" marR="0" lvl="0" indent="-213995"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600" b="0" i="0" u="sng" strike="noStrike" kern="1200" cap="none" spc="0" normalizeH="0" baseline="0" noProof="0">
                <a:ln>
                  <a:noFill/>
                </a:ln>
                <a:solidFill>
                  <a:srgbClr val="1E699D"/>
                </a:solidFill>
                <a:effectLst/>
                <a:uLnTx/>
                <a:uFillTx/>
                <a:latin typeface="Calibri"/>
                <a:cs typeface="Calibri"/>
              </a:rPr>
              <a:t>En Belgique:</a:t>
            </a:r>
          </a:p>
          <a:p>
            <a:pPr marL="614045" marR="0" lvl="1" indent="-228600" algn="just" defTabSz="914400" rtl="0" eaLnBrk="1" fontAlgn="auto" latinLnBrk="0" hangingPunct="1">
              <a:lnSpc>
                <a:spcPct val="90000"/>
              </a:lnSpc>
              <a:spcBef>
                <a:spcPts val="500"/>
              </a:spcBef>
              <a:spcAft>
                <a:spcPts val="0"/>
              </a:spcAft>
              <a:buClrTx/>
              <a:buSzTx/>
              <a:buFont typeface="Courier New"/>
              <a:buChar char="o"/>
              <a:tabLst/>
              <a:defRPr/>
            </a:pPr>
            <a:r>
              <a:rPr kumimoji="0" lang="fr-FR" sz="1600" b="0" i="0" u="none" strike="noStrike" kern="1200" cap="none" spc="0" normalizeH="0" baseline="0" noProof="0">
                <a:ln>
                  <a:noFill/>
                </a:ln>
                <a:solidFill>
                  <a:srgbClr val="1E699D"/>
                </a:solidFill>
                <a:effectLst/>
                <a:uLnTx/>
                <a:uFillTx/>
                <a:latin typeface="Calibri"/>
                <a:cs typeface="Calibri"/>
              </a:rPr>
              <a:t>GTB en Flandre (5 sites)</a:t>
            </a:r>
          </a:p>
          <a:p>
            <a:pPr marL="614045" marR="0" lvl="1" indent="-228600" algn="just" defTabSz="914400" rtl="0" eaLnBrk="1" fontAlgn="auto" latinLnBrk="0" hangingPunct="1">
              <a:lnSpc>
                <a:spcPct val="90000"/>
              </a:lnSpc>
              <a:spcBef>
                <a:spcPts val="20"/>
              </a:spcBef>
              <a:spcAft>
                <a:spcPts val="0"/>
              </a:spcAft>
              <a:buClrTx/>
              <a:buSzTx/>
              <a:buFont typeface="Courier New"/>
              <a:buChar char="o"/>
              <a:tabLst/>
              <a:defRPr/>
            </a:pPr>
            <a:r>
              <a:rPr kumimoji="0" lang="fr-FR" sz="1600" b="0" i="0" u="none" strike="noStrike" kern="1200" cap="none" spc="0" normalizeH="0" baseline="0" noProof="0">
                <a:ln>
                  <a:noFill/>
                </a:ln>
                <a:solidFill>
                  <a:srgbClr val="1E699D"/>
                </a:solidFill>
                <a:effectLst/>
                <a:uLnTx/>
                <a:uFillTx/>
                <a:latin typeface="Calibri"/>
                <a:cs typeface="Calibri"/>
              </a:rPr>
              <a:t>Equipe asbl à Bruxelles (1 site)</a:t>
            </a:r>
          </a:p>
          <a:p>
            <a:pPr marL="614045" marR="0" lvl="1" indent="-228600" algn="just" defTabSz="914400" rtl="0" eaLnBrk="1" fontAlgn="auto" latinLnBrk="0" hangingPunct="1">
              <a:lnSpc>
                <a:spcPct val="90000"/>
              </a:lnSpc>
              <a:spcBef>
                <a:spcPts val="500"/>
              </a:spcBef>
              <a:spcAft>
                <a:spcPts val="0"/>
              </a:spcAft>
              <a:buClrTx/>
              <a:buSzTx/>
              <a:buFont typeface="Courier New"/>
              <a:buChar char="o"/>
              <a:tabLst/>
              <a:defRPr/>
            </a:pPr>
            <a:r>
              <a:rPr kumimoji="0" lang="fr-FR" sz="1600" b="0" i="0" u="none" strike="noStrike" kern="1200" cap="none" spc="0" normalizeH="0" baseline="0" noProof="0">
                <a:ln>
                  <a:noFill/>
                </a:ln>
                <a:solidFill>
                  <a:srgbClr val="1E699D"/>
                </a:solidFill>
                <a:effectLst/>
                <a:uLnTx/>
                <a:uFillTx/>
                <a:latin typeface="Calibri"/>
                <a:cs typeface="Calibri"/>
              </a:rPr>
              <a:t>Article 23 à Liège (1 site)</a:t>
            </a:r>
          </a:p>
        </p:txBody>
      </p:sp>
      <p:graphicFrame>
        <p:nvGraphicFramePr>
          <p:cNvPr id="6" name="Table 5">
            <a:extLst>
              <a:ext uri="{FF2B5EF4-FFF2-40B4-BE49-F238E27FC236}">
                <a16:creationId xmlns:a16="http://schemas.microsoft.com/office/drawing/2014/main" id="{66A23690-7864-48BD-D2A1-4167778FFF87}"/>
              </a:ext>
            </a:extLst>
          </p:cNvPr>
          <p:cNvGraphicFramePr>
            <a:graphicFrameLocks noGrp="1"/>
          </p:cNvGraphicFramePr>
          <p:nvPr>
            <p:extLst>
              <p:ext uri="{D42A27DB-BD31-4B8C-83A1-F6EECF244321}">
                <p14:modId xmlns:p14="http://schemas.microsoft.com/office/powerpoint/2010/main" val="1563471224"/>
              </p:ext>
            </p:extLst>
          </p:nvPr>
        </p:nvGraphicFramePr>
        <p:xfrm>
          <a:off x="7588067" y="5301292"/>
          <a:ext cx="4303944" cy="1574610"/>
        </p:xfrm>
        <a:graphic>
          <a:graphicData uri="http://schemas.openxmlformats.org/drawingml/2006/table">
            <a:tbl>
              <a:tblPr bandRow="1">
                <a:tableStyleId>{5C22544A-7EE6-4342-B048-85BDC9FD1C3A}</a:tableStyleId>
              </a:tblPr>
              <a:tblGrid>
                <a:gridCol w="4303944">
                  <a:extLst>
                    <a:ext uri="{9D8B030D-6E8A-4147-A177-3AD203B41FA5}">
                      <a16:colId xmlns:a16="http://schemas.microsoft.com/office/drawing/2014/main" val="603567739"/>
                    </a:ext>
                  </a:extLst>
                </a:gridCol>
              </a:tblGrid>
              <a:tr h="1447462">
                <a:tc>
                  <a:txBody>
                    <a:bodyPr/>
                    <a:lstStyle/>
                    <a:p>
                      <a:pPr marL="342900" lvl="0" indent="-342900" fontAlgn="base">
                        <a:lnSpc>
                          <a:spcPts val="1950"/>
                        </a:lnSpc>
                        <a:buFont typeface="Arial" panose="020B0604020202020204" pitchFamily="34" charset="0"/>
                        <a:buChar char="•"/>
                      </a:pPr>
                      <a:r>
                        <a:rPr lang="fr-FR" sz="1600" b="1" noProof="0">
                          <a:solidFill>
                            <a:srgbClr val="1E699D"/>
                          </a:solidFill>
                          <a:effectLst/>
                          <a:latin typeface="Calibri"/>
                        </a:rPr>
                        <a:t>Chaque IPS </a:t>
                      </a:r>
                      <a:endParaRPr lang="fr-FR" sz="1280" b="1" noProof="0">
                        <a:solidFill>
                          <a:srgbClr val="FFFFFF"/>
                        </a:solidFill>
                        <a:effectLst/>
                        <a:latin typeface="Calibri"/>
                      </a:endParaRPr>
                    </a:p>
                    <a:p>
                      <a:pPr marL="0" lvl="0" indent="0">
                        <a:lnSpc>
                          <a:spcPts val="1950"/>
                        </a:lnSpc>
                        <a:buNone/>
                      </a:pPr>
                      <a:endParaRPr lang="fr-FR" sz="1400" b="0" i="0" u="none" strike="noStrike" noProof="0">
                        <a:solidFill>
                          <a:srgbClr val="1E699D"/>
                        </a:solidFill>
                        <a:effectLst/>
                      </a:endParaRPr>
                    </a:p>
                    <a:p>
                      <a:pPr marL="0" lvl="0" indent="0">
                        <a:lnSpc>
                          <a:spcPts val="1950"/>
                        </a:lnSpc>
                        <a:buNone/>
                      </a:pPr>
                      <a:r>
                        <a:rPr lang="fr-FR" sz="1400" b="0" i="0" u="none" strike="noStrike" noProof="0">
                          <a:solidFill>
                            <a:srgbClr val="1E699D"/>
                          </a:solidFill>
                          <a:effectLst/>
                        </a:rPr>
                        <a:t>Le site fonctionne conformément au modèle (étude internationale sur la fidélité) + préparation avec les services régionaux de placement de la mise en œuvre définitive.</a:t>
                      </a:r>
                      <a:endParaRPr lang="fr-FR" sz="1400" b="0" noProof="0">
                        <a:solidFill>
                          <a:srgbClr val="FFFFFF"/>
                        </a:solidFill>
                        <a:effectLst/>
                        <a:latin typeface="Calibri"/>
                      </a:endParaRPr>
                    </a:p>
                  </a:txBody>
                  <a:tcPr marL="68580" marR="68580" marT="34290" marB="34290">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3203708"/>
                  </a:ext>
                </a:extLst>
              </a:tr>
            </a:tbl>
          </a:graphicData>
        </a:graphic>
      </p:graphicFrame>
      <p:graphicFrame>
        <p:nvGraphicFramePr>
          <p:cNvPr id="8" name="Table 7">
            <a:extLst>
              <a:ext uri="{FF2B5EF4-FFF2-40B4-BE49-F238E27FC236}">
                <a16:creationId xmlns:a16="http://schemas.microsoft.com/office/drawing/2014/main" id="{91B57DBF-4A69-7BE9-1CA5-7338B8FD4492}"/>
              </a:ext>
            </a:extLst>
          </p:cNvPr>
          <p:cNvGraphicFramePr>
            <a:graphicFrameLocks noGrp="1"/>
          </p:cNvGraphicFramePr>
          <p:nvPr>
            <p:extLst>
              <p:ext uri="{D42A27DB-BD31-4B8C-83A1-F6EECF244321}">
                <p14:modId xmlns:p14="http://schemas.microsoft.com/office/powerpoint/2010/main" val="1730991110"/>
              </p:ext>
            </p:extLst>
          </p:nvPr>
        </p:nvGraphicFramePr>
        <p:xfrm>
          <a:off x="2832906" y="2470332"/>
          <a:ext cx="8524875" cy="2849880"/>
        </p:xfrm>
        <a:graphic>
          <a:graphicData uri="http://schemas.openxmlformats.org/drawingml/2006/table">
            <a:tbl>
              <a:tblPr bandRow="1">
                <a:tableStyleId>{5C22544A-7EE6-4342-B048-85BDC9FD1C3A}</a:tableStyleId>
              </a:tblPr>
              <a:tblGrid>
                <a:gridCol w="4257675">
                  <a:extLst>
                    <a:ext uri="{9D8B030D-6E8A-4147-A177-3AD203B41FA5}">
                      <a16:colId xmlns:a16="http://schemas.microsoft.com/office/drawing/2014/main" val="2353056392"/>
                    </a:ext>
                  </a:extLst>
                </a:gridCol>
                <a:gridCol w="4267200">
                  <a:extLst>
                    <a:ext uri="{9D8B030D-6E8A-4147-A177-3AD203B41FA5}">
                      <a16:colId xmlns:a16="http://schemas.microsoft.com/office/drawing/2014/main" val="4231536506"/>
                    </a:ext>
                  </a:extLst>
                </a:gridCol>
              </a:tblGrid>
              <a:tr h="2655780">
                <a:tc>
                  <a:txBody>
                    <a:bodyPr/>
                    <a:lstStyle/>
                    <a:p>
                      <a:pPr lvl="0" algn="l">
                        <a:lnSpc>
                          <a:spcPct val="100000"/>
                        </a:lnSpc>
                        <a:spcBef>
                          <a:spcPts val="0"/>
                        </a:spcBef>
                        <a:spcAft>
                          <a:spcPts val="0"/>
                        </a:spcAft>
                        <a:buNone/>
                      </a:pPr>
                      <a:r>
                        <a:rPr lang="fr-FR" sz="1400" b="0" i="0" u="none" strike="noStrike" noProof="0">
                          <a:solidFill>
                            <a:srgbClr val="1E699D"/>
                          </a:solidFill>
                          <a:effectLst/>
                        </a:rPr>
                        <a:t>1/ Poursuivre l'objectif d'un emploi compétitif.</a:t>
                      </a:r>
                      <a:endParaRPr lang="fr-FR" i="0" u="none" strike="noStrike" noProof="0"/>
                    </a:p>
                    <a:p>
                      <a:pPr lvl="0" algn="l">
                        <a:lnSpc>
                          <a:spcPct val="100000"/>
                        </a:lnSpc>
                        <a:spcBef>
                          <a:spcPts val="0"/>
                        </a:spcBef>
                        <a:spcAft>
                          <a:spcPts val="0"/>
                        </a:spcAft>
                        <a:buNone/>
                      </a:pPr>
                      <a:endParaRPr lang="fr-FR" noProof="0"/>
                    </a:p>
                    <a:p>
                      <a:pPr lvl="0" algn="l">
                        <a:lnSpc>
                          <a:spcPct val="100000"/>
                        </a:lnSpc>
                        <a:spcBef>
                          <a:spcPts val="0"/>
                        </a:spcBef>
                        <a:spcAft>
                          <a:spcPts val="0"/>
                        </a:spcAft>
                        <a:buNone/>
                      </a:pPr>
                      <a:r>
                        <a:rPr lang="fr-FR" sz="1400" b="0" i="0" u="none" strike="noStrike" noProof="0">
                          <a:solidFill>
                            <a:srgbClr val="1E699D"/>
                          </a:solidFill>
                          <a:effectLst/>
                        </a:rPr>
                        <a:t>2/ Baser l'admissibilité au programme sur le choix de la personne.</a:t>
                      </a:r>
                      <a:endParaRPr lang="fr-FR" i="0" u="none" strike="noStrike" noProof="0"/>
                    </a:p>
                    <a:p>
                      <a:pPr lvl="0" algn="l">
                        <a:lnSpc>
                          <a:spcPct val="100000"/>
                        </a:lnSpc>
                        <a:spcBef>
                          <a:spcPts val="0"/>
                        </a:spcBef>
                        <a:spcAft>
                          <a:spcPts val="0"/>
                        </a:spcAft>
                        <a:buNone/>
                      </a:pPr>
                      <a:endParaRPr lang="fr-FR" noProof="0"/>
                    </a:p>
                    <a:p>
                      <a:pPr lvl="0" algn="l">
                        <a:lnSpc>
                          <a:spcPct val="100000"/>
                        </a:lnSpc>
                        <a:spcBef>
                          <a:spcPts val="0"/>
                        </a:spcBef>
                        <a:spcAft>
                          <a:spcPts val="0"/>
                        </a:spcAft>
                        <a:buNone/>
                      </a:pPr>
                      <a:r>
                        <a:rPr lang="fr-FR" sz="1400" b="0" i="0" u="none" strike="noStrike" noProof="0">
                          <a:solidFill>
                            <a:srgbClr val="1E699D"/>
                          </a:solidFill>
                          <a:effectLst/>
                        </a:rPr>
                        <a:t>3/ Intégrer les services dans les domaines de la réadaptation (spécialisés dans le modèle IPS) et de la santé mentale.</a:t>
                      </a:r>
                      <a:endParaRPr lang="fr-FR" i="0" u="none" strike="noStrike" noProof="0"/>
                    </a:p>
                    <a:p>
                      <a:pPr lvl="0" algn="l">
                        <a:lnSpc>
                          <a:spcPct val="100000"/>
                        </a:lnSpc>
                        <a:spcBef>
                          <a:spcPts val="0"/>
                        </a:spcBef>
                        <a:spcAft>
                          <a:spcPts val="0"/>
                        </a:spcAft>
                        <a:buNone/>
                      </a:pPr>
                      <a:endParaRPr lang="fr-FR" noProof="0"/>
                    </a:p>
                    <a:p>
                      <a:pPr lvl="0" algn="l">
                        <a:lnSpc>
                          <a:spcPct val="100000"/>
                        </a:lnSpc>
                        <a:spcBef>
                          <a:spcPts val="0"/>
                        </a:spcBef>
                        <a:spcAft>
                          <a:spcPts val="0"/>
                        </a:spcAft>
                        <a:buNone/>
                      </a:pPr>
                      <a:r>
                        <a:rPr lang="fr-FR" sz="1400" b="0" i="0" u="none" strike="noStrike" noProof="0">
                          <a:solidFill>
                            <a:srgbClr val="1E699D"/>
                          </a:solidFill>
                          <a:effectLst/>
                        </a:rPr>
                        <a:t>4/ Baser les services fournis sur les préférences et les choix de la personne plutôt que sur le jugement du conseiller.</a:t>
                      </a:r>
                      <a:endParaRPr lang="fr-FR" noProof="0"/>
                    </a:p>
                  </a:txBody>
                  <a:tcPr marL="68580" marR="68580" marT="34290" marB="34290">
                    <a:lnL w="9525"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lvl="0" algn="l">
                        <a:lnSpc>
                          <a:spcPct val="100000"/>
                        </a:lnSpc>
                        <a:spcBef>
                          <a:spcPts val="0"/>
                        </a:spcBef>
                        <a:spcAft>
                          <a:spcPts val="0"/>
                        </a:spcAft>
                        <a:buNone/>
                      </a:pPr>
                      <a:r>
                        <a:rPr lang="fr-FR" sz="1400" b="0" i="0" u="none" strike="noStrike" noProof="0">
                          <a:solidFill>
                            <a:srgbClr val="1E699D"/>
                          </a:solidFill>
                          <a:effectLst/>
                          <a:latin typeface="Arial"/>
                        </a:rPr>
                        <a:t>5/ Rechercher rapidement un emploi.</a:t>
                      </a:r>
                      <a:endParaRPr lang="fr-FR" sz="1400" b="0" i="0" u="none" strike="noStrike" noProof="0">
                        <a:solidFill>
                          <a:srgbClr val="000000"/>
                        </a:solidFill>
                        <a:effectLst/>
                        <a:latin typeface="Arial"/>
                      </a:endParaRPr>
                    </a:p>
                    <a:p>
                      <a:pPr lvl="0" algn="l">
                        <a:lnSpc>
                          <a:spcPct val="100000"/>
                        </a:lnSpc>
                        <a:spcBef>
                          <a:spcPts val="0"/>
                        </a:spcBef>
                        <a:spcAft>
                          <a:spcPts val="0"/>
                        </a:spcAft>
                        <a:buNone/>
                      </a:pPr>
                      <a:endParaRPr lang="fr-FR" sz="1800" b="0" i="0" u="none" strike="noStrike" noProof="0">
                        <a:solidFill>
                          <a:srgbClr val="000000"/>
                        </a:solidFill>
                        <a:effectLst/>
                        <a:latin typeface="Arial"/>
                      </a:endParaRPr>
                    </a:p>
                    <a:p>
                      <a:pPr lvl="0" algn="l">
                        <a:lnSpc>
                          <a:spcPct val="100000"/>
                        </a:lnSpc>
                        <a:spcBef>
                          <a:spcPts val="0"/>
                        </a:spcBef>
                        <a:spcAft>
                          <a:spcPts val="0"/>
                        </a:spcAft>
                        <a:buNone/>
                      </a:pPr>
                      <a:r>
                        <a:rPr lang="fr-FR" sz="1400" b="0" i="0" u="none" strike="noStrike" noProof="0">
                          <a:solidFill>
                            <a:srgbClr val="1E699D"/>
                          </a:solidFill>
                          <a:effectLst/>
                          <a:latin typeface="Arial"/>
                        </a:rPr>
                        <a:t>6/ Offrir un soutien individualisé sans limite de durée.</a:t>
                      </a:r>
                      <a:endParaRPr lang="fr-FR" sz="1400" b="0" i="0" u="none" strike="noStrike" noProof="0">
                        <a:solidFill>
                          <a:srgbClr val="000000"/>
                        </a:solidFill>
                        <a:effectLst/>
                        <a:latin typeface="Arial"/>
                      </a:endParaRPr>
                    </a:p>
                    <a:p>
                      <a:pPr lvl="0" algn="l">
                        <a:lnSpc>
                          <a:spcPct val="100000"/>
                        </a:lnSpc>
                        <a:spcBef>
                          <a:spcPts val="0"/>
                        </a:spcBef>
                        <a:spcAft>
                          <a:spcPts val="0"/>
                        </a:spcAft>
                        <a:buNone/>
                      </a:pPr>
                      <a:endParaRPr lang="fr-FR" sz="1800" b="0" i="0" u="none" strike="noStrike" noProof="0">
                        <a:solidFill>
                          <a:srgbClr val="000000"/>
                        </a:solidFill>
                        <a:effectLst/>
                        <a:latin typeface="Arial"/>
                      </a:endParaRPr>
                    </a:p>
                    <a:p>
                      <a:pPr lvl="0" algn="l">
                        <a:lnSpc>
                          <a:spcPct val="100000"/>
                        </a:lnSpc>
                        <a:spcBef>
                          <a:spcPts val="0"/>
                        </a:spcBef>
                        <a:spcAft>
                          <a:spcPts val="0"/>
                        </a:spcAft>
                        <a:buNone/>
                      </a:pPr>
                      <a:r>
                        <a:rPr lang="fr-FR" sz="1400" b="0" i="0" u="none" strike="noStrike" noProof="0">
                          <a:solidFill>
                            <a:srgbClr val="1E699D"/>
                          </a:solidFill>
                          <a:effectLst/>
                          <a:latin typeface="Arial"/>
                        </a:rPr>
                        <a:t>7/ Fournir des conseils personnalisés sur les droits sociaux.</a:t>
                      </a:r>
                      <a:endParaRPr lang="fr-FR" sz="1400" b="0" i="0" u="none" strike="noStrike" noProof="0">
                        <a:solidFill>
                          <a:srgbClr val="000000"/>
                        </a:solidFill>
                        <a:effectLst/>
                        <a:latin typeface="Arial"/>
                      </a:endParaRPr>
                    </a:p>
                    <a:p>
                      <a:pPr lvl="0" algn="l">
                        <a:lnSpc>
                          <a:spcPct val="100000"/>
                        </a:lnSpc>
                        <a:spcBef>
                          <a:spcPts val="0"/>
                        </a:spcBef>
                        <a:spcAft>
                          <a:spcPts val="0"/>
                        </a:spcAft>
                        <a:buNone/>
                      </a:pPr>
                      <a:endParaRPr lang="fr-FR" sz="1800" b="0" i="0" u="none" strike="noStrike" noProof="0">
                        <a:solidFill>
                          <a:srgbClr val="000000"/>
                        </a:solidFill>
                        <a:effectLst/>
                        <a:latin typeface="Arial"/>
                      </a:endParaRPr>
                    </a:p>
                    <a:p>
                      <a:pPr lvl="0" algn="l">
                        <a:lnSpc>
                          <a:spcPct val="100000"/>
                        </a:lnSpc>
                        <a:spcBef>
                          <a:spcPts val="0"/>
                        </a:spcBef>
                        <a:spcAft>
                          <a:spcPts val="0"/>
                        </a:spcAft>
                        <a:buNone/>
                      </a:pPr>
                      <a:r>
                        <a:rPr lang="fr-FR" sz="1400" b="0" i="0" u="none" strike="noStrike" noProof="0">
                          <a:solidFill>
                            <a:srgbClr val="1E699D"/>
                          </a:solidFill>
                          <a:effectLst/>
                          <a:latin typeface="Arial"/>
                        </a:rPr>
                        <a:t>8/ Le développement de l'emploi doit être systématique.</a:t>
                      </a:r>
                      <a:endParaRPr lang="fr-FR" sz="1400" b="0" i="0" u="none" strike="noStrike" noProof="0">
                        <a:solidFill>
                          <a:srgbClr val="000000"/>
                        </a:solidFill>
                        <a:effectLst/>
                        <a:latin typeface="Arial"/>
                      </a:endParaRPr>
                    </a:p>
                    <a:p>
                      <a:pPr lvl="0" algn="l">
                        <a:lnSpc>
                          <a:spcPct val="100000"/>
                        </a:lnSpc>
                        <a:spcBef>
                          <a:spcPts val="0"/>
                        </a:spcBef>
                        <a:spcAft>
                          <a:spcPts val="0"/>
                        </a:spcAft>
                        <a:buNone/>
                      </a:pPr>
                      <a:endParaRPr lang="fr-FR" sz="1800" b="0" i="0" u="none" strike="noStrike" noProof="0">
                        <a:solidFill>
                          <a:srgbClr val="000000"/>
                        </a:solidFill>
                        <a:effectLst/>
                        <a:latin typeface="Arial"/>
                      </a:endParaRPr>
                    </a:p>
                    <a:p>
                      <a:pPr lvl="0">
                        <a:lnSpc>
                          <a:spcPts val="1500"/>
                        </a:lnSpc>
                        <a:buNone/>
                      </a:pPr>
                      <a:endParaRPr lang="fr-FR" sz="1400" b="0" noProof="0">
                        <a:solidFill>
                          <a:srgbClr val="1E699D"/>
                        </a:solidFill>
                        <a:effectLst/>
                        <a:latin typeface="calibri light"/>
                      </a:endParaRPr>
                    </a:p>
                  </a:txBody>
                  <a:tcPr marL="68580" marR="68580" marT="34290" marB="34290">
                    <a:lnL w="12700" cap="flat" cmpd="sng" algn="ctr">
                      <a:solidFill>
                        <a:srgbClr val="FFFFFF"/>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8976375"/>
                  </a:ext>
                </a:extLst>
              </a:tr>
            </a:tbl>
          </a:graphicData>
        </a:graphic>
      </p:graphicFrame>
    </p:spTree>
    <p:extLst>
      <p:ext uri="{BB962C8B-B14F-4D97-AF65-F5344CB8AC3E}">
        <p14:creationId xmlns:p14="http://schemas.microsoft.com/office/powerpoint/2010/main" val="273483342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F15EF1F-8D7E-EC6C-4A54-4C826D2E7B39}"/>
              </a:ext>
            </a:extLst>
          </p:cNvPr>
          <p:cNvSpPr>
            <a:spLocks noGrp="1"/>
          </p:cNvSpPr>
          <p:nvPr>
            <p:ph type="title"/>
          </p:nvPr>
        </p:nvSpPr>
        <p:spPr/>
        <p:txBody>
          <a:bodyPr/>
          <a:lstStyle/>
          <a:p>
            <a:r>
              <a:rPr lang="fr-FR" sz="2800" noProof="0">
                <a:solidFill>
                  <a:srgbClr val="1E699D"/>
                </a:solidFill>
                <a:latin typeface="Calibri"/>
              </a:rPr>
              <a:t>12.2.  </a:t>
            </a:r>
            <a:r>
              <a:rPr lang="fr-FR" sz="2800" u="sng" noProof="0">
                <a:solidFill>
                  <a:srgbClr val="1E699D"/>
                </a:solidFill>
                <a:latin typeface="Calibri"/>
              </a:rPr>
              <a:t>Centres de revalidation psychosociale et coachs professionnels </a:t>
            </a:r>
            <a:r>
              <a:rPr lang="fr-FR" sz="2800" u="sng">
                <a:solidFill>
                  <a:srgbClr val="1E699D"/>
                </a:solidFill>
                <a:latin typeface="Calibri"/>
              </a:rPr>
              <a:t>en santé mentale</a:t>
            </a:r>
            <a:endParaRPr lang="fr-FR" sz="2800" u="sng" noProof="0">
              <a:solidFill>
                <a:srgbClr val="1E699D"/>
              </a:solidFill>
              <a:latin typeface="Calibri"/>
            </a:endParaRPr>
          </a:p>
        </p:txBody>
      </p:sp>
      <p:sp>
        <p:nvSpPr>
          <p:cNvPr id="4" name="Tijdelijke aanduiding voor dianummer 3">
            <a:extLst>
              <a:ext uri="{FF2B5EF4-FFF2-40B4-BE49-F238E27FC236}">
                <a16:creationId xmlns:a16="http://schemas.microsoft.com/office/drawing/2014/main" id="{137FA850-BAA5-AC06-2A76-97B87154F97C}"/>
              </a:ext>
            </a:extLst>
          </p:cNvPr>
          <p:cNvSpPr>
            <a:spLocks noGrp="1"/>
          </p:cNvSpPr>
          <p:nvPr>
            <p:ph type="sldNum" sz="quarter" idx="4294967295"/>
          </p:nvPr>
        </p:nvSpPr>
        <p:spPr>
          <a:xfrm>
            <a:off x="11464413" y="6401837"/>
            <a:ext cx="2743200"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7C6CCC6-2BE5-4E42-96A4-D1E8E81A3D8E}"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143</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
        <p:nvSpPr>
          <p:cNvPr id="6" name="Tijdelijke aanduiding voor tekst 5">
            <a:extLst>
              <a:ext uri="{FF2B5EF4-FFF2-40B4-BE49-F238E27FC236}">
                <a16:creationId xmlns:a16="http://schemas.microsoft.com/office/drawing/2014/main" id="{F461F9E4-491C-1A4D-E202-7DF592F1EFDA}"/>
              </a:ext>
            </a:extLst>
          </p:cNvPr>
          <p:cNvSpPr>
            <a:spLocks noGrp="1"/>
          </p:cNvSpPr>
          <p:nvPr>
            <p:ph type="body"/>
          </p:nvPr>
        </p:nvSpPr>
        <p:spPr>
          <a:xfrm>
            <a:off x="322232" y="1783525"/>
            <a:ext cx="11547535" cy="4568743"/>
          </a:xfrm>
        </p:spPr>
        <p:txBody>
          <a:bodyPr lIns="0" tIns="0" rIns="0" bIns="0" anchor="ctr">
            <a:normAutofit/>
          </a:bodyPr>
          <a:lstStyle/>
          <a:p>
            <a:pPr marL="571500" indent="-571500">
              <a:buFont typeface="Arial" panose="020B0604020202020204" pitchFamily="34" charset="0"/>
              <a:buChar char="•"/>
            </a:pPr>
            <a:r>
              <a:rPr lang="fr-FR" sz="2000" noProof="0">
                <a:solidFill>
                  <a:srgbClr val="1E699D"/>
                </a:solidFill>
                <a:latin typeface="Calibri"/>
                <a:cs typeface="Calibri"/>
              </a:rPr>
              <a:t>Parcours de rétablissement pour adultes présentant des troubles psychosociaux ou psychiatriques (sans handicap mental ni addiction primaire, hors phase aiguë) </a:t>
            </a:r>
            <a:endParaRPr lang="en-US">
              <a:latin typeface="Calibri"/>
              <a:cs typeface="Calibri"/>
            </a:endParaRPr>
          </a:p>
          <a:p>
            <a:pPr marL="571500" indent="-571500">
              <a:buFont typeface="Arial" panose="020B0604020202020204" pitchFamily="34" charset="0"/>
              <a:buChar char="•"/>
            </a:pPr>
            <a:endParaRPr lang="fr-FR" sz="2000" noProof="0">
              <a:solidFill>
                <a:srgbClr val="1E699D"/>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fr-FR" sz="2000" noProof="0">
                <a:solidFill>
                  <a:srgbClr val="1E699D"/>
                </a:solidFill>
                <a:latin typeface="Calibri"/>
                <a:cs typeface="Calibri"/>
              </a:rPr>
              <a:t>Objectif : retrouver le fonctionnement et la participation sociale </a:t>
            </a:r>
          </a:p>
          <a:p>
            <a:pPr marL="571500" indent="-571500">
              <a:buFont typeface="Arial" panose="020B0604020202020204" pitchFamily="34" charset="0"/>
              <a:buChar char="•"/>
            </a:pPr>
            <a:endParaRPr lang="fr-FR" sz="2000" noProof="0">
              <a:solidFill>
                <a:srgbClr val="1E699D"/>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fr-FR" sz="2000" noProof="0">
                <a:solidFill>
                  <a:srgbClr val="1E699D"/>
                </a:solidFill>
                <a:latin typeface="Calibri"/>
                <a:cs typeface="Calibri"/>
              </a:rPr>
              <a:t>Groupe cible : personnes dotées de forces et de qualités temporairement inhibées par une vulnérabilité psychique </a:t>
            </a:r>
          </a:p>
          <a:p>
            <a:pPr marL="571500" indent="-571500">
              <a:buFont typeface="Arial" panose="020B0604020202020204" pitchFamily="34" charset="0"/>
              <a:buChar char="•"/>
            </a:pPr>
            <a:endParaRPr lang="fr-FR" sz="2000" noProof="0">
              <a:solidFill>
                <a:srgbClr val="1E699D"/>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fr-FR" sz="2000" noProof="0">
                <a:solidFill>
                  <a:srgbClr val="1E699D"/>
                </a:solidFill>
                <a:latin typeface="Calibri"/>
                <a:cs typeface="Calibri"/>
              </a:rPr>
              <a:t>Multidisciplinaire : logement, travail, compétences sociales, soins personnels</a:t>
            </a:r>
          </a:p>
          <a:p>
            <a:pPr marL="571500" indent="-571500">
              <a:buFont typeface="Arial" panose="020B0604020202020204" pitchFamily="34" charset="0"/>
              <a:buChar char="•"/>
            </a:pPr>
            <a:endParaRPr lang="fr-FR" sz="2000" noProof="0">
              <a:solidFill>
                <a:srgbClr val="1E699D"/>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fr-FR" sz="2000" noProof="0">
                <a:solidFill>
                  <a:srgbClr val="1E699D"/>
                </a:solidFill>
                <a:latin typeface="Calibri"/>
                <a:cs typeface="Calibri"/>
              </a:rPr>
              <a:t>Collaboration avec des coaches professionnels (accompagnement de parcours et de carrière)→ (ré)intégration durable et maintien dans l'emploi </a:t>
            </a:r>
          </a:p>
          <a:p>
            <a:endParaRPr lang="fr-FR" sz="2000" noProof="0">
              <a:solidFill>
                <a:srgbClr val="1E699D"/>
              </a:solidFill>
              <a:latin typeface="Calibri" panose="020F0502020204030204" pitchFamily="34" charset="0"/>
              <a:cs typeface="Calibri" panose="020F0502020204030204" pitchFamily="34" charset="0"/>
            </a:endParaRPr>
          </a:p>
          <a:p>
            <a:endParaRPr lang="fr-FR" sz="2000">
              <a:solidFill>
                <a:srgbClr val="1E699D"/>
              </a:solidFill>
              <a:latin typeface="Calibri"/>
              <a:cs typeface="Calibri"/>
            </a:endParaRPr>
          </a:p>
          <a:p>
            <a:endParaRPr lang="fr-FR" sz="2000">
              <a:solidFill>
                <a:srgbClr val="1E699D"/>
              </a:solidFill>
              <a:latin typeface="Calibri" panose="020F0502020204030204" pitchFamily="34" charset="0"/>
              <a:cs typeface="Calibri" panose="020F0502020204030204" pitchFamily="34" charset="0"/>
            </a:endParaRPr>
          </a:p>
          <a:p>
            <a:pPr marL="571500" indent="-571500">
              <a:buFont typeface="Arial" panose="020B0604020202020204" pitchFamily="34" charset="0"/>
              <a:buChar char="•"/>
            </a:pPr>
            <a:endParaRPr lang="fr-FR" sz="2000">
              <a:solidFill>
                <a:srgbClr val="1E699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686145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72025-87F8-57C2-0CE8-FE44624C3137}"/>
              </a:ext>
            </a:extLst>
          </p:cNvPr>
          <p:cNvSpPr>
            <a:spLocks noGrp="1"/>
          </p:cNvSpPr>
          <p:nvPr>
            <p:ph type="title"/>
          </p:nvPr>
        </p:nvSpPr>
        <p:spPr/>
        <p:txBody>
          <a:bodyPr/>
          <a:lstStyle/>
          <a:p>
            <a:r>
              <a:rPr lang="fr-FR" sz="2800">
                <a:solidFill>
                  <a:srgbClr val="1E699D"/>
                </a:solidFill>
                <a:latin typeface="Calibri"/>
              </a:rPr>
              <a:t>12.3.</a:t>
            </a:r>
            <a:r>
              <a:rPr lang="fr-FR" sz="2800" noProof="0">
                <a:solidFill>
                  <a:srgbClr val="1E699D"/>
                </a:solidFill>
                <a:latin typeface="Calibri"/>
              </a:rPr>
              <a:t> </a:t>
            </a:r>
            <a:r>
              <a:rPr lang="fr-FR" sz="2800" u="sng" noProof="0">
                <a:solidFill>
                  <a:srgbClr val="1E699D"/>
                </a:solidFill>
                <a:latin typeface="Calibri"/>
              </a:rPr>
              <a:t>Fonds Retour au Travail</a:t>
            </a:r>
          </a:p>
        </p:txBody>
      </p:sp>
      <p:sp>
        <p:nvSpPr>
          <p:cNvPr id="3" name="Text Placeholder 2">
            <a:extLst>
              <a:ext uri="{FF2B5EF4-FFF2-40B4-BE49-F238E27FC236}">
                <a16:creationId xmlns:a16="http://schemas.microsoft.com/office/drawing/2014/main" id="{959971CC-C569-AC09-884B-4C84DA7999FE}"/>
              </a:ext>
            </a:extLst>
          </p:cNvPr>
          <p:cNvSpPr>
            <a:spLocks noGrp="1"/>
          </p:cNvSpPr>
          <p:nvPr>
            <p:ph type="body"/>
          </p:nvPr>
        </p:nvSpPr>
        <p:spPr>
          <a:xfrm>
            <a:off x="609480" y="1418400"/>
            <a:ext cx="10972440" cy="4960629"/>
          </a:xfrm>
        </p:spPr>
        <p:txBody>
          <a:bodyPr lIns="0" tIns="0" rIns="0" bIns="0" anchor="t">
            <a:normAutofit/>
          </a:bodyPr>
          <a:lstStyle/>
          <a:p>
            <a:pPr>
              <a:spcBef>
                <a:spcPct val="0"/>
              </a:spcBef>
            </a:pPr>
            <a:r>
              <a:rPr lang="fr-FR" sz="2000" u="sng" noProof="0">
                <a:solidFill>
                  <a:srgbClr val="1E699D"/>
                </a:solidFill>
                <a:latin typeface="Calibri" panose="020F0502020204030204" pitchFamily="34" charset="0"/>
                <a:ea typeface="Calibri" panose="020F0502020204030204" pitchFamily="34" charset="0"/>
                <a:cs typeface="Calibri" panose="020F0502020204030204" pitchFamily="34" charset="0"/>
              </a:rPr>
              <a:t>Objecti</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f : via une intervention du </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hlinkClick r:id="rId2"/>
              </a:rPr>
              <a:t>Fonds</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 « Retour au Travail » (</a:t>
            </a:r>
            <a:r>
              <a:rPr lang="fr-FR" sz="2000" noProof="0" err="1">
                <a:solidFill>
                  <a:srgbClr val="1E699D"/>
                </a:solidFill>
                <a:latin typeface="Calibri" panose="020F0502020204030204" pitchFamily="34" charset="0"/>
                <a:ea typeface="Calibri" panose="020F0502020204030204" pitchFamily="34" charset="0"/>
                <a:cs typeface="Calibri" panose="020F0502020204030204" pitchFamily="34" charset="0"/>
              </a:rPr>
              <a:t>ReAT</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 l’assuré reconnu en incapacité de travail peut acquérir des services spécialisés et personnalisés (tels que l’accompagnement de carrière ou le coaching personnalisé) auprès d’un prestataire agréé par l’INAMI, afin de faciliter sa réintégration dans le circuit économique normal.</a:t>
            </a:r>
          </a:p>
          <a:p>
            <a:pPr>
              <a:spcBef>
                <a:spcPct val="0"/>
              </a:spcBef>
            </a:pPr>
            <a:endParaRPr lang="fr-FR" sz="2000" noProof="0">
              <a:latin typeface="Calibri" panose="020F0502020204030204" pitchFamily="34" charset="0"/>
              <a:ea typeface="Calibri" panose="020F0502020204030204" pitchFamily="34" charset="0"/>
              <a:cs typeface="Calibri" panose="020F0502020204030204" pitchFamily="34" charset="0"/>
            </a:endParaRPr>
          </a:p>
          <a:p>
            <a:pPr>
              <a:spcBef>
                <a:spcPct val="0"/>
              </a:spcBef>
            </a:pPr>
            <a:endParaRPr lang="fr-FR" sz="2000" noProof="0">
              <a:latin typeface="Calibri" panose="020F0502020204030204" pitchFamily="34" charset="0"/>
              <a:ea typeface="Calibri" panose="020F0502020204030204" pitchFamily="34" charset="0"/>
              <a:cs typeface="Calibri" panose="020F0502020204030204" pitchFamily="34" charset="0"/>
            </a:endParaRPr>
          </a:p>
          <a:p>
            <a:pPr>
              <a:spcBef>
                <a:spcPct val="0"/>
              </a:spcBef>
            </a:pPr>
            <a:r>
              <a:rPr lang="fr-FR" sz="2000" u="sng" noProof="0">
                <a:solidFill>
                  <a:srgbClr val="1E699D"/>
                </a:solidFill>
                <a:latin typeface="Calibri" panose="020F0502020204030204" pitchFamily="34" charset="0"/>
                <a:ea typeface="Calibri" panose="020F0502020204030204" pitchFamily="34" charset="0"/>
                <a:cs typeface="Calibri" panose="020F0502020204030204" pitchFamily="34" charset="0"/>
              </a:rPr>
              <a:t>Groupe cible : </a:t>
            </a:r>
            <a:endParaRPr lang="fr-FR" sz="2000" noProof="0">
              <a:latin typeface="Calibri" panose="020F0502020204030204" pitchFamily="34" charset="0"/>
              <a:ea typeface="Calibri" panose="020F0502020204030204" pitchFamily="34" charset="0"/>
              <a:cs typeface="Calibri" panose="020F0502020204030204" pitchFamily="34" charset="0"/>
            </a:endParaRPr>
          </a:p>
          <a:p>
            <a:pPr>
              <a:spcBef>
                <a:spcPct val="0"/>
              </a:spcBef>
            </a:pPr>
            <a:endParaRPr lang="fr-FR" sz="2000" noProof="0">
              <a:latin typeface="Calibri" panose="020F0502020204030204" pitchFamily="34" charset="0"/>
              <a:ea typeface="Calibri" panose="020F0502020204030204" pitchFamily="34" charset="0"/>
              <a:cs typeface="Calibri" panose="020F0502020204030204" pitchFamily="34" charset="0"/>
            </a:endParaRPr>
          </a:p>
          <a:p>
            <a:pPr>
              <a:spcBef>
                <a:spcPct val="0"/>
              </a:spcBef>
            </a:pP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À partir du 1er avril 2024 : les personnes reconnues en incapacité de travail dont le contrat de travail a été résilié pour cause de force majeure médicale à l'initiative de l'employeur. </a:t>
            </a:r>
            <a:endParaRPr lang="fr-FR" sz="2000" noProof="0">
              <a:latin typeface="Calibri" panose="020F0502020204030204" pitchFamily="34" charset="0"/>
              <a:ea typeface="Calibri" panose="020F0502020204030204" pitchFamily="34" charset="0"/>
              <a:cs typeface="Calibri" panose="020F0502020204030204" pitchFamily="34" charset="0"/>
            </a:endParaRPr>
          </a:p>
          <a:p>
            <a:pPr>
              <a:spcBef>
                <a:spcPct val="0"/>
              </a:spcBef>
            </a:pPr>
            <a:endParaRPr lang="fr-FR" sz="2000" noProof="0">
              <a:latin typeface="Calibri" panose="020F0502020204030204" pitchFamily="34" charset="0"/>
              <a:ea typeface="Calibri" panose="020F0502020204030204" pitchFamily="34" charset="0"/>
              <a:cs typeface="Calibri" panose="020F0502020204030204" pitchFamily="34" charset="0"/>
            </a:endParaRPr>
          </a:p>
          <a:p>
            <a:r>
              <a:rPr lang="fr-FR" sz="2000" noProof="0">
                <a:solidFill>
                  <a:srgbClr val="1E699D"/>
                </a:solidFill>
                <a:latin typeface="Calibri"/>
                <a:ea typeface="Calibri"/>
                <a:cs typeface="Calibri"/>
              </a:rPr>
              <a:t>À partir du 1er avril 2025 (groupe supplémentaire) : les travailleurs et les demandeurs d'emploi reconnus en incapacité de travail depuis plus d'un an (invalidité</a:t>
            </a:r>
            <a:r>
              <a:rPr lang="fr-FR" sz="2000">
                <a:solidFill>
                  <a:srgbClr val="1E699D"/>
                </a:solidFill>
                <a:latin typeface="Calibri"/>
                <a:ea typeface="Calibri"/>
                <a:cs typeface="Calibri"/>
              </a:rPr>
              <a:t>). Ceci sera étendu à l'avenir aux personnes en incapacité de travail depuis 6 mois ou plus.</a:t>
            </a:r>
            <a:endParaRPr lang="fr-FR" sz="2000" noProof="0">
              <a:solidFill>
                <a:srgbClr val="1E699D"/>
              </a:solidFill>
              <a:latin typeface="Calibri"/>
              <a:ea typeface="Calibri"/>
              <a:cs typeface="Calibri"/>
            </a:endParaRPr>
          </a:p>
          <a:p>
            <a:pPr>
              <a:spcBef>
                <a:spcPct val="0"/>
              </a:spcBef>
            </a:pPr>
            <a:endPar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a:spcBef>
                <a:spcPct val="0"/>
              </a:spcBef>
            </a:pPr>
            <a:endPar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Application web proposant les prestataires agréés : </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INAMI - Rechercher</a:t>
            </a:r>
            <a:endPar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500974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1308200" cy="1144800"/>
          </a:xfrm>
        </p:spPr>
        <p:txBody>
          <a:bodyPr/>
          <a:lstStyle/>
          <a:p>
            <a:r>
              <a:rPr lang="fr-FR" sz="2800" noProof="0">
                <a:solidFill>
                  <a:srgbClr val="1E699D"/>
                </a:solidFill>
                <a:latin typeface="Calibri"/>
              </a:rPr>
              <a:t>13. Retour au travail : quels défis pour les professionnels concernés ?</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97490" y="1328861"/>
            <a:ext cx="1088443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 </a:t>
            </a:r>
            <a:r>
              <a:rPr kumimoji="0" lang="fr-FR" sz="2000" b="0" i="0" u="sng"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Défi n°1 : apprendre à se connaître, à s’apprivoiser pour communiquer davantage</a:t>
            </a:r>
          </a:p>
        </p:txBody>
      </p:sp>
      <p:graphicFrame>
        <p:nvGraphicFramePr>
          <p:cNvPr id="3" name="Diagramme 2">
            <a:extLst>
              <a:ext uri="{FF2B5EF4-FFF2-40B4-BE49-F238E27FC236}">
                <a16:creationId xmlns:a16="http://schemas.microsoft.com/office/drawing/2014/main" id="{9F2DFD54-7FD8-43FF-B94B-2B723DDEEAEA}"/>
              </a:ext>
            </a:extLst>
          </p:cNvPr>
          <p:cNvGraphicFramePr/>
          <p:nvPr>
            <p:extLst>
              <p:ext uri="{D42A27DB-BD31-4B8C-83A1-F6EECF244321}">
                <p14:modId xmlns:p14="http://schemas.microsoft.com/office/powerpoint/2010/main" val="4121130719"/>
              </p:ext>
            </p:extLst>
          </p:nvPr>
        </p:nvGraphicFramePr>
        <p:xfrm>
          <a:off x="1482972" y="2022085"/>
          <a:ext cx="9137446" cy="4112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 3"/>
          <p:cNvPicPr>
            <a:picLocks noChangeAspect="1"/>
          </p:cNvPicPr>
          <p:nvPr/>
        </p:nvPicPr>
        <p:blipFill>
          <a:blip r:embed="rId8" cstate="print">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082412" y="2169358"/>
            <a:ext cx="1229748" cy="1229748"/>
          </a:xfrm>
          <a:prstGeom prst="rect">
            <a:avLst/>
          </a:prstGeom>
        </p:spPr>
      </p:pic>
    </p:spTree>
    <p:extLst>
      <p:ext uri="{BB962C8B-B14F-4D97-AF65-F5344CB8AC3E}">
        <p14:creationId xmlns:p14="http://schemas.microsoft.com/office/powerpoint/2010/main" val="18201094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02015" y="1449645"/>
            <a:ext cx="1088443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sng"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Défi n°2 : revoir le paradigme classique de l’incapacité de travail</a:t>
            </a:r>
          </a:p>
        </p:txBody>
      </p:sp>
      <p:pic>
        <p:nvPicPr>
          <p:cNvPr id="4" name="Image 3">
            <a:extLst>
              <a:ext uri="{FF2B5EF4-FFF2-40B4-BE49-F238E27FC236}">
                <a16:creationId xmlns:a16="http://schemas.microsoft.com/office/drawing/2014/main" id="{69556297-32D7-4504-AB0F-F66F1AF2F8E0}"/>
              </a:ext>
            </a:extLst>
          </p:cNvPr>
          <p:cNvPicPr>
            <a:picLocks noChangeAspect="1"/>
          </p:cNvPicPr>
          <p:nvPr/>
        </p:nvPicPr>
        <p:blipFill rotWithShape="1">
          <a:blip r:embed="rId3"/>
          <a:srcRect l="25486" t="29428" r="27206" b="13657"/>
          <a:stretch/>
        </p:blipFill>
        <p:spPr>
          <a:xfrm>
            <a:off x="3799867" y="1930586"/>
            <a:ext cx="4488727" cy="4050213"/>
          </a:xfrm>
          <a:prstGeom prst="rect">
            <a:avLst/>
          </a:prstGeom>
        </p:spPr>
      </p:pic>
      <p:sp>
        <p:nvSpPr>
          <p:cNvPr id="7" name="Titre 11">
            <a:extLst>
              <a:ext uri="{FF2B5EF4-FFF2-40B4-BE49-F238E27FC236}">
                <a16:creationId xmlns:a16="http://schemas.microsoft.com/office/drawing/2014/main" id="{E02996AC-4C92-4990-A4BE-77B0EAF805E6}"/>
              </a:ext>
            </a:extLst>
          </p:cNvPr>
          <p:cNvSpPr txBox="1">
            <a:spLocks/>
          </p:cNvSpPr>
          <p:nvPr/>
        </p:nvSpPr>
        <p:spPr>
          <a:xfrm>
            <a:off x="609480" y="273600"/>
            <a:ext cx="10972440" cy="1144800"/>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0" i="0" u="none" strike="noStrike" kern="1200" cap="none" spc="0" normalizeH="0" baseline="0" noProof="0">
                <a:ln>
                  <a:noFill/>
                </a:ln>
                <a:solidFill>
                  <a:srgbClr val="1E699D"/>
                </a:solidFill>
                <a:effectLst/>
                <a:uLnTx/>
                <a:uFillTx/>
                <a:latin typeface="Calibri"/>
              </a:rPr>
              <a:t>13. Retour au travail : quels défis pour les professionnels concernés ?</a:t>
            </a:r>
            <a:endParaRPr lang="fr-FR" sz="2800" b="0" i="0" u="none" strike="noStrike" kern="1200" cap="none" spc="0" normalizeH="0" baseline="0" noProof="0">
              <a:ln>
                <a:noFill/>
              </a:ln>
              <a:solidFill>
                <a:srgbClr val="1E699D"/>
              </a:solidFill>
              <a:effectLst/>
              <a:uLnTx/>
              <a:uFillTx/>
              <a:latin typeface="Calibri"/>
            </a:endParaRPr>
          </a:p>
        </p:txBody>
      </p:sp>
    </p:spTree>
    <p:extLst>
      <p:ext uri="{BB962C8B-B14F-4D97-AF65-F5344CB8AC3E}">
        <p14:creationId xmlns:p14="http://schemas.microsoft.com/office/powerpoint/2010/main" val="172510372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09480" y="1604519"/>
            <a:ext cx="1088443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sng"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Défi n°3 : dimension temporelle de l’incapacité de travail</a:t>
            </a:r>
          </a:p>
        </p:txBody>
      </p:sp>
      <p:pic>
        <p:nvPicPr>
          <p:cNvPr id="3" name="Image 2">
            <a:extLst>
              <a:ext uri="{FF2B5EF4-FFF2-40B4-BE49-F238E27FC236}">
                <a16:creationId xmlns:a16="http://schemas.microsoft.com/office/drawing/2014/main" id="{EAFFB615-6C10-4808-A0E1-D54F3EABD69A}"/>
              </a:ext>
            </a:extLst>
          </p:cNvPr>
          <p:cNvPicPr>
            <a:picLocks noChangeAspect="1"/>
          </p:cNvPicPr>
          <p:nvPr/>
        </p:nvPicPr>
        <p:blipFill rotWithShape="1">
          <a:blip r:embed="rId3"/>
          <a:srcRect l="4726" t="27079" r="5605" b="8244"/>
          <a:stretch/>
        </p:blipFill>
        <p:spPr>
          <a:xfrm>
            <a:off x="251340" y="2004629"/>
            <a:ext cx="6122363" cy="3311981"/>
          </a:xfrm>
          <a:prstGeom prst="rect">
            <a:avLst/>
          </a:prstGeom>
        </p:spPr>
      </p:pic>
      <p:sp>
        <p:nvSpPr>
          <p:cNvPr id="7" name="Titre 11">
            <a:extLst>
              <a:ext uri="{FF2B5EF4-FFF2-40B4-BE49-F238E27FC236}">
                <a16:creationId xmlns:a16="http://schemas.microsoft.com/office/drawing/2014/main" id="{E02996AC-4C92-4990-A4BE-77B0EAF805E6}"/>
              </a:ext>
            </a:extLst>
          </p:cNvPr>
          <p:cNvSpPr txBox="1">
            <a:spLocks/>
          </p:cNvSpPr>
          <p:nvPr/>
        </p:nvSpPr>
        <p:spPr>
          <a:xfrm>
            <a:off x="609480" y="273600"/>
            <a:ext cx="10972440" cy="1144800"/>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3200" b="0" i="0" u="none" strike="noStrike" kern="1200" cap="none" spc="0" normalizeH="0" baseline="0" noProof="0">
                <a:ln>
                  <a:noFill/>
                </a:ln>
                <a:solidFill>
                  <a:srgbClr val="1E699D"/>
                </a:solidFill>
                <a:effectLst/>
                <a:uLnTx/>
                <a:uFillTx/>
                <a:latin typeface="Calibri"/>
              </a:rPr>
              <a:t>13. Retour au travail : quels défis pour les professionnels concernés ?</a:t>
            </a:r>
            <a:endParaRPr lang="fr-FR" sz="3200" b="0" i="0" u="none" strike="noStrike" kern="1200" cap="none" spc="0" normalizeH="0" baseline="0" noProof="0">
              <a:ln>
                <a:noFill/>
              </a:ln>
              <a:solidFill>
                <a:srgbClr val="1E699D"/>
              </a:solidFill>
              <a:effectLst/>
              <a:uLnTx/>
              <a:uFillTx/>
              <a:latin typeface="Calibri"/>
            </a:endParaRPr>
          </a:p>
        </p:txBody>
      </p:sp>
      <p:sp>
        <p:nvSpPr>
          <p:cNvPr id="4" name="ZoneTexte 3"/>
          <p:cNvSpPr txBox="1"/>
          <p:nvPr/>
        </p:nvSpPr>
        <p:spPr>
          <a:xfrm>
            <a:off x="6687445" y="2991080"/>
            <a:ext cx="4290185" cy="120032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Importance d’aider la personne de façon précoce (besoin également évoqué dans le chapitre précédent sur la santé mentale)</a:t>
            </a:r>
          </a:p>
        </p:txBody>
      </p:sp>
    </p:spTree>
    <p:extLst>
      <p:ext uri="{BB962C8B-B14F-4D97-AF65-F5344CB8AC3E}">
        <p14:creationId xmlns:p14="http://schemas.microsoft.com/office/powerpoint/2010/main" val="204313184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71499F-533D-4D75-88D9-6D1321E044C5}"/>
              </a:ext>
            </a:extLst>
          </p:cNvPr>
          <p:cNvSpPr>
            <a:spLocks noGrp="1"/>
          </p:cNvSpPr>
          <p:nvPr>
            <p:ph type="title"/>
          </p:nvPr>
        </p:nvSpPr>
        <p:spPr/>
        <p:txBody>
          <a:bodyPr/>
          <a:lstStyle/>
          <a:p>
            <a:r>
              <a:rPr lang="fr-FR" noProof="0"/>
              <a:t>Merci pour votre attention !</a:t>
            </a:r>
          </a:p>
        </p:txBody>
      </p:sp>
      <p:sp>
        <p:nvSpPr>
          <p:cNvPr id="3" name="TextBox 2">
            <a:extLst>
              <a:ext uri="{FF2B5EF4-FFF2-40B4-BE49-F238E27FC236}">
                <a16:creationId xmlns:a16="http://schemas.microsoft.com/office/drawing/2014/main" id="{1C443D72-6566-E068-EACF-861BE46B914E}"/>
              </a:ext>
            </a:extLst>
          </p:cNvPr>
          <p:cNvSpPr txBox="1"/>
          <p:nvPr/>
        </p:nvSpPr>
        <p:spPr>
          <a:xfrm>
            <a:off x="1303311" y="526143"/>
            <a:ext cx="10004446" cy="15081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a:ln>
                  <a:noFill/>
                </a:ln>
                <a:solidFill>
                  <a:prstClr val="white"/>
                </a:solidFill>
                <a:effectLst/>
                <a:uLnTx/>
                <a:uFillTx/>
                <a:latin typeface="Arial"/>
                <a:ea typeface="+mn-lt"/>
                <a:cs typeface="Arial"/>
              </a:rPr>
              <a:t>Ce </a:t>
            </a:r>
            <a:r>
              <a:rPr kumimoji="0" lang="fr-FR" sz="1600" b="0" i="1" u="none" strike="noStrike" kern="1200" cap="none" spc="0" normalizeH="0" baseline="0" noProof="0" err="1">
                <a:ln>
                  <a:noFill/>
                </a:ln>
                <a:solidFill>
                  <a:prstClr val="white"/>
                </a:solidFill>
                <a:effectLst/>
                <a:uLnTx/>
                <a:uFillTx/>
                <a:latin typeface="Arial"/>
                <a:ea typeface="+mn-lt"/>
                <a:cs typeface="Arial"/>
              </a:rPr>
              <a:t>powerpoint</a:t>
            </a:r>
            <a:r>
              <a:rPr kumimoji="0" lang="fr-FR" sz="1600" b="0" i="1" u="none" strike="noStrike" kern="1200" cap="none" spc="0" normalizeH="0" baseline="0" noProof="0">
                <a:ln>
                  <a:noFill/>
                </a:ln>
                <a:solidFill>
                  <a:prstClr val="white"/>
                </a:solidFill>
                <a:effectLst/>
                <a:uLnTx/>
                <a:uFillTx/>
                <a:latin typeface="Arial"/>
                <a:ea typeface="+mn-lt"/>
                <a:cs typeface="Arial"/>
              </a:rPr>
              <a:t> a été rendu possible grâce à la SSMG, aux cellules de référence du projet « stress, travail et première ligne » et à la Direction de la réintégration professionnelle de l'INAMI. De plus, différents acteurs ont été invités à donner leur avis, notamment un comité d'experts composé de médecins, de psychologues et de psychiatres. </a:t>
            </a:r>
            <a:endParaRPr kumimoji="0" lang="fr-FR" sz="1600" b="0" i="1" u="none" strike="noStrike" kern="1200" cap="none" spc="0" normalizeH="0" baseline="0" noProof="0">
              <a:ln>
                <a:noFill/>
              </a:ln>
              <a:solidFill>
                <a:prstClr val="white"/>
              </a:solidFill>
              <a:effectLst/>
              <a:uLnTx/>
              <a:uFillTx/>
              <a:latin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black"/>
              </a:solidFill>
              <a:effectLst/>
              <a:uLnTx/>
              <a:uFillTx/>
              <a:latin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1400" b="0" i="0" u="none" strike="noStrike" kern="1200" cap="none" spc="0" normalizeH="0" baseline="0" noProof="0">
              <a:ln>
                <a:noFill/>
              </a:ln>
              <a:solidFill>
                <a:prstClr val="black"/>
              </a:solidFill>
              <a:effectLst/>
              <a:uLnTx/>
              <a:uFillTx/>
              <a:latin typeface="Arial"/>
            </a:endParaRPr>
          </a:p>
        </p:txBody>
      </p:sp>
      <p:pic>
        <p:nvPicPr>
          <p:cNvPr id="4" name="Afbeelding 3" descr="Afbeelding met logo, Graphics, Lettertype, clipart&#10;&#10;Door AI gegenereerde inhoud is mogelijk onjuist.">
            <a:extLst>
              <a:ext uri="{FF2B5EF4-FFF2-40B4-BE49-F238E27FC236}">
                <a16:creationId xmlns:a16="http://schemas.microsoft.com/office/drawing/2014/main" id="{B4ED5E2A-6BEE-0CC7-31E5-242FA1F6CB36}"/>
              </a:ext>
            </a:extLst>
          </p:cNvPr>
          <p:cNvPicPr>
            <a:picLocks noChangeAspect="1"/>
          </p:cNvPicPr>
          <p:nvPr/>
        </p:nvPicPr>
        <p:blipFill>
          <a:blip r:embed="rId2">
            <a:extLst>
              <a:ext uri="{28A0092B-C50C-407E-A947-70E740481C1C}">
                <a14:useLocalDpi xmlns:a14="http://schemas.microsoft.com/office/drawing/2010/main" val="0"/>
              </a:ext>
            </a:extLst>
          </a:blip>
          <a:srcRect r="6523"/>
          <a:stretch/>
        </p:blipFill>
        <p:spPr>
          <a:xfrm>
            <a:off x="10821971" y="5544293"/>
            <a:ext cx="1215272" cy="1152893"/>
          </a:xfrm>
          <a:prstGeom prst="rect">
            <a:avLst/>
          </a:prstGeom>
        </p:spPr>
      </p:pic>
    </p:spTree>
    <p:extLst>
      <p:ext uri="{BB962C8B-B14F-4D97-AF65-F5344CB8AC3E}">
        <p14:creationId xmlns:p14="http://schemas.microsoft.com/office/powerpoint/2010/main" val="4184906041"/>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C6B528-AA3C-E7D5-B720-AD7743D789E6}"/>
              </a:ext>
            </a:extLst>
          </p:cNvPr>
          <p:cNvSpPr>
            <a:spLocks noGrp="1"/>
          </p:cNvSpPr>
          <p:nvPr>
            <p:ph type="title"/>
          </p:nvPr>
        </p:nvSpPr>
        <p:spPr>
          <a:xfrm>
            <a:off x="838200" y="217343"/>
            <a:ext cx="10515600" cy="1325563"/>
          </a:xfrm>
        </p:spPr>
        <p:txBody>
          <a:bodyPr>
            <a:normAutofit/>
          </a:bodyPr>
          <a:lstStyle/>
          <a:p>
            <a:r>
              <a:rPr lang="fr-FR" sz="2800" noProof="0">
                <a:latin typeface="Futura Medium"/>
                <a:ea typeface="Calibri"/>
                <a:cs typeface="Calibri"/>
              </a:rPr>
              <a:t>Liste </a:t>
            </a:r>
            <a:r>
              <a:rPr lang="fr-FR" sz="2800">
                <a:latin typeface="Futura Medium"/>
                <a:ea typeface="Calibri"/>
                <a:cs typeface="Calibri"/>
              </a:rPr>
              <a:t>des</a:t>
            </a:r>
            <a:r>
              <a:rPr lang="fr-FR" sz="2800" noProof="0">
                <a:latin typeface="Futura Medium"/>
                <a:ea typeface="Calibri"/>
                <a:cs typeface="Calibri"/>
              </a:rPr>
              <a:t> références</a:t>
            </a:r>
            <a:endParaRPr lang="fr-FR" sz="2800" noProof="0">
              <a:latin typeface="Futura Medium"/>
            </a:endParaRPr>
          </a:p>
        </p:txBody>
      </p:sp>
      <p:sp>
        <p:nvSpPr>
          <p:cNvPr id="3" name="Tijdelijke aanduiding voor inhoud 2">
            <a:extLst>
              <a:ext uri="{FF2B5EF4-FFF2-40B4-BE49-F238E27FC236}">
                <a16:creationId xmlns:a16="http://schemas.microsoft.com/office/drawing/2014/main" id="{97E01645-69F9-E1B1-2999-E70D1F769A29}"/>
              </a:ext>
            </a:extLst>
          </p:cNvPr>
          <p:cNvSpPr>
            <a:spLocks noGrp="1"/>
          </p:cNvSpPr>
          <p:nvPr>
            <p:ph idx="1"/>
          </p:nvPr>
        </p:nvSpPr>
        <p:spPr>
          <a:xfrm>
            <a:off x="838200" y="1443800"/>
            <a:ext cx="10515600" cy="4741409"/>
          </a:xfrm>
        </p:spPr>
        <p:txBody>
          <a:bodyPr vert="horz" lIns="91440" tIns="45720" rIns="91440" bIns="45720" rtlCol="0" anchor="t">
            <a:noAutofit/>
          </a:bodyPr>
          <a:lstStyle/>
          <a:p>
            <a:r>
              <a:rPr lang="fr-FR" sz="1200" noProof="0">
                <a:solidFill>
                  <a:srgbClr val="000000"/>
                </a:solidFill>
                <a:latin typeface="Calibri"/>
                <a:ea typeface="Calibri"/>
                <a:cs typeface="Calibri"/>
              </a:rPr>
              <a:t>American </a:t>
            </a:r>
            <a:r>
              <a:rPr lang="fr-FR" sz="1200" noProof="0" err="1">
                <a:solidFill>
                  <a:srgbClr val="000000"/>
                </a:solidFill>
                <a:latin typeface="Calibri"/>
                <a:ea typeface="Calibri"/>
                <a:cs typeface="Calibri"/>
              </a:rPr>
              <a:t>Psychiatric</a:t>
            </a:r>
            <a:r>
              <a:rPr lang="fr-FR" sz="1200" noProof="0">
                <a:solidFill>
                  <a:srgbClr val="000000"/>
                </a:solidFill>
                <a:latin typeface="Calibri"/>
                <a:ea typeface="Calibri"/>
                <a:cs typeface="Calibri"/>
              </a:rPr>
              <a:t> Association. (2013). </a:t>
            </a:r>
            <a:r>
              <a:rPr lang="fr-FR" sz="1200" i="1" noProof="0">
                <a:solidFill>
                  <a:srgbClr val="000000"/>
                </a:solidFill>
                <a:latin typeface="Calibri"/>
                <a:ea typeface="Calibri"/>
                <a:cs typeface="Calibri"/>
              </a:rPr>
              <a:t>Diagnostic and </a:t>
            </a:r>
            <a:r>
              <a:rPr lang="fr-FR" sz="1200" i="1" noProof="0" err="1">
                <a:solidFill>
                  <a:srgbClr val="000000"/>
                </a:solidFill>
                <a:latin typeface="Calibri"/>
                <a:ea typeface="Calibri"/>
                <a:cs typeface="Calibri"/>
              </a:rPr>
              <a:t>statistical</a:t>
            </a:r>
            <a:r>
              <a:rPr lang="fr-FR" sz="1200" i="1" noProof="0">
                <a:solidFill>
                  <a:srgbClr val="000000"/>
                </a:solidFill>
                <a:latin typeface="Calibri"/>
                <a:ea typeface="Calibri"/>
                <a:cs typeface="Calibri"/>
              </a:rPr>
              <a:t> </a:t>
            </a:r>
            <a:r>
              <a:rPr lang="fr-FR" sz="1200" i="1" noProof="0" err="1">
                <a:solidFill>
                  <a:srgbClr val="000000"/>
                </a:solidFill>
                <a:latin typeface="Calibri"/>
                <a:ea typeface="Calibri"/>
                <a:cs typeface="Calibri"/>
              </a:rPr>
              <a:t>manual</a:t>
            </a:r>
            <a:r>
              <a:rPr lang="fr-FR" sz="1200" i="1" noProof="0">
                <a:solidFill>
                  <a:srgbClr val="000000"/>
                </a:solidFill>
                <a:latin typeface="Calibri"/>
                <a:ea typeface="Calibri"/>
                <a:cs typeface="Calibri"/>
              </a:rPr>
              <a:t> of mental </a:t>
            </a:r>
            <a:r>
              <a:rPr lang="fr-FR" sz="1200" i="1" noProof="0" err="1">
                <a:solidFill>
                  <a:srgbClr val="000000"/>
                </a:solidFill>
                <a:latin typeface="Calibri"/>
                <a:ea typeface="Calibri"/>
                <a:cs typeface="Calibri"/>
              </a:rPr>
              <a:t>disorders</a:t>
            </a:r>
            <a:r>
              <a:rPr lang="fr-FR" sz="1200" noProof="0">
                <a:solidFill>
                  <a:srgbClr val="000000"/>
                </a:solidFill>
                <a:latin typeface="Calibri"/>
                <a:ea typeface="Calibri"/>
                <a:cs typeface="Calibri"/>
              </a:rPr>
              <a:t> (5th </a:t>
            </a:r>
            <a:r>
              <a:rPr lang="fr-FR" sz="1200" noProof="0" err="1">
                <a:solidFill>
                  <a:srgbClr val="000000"/>
                </a:solidFill>
                <a:latin typeface="Calibri"/>
                <a:ea typeface="Calibri"/>
                <a:cs typeface="Calibri"/>
              </a:rPr>
              <a:t>ed</a:t>
            </a:r>
            <a:r>
              <a:rPr lang="fr-FR" sz="1200" noProof="0">
                <a:solidFill>
                  <a:srgbClr val="000000"/>
                </a:solidFill>
                <a:latin typeface="Calibri"/>
                <a:ea typeface="Calibri"/>
                <a:cs typeface="Calibri"/>
              </a:rPr>
              <a:t>.). Pearson.</a:t>
            </a:r>
            <a:endParaRPr lang="fr-FR" sz="1200" noProof="0">
              <a:latin typeface="Calibri"/>
              <a:ea typeface="Calibri"/>
              <a:cs typeface="Calibri"/>
            </a:endParaRPr>
          </a:p>
          <a:p>
            <a:r>
              <a:rPr lang="fr-FR" sz="1200">
                <a:solidFill>
                  <a:schemeClr val="tx2"/>
                </a:solidFill>
                <a:latin typeface="Calibri"/>
                <a:ea typeface="Calibri"/>
                <a:cs typeface="Calibri"/>
              </a:rPr>
              <a:t>Bakker, A. B. &amp; </a:t>
            </a:r>
            <a:r>
              <a:rPr lang="fr-FR" sz="1200" err="1">
                <a:solidFill>
                  <a:schemeClr val="tx2"/>
                </a:solidFill>
                <a:latin typeface="Calibri"/>
                <a:ea typeface="Calibri"/>
                <a:cs typeface="Calibri"/>
              </a:rPr>
              <a:t>Demerouti</a:t>
            </a:r>
            <a:r>
              <a:rPr lang="fr-FR" sz="1200">
                <a:solidFill>
                  <a:schemeClr val="tx2"/>
                </a:solidFill>
                <a:latin typeface="Calibri"/>
                <a:ea typeface="Calibri"/>
                <a:cs typeface="Calibri"/>
              </a:rPr>
              <a:t>, E. (2007).</a:t>
            </a:r>
            <a:r>
              <a:rPr lang="fr-FR" sz="1200" i="1">
                <a:solidFill>
                  <a:schemeClr val="tx2"/>
                </a:solidFill>
                <a:latin typeface="Calibri"/>
                <a:ea typeface="Calibri"/>
                <a:cs typeface="Calibri"/>
              </a:rPr>
              <a:t> The Job </a:t>
            </a:r>
            <a:r>
              <a:rPr lang="fr-FR" sz="1200" i="1" err="1">
                <a:solidFill>
                  <a:schemeClr val="tx2"/>
                </a:solidFill>
                <a:latin typeface="Calibri"/>
                <a:ea typeface="Calibri"/>
                <a:cs typeface="Calibri"/>
              </a:rPr>
              <a:t>Demands‑Resources</a:t>
            </a:r>
            <a:r>
              <a:rPr lang="fr-FR" sz="1200" i="1">
                <a:solidFill>
                  <a:schemeClr val="tx2"/>
                </a:solidFill>
                <a:latin typeface="Calibri"/>
                <a:ea typeface="Calibri"/>
                <a:cs typeface="Calibri"/>
              </a:rPr>
              <a:t> model: state of the art. Journal of </a:t>
            </a:r>
            <a:r>
              <a:rPr lang="fr-FR" sz="1200" i="1" err="1">
                <a:solidFill>
                  <a:schemeClr val="tx2"/>
                </a:solidFill>
                <a:latin typeface="Calibri"/>
                <a:ea typeface="Calibri"/>
                <a:cs typeface="Calibri"/>
              </a:rPr>
              <a:t>Managerial</a:t>
            </a:r>
            <a:r>
              <a:rPr lang="fr-FR" sz="1200" i="1">
                <a:solidFill>
                  <a:schemeClr val="tx2"/>
                </a:solidFill>
                <a:latin typeface="Calibri"/>
                <a:ea typeface="Calibri"/>
                <a:cs typeface="Calibri"/>
              </a:rPr>
              <a:t> Psychology, 22(3), 309–328.</a:t>
            </a:r>
          </a:p>
          <a:p>
            <a:r>
              <a:rPr lang="fr-FR" sz="1200" i="1" noProof="0">
                <a:solidFill>
                  <a:schemeClr val="tx2"/>
                </a:solidFill>
                <a:latin typeface="Calibri"/>
                <a:ea typeface="Calibri"/>
                <a:cs typeface="Calibri"/>
              </a:rPr>
              <a:t>Bien-être au travail  | Service Public Fédéral - Emploi, Travail et Concertation sociale</a:t>
            </a:r>
            <a:r>
              <a:rPr lang="fr-FR" sz="1200" noProof="0">
                <a:solidFill>
                  <a:schemeClr val="tx2"/>
                </a:solidFill>
                <a:latin typeface="Calibri"/>
                <a:ea typeface="Calibri"/>
                <a:cs typeface="Calibri"/>
              </a:rPr>
              <a:t>. (s.d.).</a:t>
            </a:r>
            <a:r>
              <a:rPr lang="fr-FR" sz="1200" noProof="0">
                <a:solidFill>
                  <a:srgbClr val="0E2841"/>
                </a:solidFill>
                <a:latin typeface="Calibri"/>
                <a:ea typeface="Calibri"/>
                <a:cs typeface="Calibri"/>
                <a:hlinkClick r:id="rId2">
                  <a:extLst>
                    <a:ext uri="{A12FA001-AC4F-418D-AE19-62706E023703}">
                      <ahyp:hlinkClr xmlns:ahyp="http://schemas.microsoft.com/office/drawing/2018/hyperlinkcolor" val="tx"/>
                    </a:ext>
                  </a:extLst>
                </a:hlinkClick>
              </a:rPr>
              <a:t>Bien-être au travail | SPF Emploi - Travail et Concertation sociale</a:t>
            </a:r>
            <a:r>
              <a:rPr lang="fr-FR" sz="1200" noProof="0">
                <a:solidFill>
                  <a:schemeClr val="tx2"/>
                </a:solidFill>
                <a:latin typeface="Calibri"/>
                <a:ea typeface="Calibri"/>
                <a:cs typeface="Calibri"/>
              </a:rPr>
              <a:t> </a:t>
            </a:r>
            <a:endParaRPr lang="fr-FR">
              <a:solidFill>
                <a:schemeClr val="tx2"/>
              </a:solidFill>
            </a:endParaRPr>
          </a:p>
          <a:p>
            <a:r>
              <a:rPr lang="fr-FR" sz="1200" noProof="0" err="1">
                <a:solidFill>
                  <a:srgbClr val="000000"/>
                </a:solidFill>
                <a:latin typeface="Calibri"/>
                <a:ea typeface="Calibri"/>
                <a:cs typeface="Calibri"/>
              </a:rPr>
              <a:t>Bourdeaud’hui</a:t>
            </a:r>
            <a:r>
              <a:rPr lang="fr-FR" sz="1200" noProof="0">
                <a:solidFill>
                  <a:srgbClr val="000000"/>
                </a:solidFill>
                <a:latin typeface="Calibri"/>
                <a:ea typeface="Calibri"/>
                <a:cs typeface="Calibri"/>
              </a:rPr>
              <a:t>, R., &amp; </a:t>
            </a:r>
            <a:r>
              <a:rPr lang="fr-FR" sz="1200" noProof="0" err="1">
                <a:solidFill>
                  <a:srgbClr val="000000"/>
                </a:solidFill>
                <a:latin typeface="Calibri"/>
                <a:ea typeface="Calibri"/>
                <a:cs typeface="Calibri"/>
              </a:rPr>
              <a:t>Vanderhaeghe</a:t>
            </a:r>
            <a:r>
              <a:rPr lang="fr-FR" sz="1200" noProof="0">
                <a:solidFill>
                  <a:srgbClr val="000000"/>
                </a:solidFill>
                <a:latin typeface="Calibri"/>
                <a:ea typeface="Calibri"/>
                <a:cs typeface="Calibri"/>
              </a:rPr>
              <a:t>, S. (2014). </a:t>
            </a:r>
            <a:r>
              <a:rPr lang="fr-FR" sz="1200" i="1" noProof="0" err="1">
                <a:solidFill>
                  <a:srgbClr val="000000"/>
                </a:solidFill>
                <a:latin typeface="Calibri"/>
                <a:ea typeface="Calibri"/>
                <a:cs typeface="Calibri"/>
              </a:rPr>
              <a:t>Knipperlicht</a:t>
            </a:r>
            <a:r>
              <a:rPr lang="fr-FR" sz="1200" i="1" noProof="0">
                <a:solidFill>
                  <a:srgbClr val="000000"/>
                </a:solidFill>
                <a:latin typeface="Calibri"/>
                <a:ea typeface="Calibri"/>
                <a:cs typeface="Calibri"/>
              </a:rPr>
              <a:t> </a:t>
            </a:r>
            <a:r>
              <a:rPr lang="fr-FR" sz="1200" i="1" noProof="0" err="1">
                <a:solidFill>
                  <a:srgbClr val="000000"/>
                </a:solidFill>
                <a:latin typeface="Calibri"/>
                <a:ea typeface="Calibri"/>
                <a:cs typeface="Calibri"/>
              </a:rPr>
              <a:t>voor</a:t>
            </a:r>
            <a:r>
              <a:rPr lang="fr-FR" sz="1200" i="1" noProof="0">
                <a:solidFill>
                  <a:srgbClr val="000000"/>
                </a:solidFill>
                <a:latin typeface="Calibri"/>
                <a:ea typeface="Calibri"/>
                <a:cs typeface="Calibri"/>
              </a:rPr>
              <a:t> burn-out. </a:t>
            </a:r>
            <a:r>
              <a:rPr lang="fr-FR" sz="1200" noProof="0" err="1">
                <a:solidFill>
                  <a:srgbClr val="000000"/>
                </a:solidFill>
                <a:latin typeface="Calibri"/>
                <a:ea typeface="Calibri"/>
                <a:cs typeface="Calibri"/>
              </a:rPr>
              <a:t>Stichting</a:t>
            </a:r>
            <a:r>
              <a:rPr lang="fr-FR" sz="1200" noProof="0">
                <a:solidFill>
                  <a:srgbClr val="000000"/>
                </a:solidFill>
                <a:latin typeface="Calibri"/>
                <a:ea typeface="Calibri"/>
                <a:cs typeface="Calibri"/>
              </a:rPr>
              <a:t> </a:t>
            </a:r>
            <a:r>
              <a:rPr lang="fr-FR" sz="1200" noProof="0" err="1">
                <a:solidFill>
                  <a:srgbClr val="000000"/>
                </a:solidFill>
                <a:latin typeface="Calibri"/>
                <a:ea typeface="Calibri"/>
                <a:cs typeface="Calibri"/>
              </a:rPr>
              <a:t>Innovatie</a:t>
            </a:r>
            <a:r>
              <a:rPr lang="fr-FR" sz="1200" noProof="0">
                <a:solidFill>
                  <a:srgbClr val="000000"/>
                </a:solidFill>
                <a:latin typeface="Calibri"/>
                <a:ea typeface="Calibri"/>
                <a:cs typeface="Calibri"/>
              </a:rPr>
              <a:t> &amp; </a:t>
            </a:r>
            <a:r>
              <a:rPr lang="fr-FR" sz="1200" noProof="0" err="1">
                <a:solidFill>
                  <a:srgbClr val="000000"/>
                </a:solidFill>
                <a:latin typeface="Calibri"/>
                <a:ea typeface="Calibri"/>
                <a:cs typeface="Calibri"/>
              </a:rPr>
              <a:t>Arbeid</a:t>
            </a:r>
            <a:r>
              <a:rPr lang="fr-FR" sz="1200" noProof="0">
                <a:solidFill>
                  <a:srgbClr val="000000"/>
                </a:solidFill>
                <a:latin typeface="Calibri"/>
                <a:ea typeface="Calibri"/>
                <a:cs typeface="Calibri"/>
              </a:rPr>
              <a:t>. Brussel.</a:t>
            </a:r>
            <a:endParaRPr lang="fr-FR" sz="1200" noProof="0">
              <a:ea typeface="Calibri"/>
            </a:endParaRPr>
          </a:p>
          <a:p>
            <a:r>
              <a:rPr lang="fr-FR" sz="1200" noProof="0">
                <a:solidFill>
                  <a:schemeClr val="tx1"/>
                </a:solidFill>
                <a:latin typeface="Calibri"/>
                <a:ea typeface="Calibri"/>
                <a:cs typeface="Calibri"/>
              </a:rPr>
              <a:t>Burn-out en </a:t>
            </a:r>
            <a:r>
              <a:rPr lang="fr-FR" sz="1200" noProof="0" err="1">
                <a:solidFill>
                  <a:schemeClr val="tx1"/>
                </a:solidFill>
                <a:latin typeface="Calibri"/>
                <a:ea typeface="Calibri"/>
                <a:cs typeface="Calibri"/>
              </a:rPr>
              <a:t>werk</a:t>
            </a:r>
            <a:r>
              <a:rPr lang="fr-FR" sz="1200" noProof="0">
                <a:solidFill>
                  <a:schemeClr val="tx1"/>
                </a:solidFill>
                <a:latin typeface="Calibri"/>
                <a:ea typeface="Calibri"/>
                <a:cs typeface="Calibri"/>
              </a:rPr>
              <a:t>. (2017). </a:t>
            </a:r>
            <a:r>
              <a:rPr lang="fr-FR" sz="1200" noProof="0" err="1">
                <a:solidFill>
                  <a:schemeClr val="tx1"/>
                </a:solidFill>
                <a:latin typeface="Calibri"/>
                <a:ea typeface="Calibri"/>
                <a:cs typeface="Calibri"/>
              </a:rPr>
              <a:t>Hoge</a:t>
            </a:r>
            <a:r>
              <a:rPr lang="fr-FR" sz="1200" noProof="0">
                <a:solidFill>
                  <a:schemeClr val="tx1"/>
                </a:solidFill>
                <a:latin typeface="Calibri"/>
                <a:ea typeface="Calibri"/>
                <a:cs typeface="Calibri"/>
              </a:rPr>
              <a:t> </a:t>
            </a:r>
            <a:r>
              <a:rPr lang="fr-FR" sz="1200" noProof="0" err="1">
                <a:solidFill>
                  <a:schemeClr val="tx1"/>
                </a:solidFill>
                <a:latin typeface="Calibri"/>
                <a:ea typeface="Calibri"/>
                <a:cs typeface="Calibri"/>
              </a:rPr>
              <a:t>Gezondheidsraad</a:t>
            </a:r>
            <a:r>
              <a:rPr lang="fr-FR" sz="1200" noProof="0">
                <a:solidFill>
                  <a:schemeClr val="tx1"/>
                </a:solidFill>
                <a:latin typeface="Calibri"/>
                <a:ea typeface="Calibri"/>
                <a:cs typeface="Calibri"/>
              </a:rPr>
              <a:t>. </a:t>
            </a:r>
            <a:r>
              <a:rPr lang="fr-FR" sz="1200" noProof="0">
                <a:latin typeface="Calibri"/>
                <a:ea typeface="Calibri"/>
                <a:cs typeface="Calibri"/>
                <a:hlinkClick r:id="rId3">
                  <a:extLst>
                    <a:ext uri="{A12FA001-AC4F-418D-AE19-62706E023703}">
                      <ahyp:hlinkClr xmlns:ahyp="http://schemas.microsoft.com/office/drawing/2018/hyperlinkcolor" val="tx"/>
                    </a:ext>
                  </a:extLst>
                </a:hlinkClick>
              </a:rPr>
              <a:t>https://www.hgr-css.be/nl/advies/9339/burn-out-en-werk</a:t>
            </a:r>
            <a:r>
              <a:rPr lang="fr-FR" sz="1200" noProof="0">
                <a:latin typeface="Calibri"/>
                <a:ea typeface="Calibri"/>
                <a:cs typeface="Calibri"/>
              </a:rPr>
              <a:t> </a:t>
            </a:r>
          </a:p>
          <a:p>
            <a:r>
              <a:rPr lang="fr-FR" sz="1200" noProof="0">
                <a:solidFill>
                  <a:schemeClr val="tx1"/>
                </a:solidFill>
                <a:latin typeface="+mj-lt"/>
                <a:cs typeface="Calibri"/>
              </a:rPr>
              <a:t>Christophe Dejours. (1998). </a:t>
            </a:r>
            <a:r>
              <a:rPr lang="fr-FR" sz="1200" i="1" noProof="0">
                <a:solidFill>
                  <a:schemeClr val="tx1"/>
                </a:solidFill>
                <a:latin typeface="+mj-lt"/>
                <a:cs typeface="Calibri"/>
              </a:rPr>
              <a:t>Souffrance en France</a:t>
            </a:r>
            <a:endParaRPr lang="fr-FR" sz="1200" noProof="0">
              <a:solidFill>
                <a:schemeClr val="tx1"/>
              </a:solidFill>
              <a:latin typeface="+mj-lt"/>
              <a:cs typeface="Calibri"/>
            </a:endParaRPr>
          </a:p>
          <a:p>
            <a:r>
              <a:rPr lang="fr-FR" sz="1200" noProof="0">
                <a:solidFill>
                  <a:schemeClr val="tx1"/>
                </a:solidFill>
                <a:latin typeface="+mn-lt"/>
                <a:ea typeface="Calibri"/>
                <a:cs typeface="Segoe UI"/>
              </a:rPr>
              <a:t>Christophe Dejours. (1995).</a:t>
            </a:r>
            <a:r>
              <a:rPr lang="fr-FR" sz="1200" i="1" noProof="0">
                <a:solidFill>
                  <a:schemeClr val="tx1"/>
                </a:solidFill>
                <a:latin typeface="+mn-lt"/>
                <a:ea typeface="Calibri"/>
                <a:cs typeface="Segoe UI"/>
              </a:rPr>
              <a:t> Le Facteur humain </a:t>
            </a:r>
          </a:p>
          <a:p>
            <a:r>
              <a:rPr lang="fr-FR" sz="1200" noProof="0">
                <a:solidFill>
                  <a:schemeClr val="tx1"/>
                </a:solidFill>
                <a:latin typeface="+mn-lt"/>
                <a:ea typeface="Calibri"/>
                <a:cs typeface="Segoe UI"/>
              </a:rPr>
              <a:t>Christophe Dejours. (2009). </a:t>
            </a:r>
            <a:r>
              <a:rPr lang="fr-FR" sz="1200" i="1" noProof="0">
                <a:solidFill>
                  <a:schemeClr val="tx1"/>
                </a:solidFill>
                <a:latin typeface="+mn-lt"/>
                <a:ea typeface="Calibri"/>
                <a:cs typeface="Segoe UI"/>
              </a:rPr>
              <a:t>Travail vivant </a:t>
            </a:r>
          </a:p>
          <a:p>
            <a:r>
              <a:rPr lang="fr-FR" sz="1200" noProof="0">
                <a:solidFill>
                  <a:schemeClr val="tx1"/>
                </a:solidFill>
                <a:latin typeface="+mn-lt"/>
                <a:ea typeface="Calibri"/>
                <a:cs typeface="Segoe UI"/>
              </a:rPr>
              <a:t>Christophe Dejours. (2015).</a:t>
            </a:r>
            <a:r>
              <a:rPr lang="fr-FR" sz="1200" i="1" noProof="0">
                <a:solidFill>
                  <a:schemeClr val="tx1"/>
                </a:solidFill>
                <a:latin typeface="+mn-lt"/>
                <a:ea typeface="Calibri"/>
                <a:cs typeface="Segoe UI"/>
              </a:rPr>
              <a:t> La Panne : Repenser le travail et changer la vie </a:t>
            </a:r>
            <a:r>
              <a:rPr lang="fr-FR" sz="1200" noProof="0">
                <a:solidFill>
                  <a:schemeClr val="tx1"/>
                </a:solidFill>
                <a:latin typeface="+mn-lt"/>
                <a:ea typeface="Calibri"/>
                <a:cs typeface="Segoe UI"/>
              </a:rPr>
              <a:t> </a:t>
            </a:r>
          </a:p>
          <a:p>
            <a:r>
              <a:rPr lang="fr-FR" sz="1200" noProof="0">
                <a:solidFill>
                  <a:schemeClr val="tx1"/>
                </a:solidFill>
                <a:latin typeface="+mn-lt"/>
                <a:ea typeface="Calibri"/>
                <a:cs typeface="Segoe UI"/>
              </a:rPr>
              <a:t>Christophe Dejours. (2020). </a:t>
            </a:r>
            <a:r>
              <a:rPr lang="fr-FR" sz="1200" i="1" noProof="0" err="1">
                <a:solidFill>
                  <a:schemeClr val="tx1"/>
                </a:solidFill>
                <a:latin typeface="+mn-lt"/>
                <a:ea typeface="Calibri"/>
                <a:cs typeface="Segoe UI"/>
              </a:rPr>
              <a:t>Levend</a:t>
            </a:r>
            <a:r>
              <a:rPr lang="fr-FR" sz="1200" i="1" noProof="0">
                <a:solidFill>
                  <a:schemeClr val="tx1"/>
                </a:solidFill>
                <a:latin typeface="+mn-lt"/>
                <a:ea typeface="Calibri"/>
                <a:cs typeface="Segoe UI"/>
              </a:rPr>
              <a:t> </a:t>
            </a:r>
            <a:r>
              <a:rPr lang="fr-FR" sz="1200" i="1" noProof="0" err="1">
                <a:solidFill>
                  <a:schemeClr val="tx1"/>
                </a:solidFill>
                <a:latin typeface="+mn-lt"/>
                <a:ea typeface="Calibri"/>
                <a:cs typeface="Segoe UI"/>
              </a:rPr>
              <a:t>werk</a:t>
            </a:r>
            <a:r>
              <a:rPr lang="fr-FR" sz="1200" i="1" noProof="0">
                <a:solidFill>
                  <a:schemeClr val="tx1"/>
                </a:solidFill>
                <a:latin typeface="+mn-lt"/>
                <a:ea typeface="Calibri"/>
                <a:cs typeface="Segoe UI"/>
              </a:rPr>
              <a:t> </a:t>
            </a:r>
            <a:r>
              <a:rPr lang="fr-FR" sz="1200" i="1" noProof="0" err="1">
                <a:solidFill>
                  <a:schemeClr val="tx1"/>
                </a:solidFill>
                <a:latin typeface="+mn-lt"/>
                <a:ea typeface="Calibri"/>
                <a:cs typeface="Segoe UI"/>
              </a:rPr>
              <a:t>beluisteren</a:t>
            </a:r>
            <a:r>
              <a:rPr lang="fr-FR" sz="1200" i="1" noProof="0">
                <a:solidFill>
                  <a:schemeClr val="tx1"/>
                </a:solidFill>
                <a:latin typeface="+mn-lt"/>
                <a:ea typeface="Calibri"/>
                <a:cs typeface="Segoe UI"/>
              </a:rPr>
              <a:t>: Nouveaux chemins cliniques</a:t>
            </a:r>
          </a:p>
          <a:p>
            <a:r>
              <a:rPr lang="fr-FR" sz="1200">
                <a:solidFill>
                  <a:schemeClr val="tx1"/>
                </a:solidFill>
                <a:latin typeface="Aptos"/>
                <a:ea typeface="Calibri"/>
                <a:cs typeface="Segoe UI"/>
              </a:rPr>
              <a:t>Chow, Y., </a:t>
            </a:r>
            <a:r>
              <a:rPr lang="fr-FR" sz="1200" err="1">
                <a:solidFill>
                  <a:schemeClr val="tx1"/>
                </a:solidFill>
                <a:latin typeface="Aptos"/>
                <a:ea typeface="Calibri"/>
                <a:cs typeface="Segoe UI"/>
              </a:rPr>
              <a:t>Masiak</a:t>
            </a:r>
            <a:r>
              <a:rPr lang="fr-FR" sz="1200">
                <a:solidFill>
                  <a:schemeClr val="tx1"/>
                </a:solidFill>
                <a:latin typeface="Aptos"/>
                <a:ea typeface="Calibri"/>
                <a:cs typeface="Segoe UI"/>
              </a:rPr>
              <a:t>, J., </a:t>
            </a:r>
            <a:r>
              <a:rPr lang="fr-FR" sz="1200" err="1">
                <a:solidFill>
                  <a:schemeClr val="tx1"/>
                </a:solidFill>
                <a:latin typeface="Aptos"/>
                <a:ea typeface="Calibri"/>
                <a:cs typeface="Segoe UI"/>
              </a:rPr>
              <a:t>Mikołajewska</a:t>
            </a:r>
            <a:r>
              <a:rPr lang="fr-FR" sz="1200">
                <a:solidFill>
                  <a:schemeClr val="tx1"/>
                </a:solidFill>
                <a:latin typeface="Aptos"/>
                <a:ea typeface="Calibri"/>
                <a:cs typeface="Segoe UI"/>
              </a:rPr>
              <a:t>, E., </a:t>
            </a:r>
            <a:r>
              <a:rPr lang="fr-FR" sz="1200" err="1">
                <a:solidFill>
                  <a:schemeClr val="tx1"/>
                </a:solidFill>
                <a:latin typeface="Aptos"/>
                <a:ea typeface="Calibri"/>
                <a:cs typeface="Segoe UI"/>
              </a:rPr>
              <a:t>Mikołajewski</a:t>
            </a:r>
            <a:r>
              <a:rPr lang="fr-FR" sz="1200">
                <a:solidFill>
                  <a:schemeClr val="tx1"/>
                </a:solidFill>
                <a:latin typeface="Aptos"/>
                <a:ea typeface="Calibri"/>
                <a:cs typeface="Segoe UI"/>
              </a:rPr>
              <a:t>, D., </a:t>
            </a:r>
            <a:r>
              <a:rPr lang="fr-FR" sz="1200" err="1">
                <a:solidFill>
                  <a:schemeClr val="tx1"/>
                </a:solidFill>
                <a:latin typeface="Aptos"/>
                <a:ea typeface="Calibri"/>
                <a:cs typeface="Segoe UI"/>
              </a:rPr>
              <a:t>Wójcik</a:t>
            </a:r>
            <a:r>
              <a:rPr lang="fr-FR" sz="1200">
                <a:solidFill>
                  <a:schemeClr val="tx1"/>
                </a:solidFill>
                <a:latin typeface="Aptos"/>
                <a:ea typeface="Calibri"/>
                <a:cs typeface="Segoe UI"/>
              </a:rPr>
              <a:t>, G. M., Wallace, B., Eugene, A., &amp; </a:t>
            </a:r>
            <a:r>
              <a:rPr lang="fr-FR" sz="1200" err="1">
                <a:solidFill>
                  <a:schemeClr val="tx1"/>
                </a:solidFill>
                <a:latin typeface="Aptos"/>
                <a:ea typeface="Calibri"/>
                <a:cs typeface="Segoe UI"/>
              </a:rPr>
              <a:t>Olajossy</a:t>
            </a:r>
            <a:r>
              <a:rPr lang="fr-FR" sz="1200">
                <a:solidFill>
                  <a:schemeClr val="tx1"/>
                </a:solidFill>
                <a:latin typeface="Aptos"/>
                <a:ea typeface="Calibri"/>
                <a:cs typeface="Segoe UI"/>
              </a:rPr>
              <a:t>, M. (2018). </a:t>
            </a:r>
            <a:r>
              <a:rPr lang="fr-FR" sz="1200" err="1">
                <a:solidFill>
                  <a:schemeClr val="tx1"/>
                </a:solidFill>
                <a:latin typeface="Aptos"/>
                <a:ea typeface="Calibri"/>
                <a:cs typeface="Segoe UI"/>
              </a:rPr>
              <a:t>Limbic</a:t>
            </a:r>
            <a:r>
              <a:rPr lang="fr-FR" sz="1200">
                <a:solidFill>
                  <a:schemeClr val="tx1"/>
                </a:solidFill>
                <a:latin typeface="Aptos"/>
                <a:ea typeface="Calibri"/>
                <a:cs typeface="Segoe UI"/>
              </a:rPr>
              <a:t> </a:t>
            </a:r>
            <a:r>
              <a:rPr lang="fr-FR" sz="1200" err="1">
                <a:solidFill>
                  <a:schemeClr val="tx1"/>
                </a:solidFill>
                <a:latin typeface="Aptos"/>
                <a:ea typeface="Calibri"/>
                <a:cs typeface="Segoe UI"/>
              </a:rPr>
              <a:t>brain</a:t>
            </a:r>
            <a:r>
              <a:rPr lang="fr-FR" sz="1200">
                <a:solidFill>
                  <a:schemeClr val="tx1"/>
                </a:solidFill>
                <a:latin typeface="Aptos"/>
                <a:ea typeface="Calibri"/>
                <a:cs typeface="Segoe UI"/>
              </a:rPr>
              <a:t> structures and burnout—A </a:t>
            </a:r>
            <a:r>
              <a:rPr lang="fr-FR" sz="1200" err="1">
                <a:solidFill>
                  <a:schemeClr val="tx1"/>
                </a:solidFill>
                <a:latin typeface="Aptos"/>
                <a:ea typeface="Calibri"/>
                <a:cs typeface="Segoe UI"/>
              </a:rPr>
              <a:t>systematic</a:t>
            </a:r>
            <a:r>
              <a:rPr lang="fr-FR" sz="1200">
                <a:solidFill>
                  <a:schemeClr val="tx1"/>
                </a:solidFill>
                <a:latin typeface="Aptos"/>
                <a:ea typeface="Calibri"/>
                <a:cs typeface="Segoe UI"/>
              </a:rPr>
              <a:t> </a:t>
            </a:r>
            <a:r>
              <a:rPr lang="fr-FR" sz="1200" err="1">
                <a:solidFill>
                  <a:schemeClr val="tx1"/>
                </a:solidFill>
                <a:latin typeface="Aptos"/>
                <a:ea typeface="Calibri"/>
                <a:cs typeface="Segoe UI"/>
              </a:rPr>
              <a:t>review</a:t>
            </a:r>
            <a:r>
              <a:rPr lang="fr-FR" sz="1200">
                <a:solidFill>
                  <a:schemeClr val="tx1"/>
                </a:solidFill>
                <a:latin typeface="Aptos"/>
                <a:ea typeface="Calibri"/>
                <a:cs typeface="Segoe UI"/>
              </a:rPr>
              <a:t>. </a:t>
            </a:r>
            <a:r>
              <a:rPr lang="fr-FR" sz="1200" err="1">
                <a:solidFill>
                  <a:schemeClr val="tx1"/>
                </a:solidFill>
                <a:latin typeface="Aptos"/>
                <a:ea typeface="Calibri"/>
                <a:cs typeface="Segoe UI"/>
              </a:rPr>
              <a:t>Advances</a:t>
            </a:r>
            <a:r>
              <a:rPr lang="fr-FR" sz="1200">
                <a:solidFill>
                  <a:schemeClr val="tx1"/>
                </a:solidFill>
                <a:latin typeface="Aptos"/>
                <a:ea typeface="Calibri"/>
                <a:cs typeface="Segoe UI"/>
              </a:rPr>
              <a:t> in </a:t>
            </a:r>
            <a:r>
              <a:rPr lang="fr-FR" sz="1200" err="1">
                <a:solidFill>
                  <a:schemeClr val="tx1"/>
                </a:solidFill>
                <a:latin typeface="Aptos"/>
                <a:ea typeface="Calibri"/>
                <a:cs typeface="Segoe UI"/>
              </a:rPr>
              <a:t>Medical</a:t>
            </a:r>
            <a:r>
              <a:rPr lang="fr-FR" sz="1200">
                <a:solidFill>
                  <a:schemeClr val="tx1"/>
                </a:solidFill>
                <a:latin typeface="Aptos"/>
                <a:ea typeface="Calibri"/>
                <a:cs typeface="Segoe UI"/>
              </a:rPr>
              <a:t> Sciences, 63(1), 192–198. https://doi.org/10.1016/j.advms.2017.11.004 </a:t>
            </a:r>
          </a:p>
          <a:p>
            <a:r>
              <a:rPr lang="fr-FR" sz="1200" noProof="0">
                <a:solidFill>
                  <a:srgbClr val="000000"/>
                </a:solidFill>
                <a:latin typeface="Calibri"/>
                <a:ea typeface="Calibri"/>
                <a:cs typeface="Calibri"/>
              </a:rPr>
              <a:t>Cohen, S., Kessler, R. C., &amp; Gordon, L. U. (</a:t>
            </a:r>
            <a:r>
              <a:rPr lang="fr-FR" sz="1200" noProof="0" err="1">
                <a:solidFill>
                  <a:srgbClr val="000000"/>
                </a:solidFill>
                <a:latin typeface="Calibri"/>
                <a:ea typeface="Calibri"/>
                <a:cs typeface="Calibri"/>
              </a:rPr>
              <a:t>Eds</a:t>
            </a:r>
            <a:r>
              <a:rPr lang="fr-FR" sz="1200" noProof="0">
                <a:solidFill>
                  <a:srgbClr val="000000"/>
                </a:solidFill>
                <a:latin typeface="Calibri"/>
                <a:ea typeface="Calibri"/>
                <a:cs typeface="Calibri"/>
              </a:rPr>
              <a:t>.). (1997). </a:t>
            </a:r>
            <a:r>
              <a:rPr lang="fr-FR" sz="1200" i="1" noProof="0" err="1">
                <a:solidFill>
                  <a:srgbClr val="000000"/>
                </a:solidFill>
                <a:latin typeface="Calibri"/>
                <a:ea typeface="Calibri"/>
                <a:cs typeface="Calibri"/>
              </a:rPr>
              <a:t>Measuring</a:t>
            </a:r>
            <a:r>
              <a:rPr lang="fr-FR" sz="1200" i="1" noProof="0">
                <a:solidFill>
                  <a:srgbClr val="000000"/>
                </a:solidFill>
                <a:latin typeface="Calibri"/>
                <a:ea typeface="Calibri"/>
                <a:cs typeface="Calibri"/>
              </a:rPr>
              <a:t> stress: A guide for </a:t>
            </a:r>
            <a:r>
              <a:rPr lang="fr-FR" sz="1200" i="1" noProof="0" err="1">
                <a:solidFill>
                  <a:srgbClr val="000000"/>
                </a:solidFill>
                <a:latin typeface="Calibri"/>
                <a:ea typeface="Calibri"/>
                <a:cs typeface="Calibri"/>
              </a:rPr>
              <a:t>health</a:t>
            </a:r>
            <a:r>
              <a:rPr lang="fr-FR" sz="1200" i="1" noProof="0">
                <a:solidFill>
                  <a:srgbClr val="000000"/>
                </a:solidFill>
                <a:latin typeface="Calibri"/>
                <a:ea typeface="Calibri"/>
                <a:cs typeface="Calibri"/>
              </a:rPr>
              <a:t> and social </a:t>
            </a:r>
            <a:r>
              <a:rPr lang="fr-FR" sz="1200" i="1" noProof="0" err="1">
                <a:solidFill>
                  <a:srgbClr val="000000"/>
                </a:solidFill>
                <a:latin typeface="Calibri"/>
                <a:ea typeface="Calibri"/>
                <a:cs typeface="Calibri"/>
              </a:rPr>
              <a:t>scientists</a:t>
            </a:r>
            <a:r>
              <a:rPr lang="fr-FR" sz="1200" noProof="0">
                <a:solidFill>
                  <a:srgbClr val="000000"/>
                </a:solidFill>
                <a:latin typeface="Calibri"/>
                <a:ea typeface="Calibri"/>
                <a:cs typeface="Calibri"/>
              </a:rPr>
              <a:t>. Oxford </a:t>
            </a:r>
            <a:r>
              <a:rPr lang="fr-FR" sz="1200" noProof="0" err="1">
                <a:solidFill>
                  <a:srgbClr val="000000"/>
                </a:solidFill>
                <a:latin typeface="Calibri"/>
                <a:ea typeface="Calibri"/>
                <a:cs typeface="Calibri"/>
              </a:rPr>
              <a:t>University</a:t>
            </a:r>
            <a:r>
              <a:rPr lang="fr-FR" sz="1200" noProof="0">
                <a:solidFill>
                  <a:srgbClr val="000000"/>
                </a:solidFill>
                <a:latin typeface="Calibri"/>
                <a:ea typeface="Calibri"/>
                <a:cs typeface="Calibri"/>
              </a:rPr>
              <a:t> </a:t>
            </a:r>
            <a:r>
              <a:rPr lang="fr-FR" sz="1200" noProof="0" err="1">
                <a:solidFill>
                  <a:srgbClr val="000000"/>
                </a:solidFill>
                <a:latin typeface="Calibri"/>
                <a:ea typeface="Calibri"/>
                <a:cs typeface="Calibri"/>
              </a:rPr>
              <a:t>Press</a:t>
            </a:r>
            <a:r>
              <a:rPr lang="fr-FR" sz="1200" noProof="0">
                <a:solidFill>
                  <a:srgbClr val="000000"/>
                </a:solidFill>
                <a:latin typeface="Calibri"/>
                <a:ea typeface="Calibri"/>
                <a:cs typeface="Calibri"/>
              </a:rPr>
              <a:t> on </a:t>
            </a:r>
            <a:r>
              <a:rPr lang="fr-FR" sz="1200" noProof="0" err="1">
                <a:solidFill>
                  <a:srgbClr val="000000"/>
                </a:solidFill>
                <a:latin typeface="Calibri"/>
                <a:ea typeface="Calibri"/>
                <a:cs typeface="Calibri"/>
              </a:rPr>
              <a:t>Demand</a:t>
            </a:r>
            <a:r>
              <a:rPr lang="fr-FR" sz="1200" noProof="0">
                <a:solidFill>
                  <a:srgbClr val="000000"/>
                </a:solidFill>
                <a:latin typeface="Calibri"/>
                <a:ea typeface="Calibri"/>
                <a:cs typeface="Calibri"/>
              </a:rPr>
              <a:t>.</a:t>
            </a:r>
          </a:p>
          <a:p>
            <a:r>
              <a:rPr lang="fr-FR" sz="1200" noProof="0">
                <a:solidFill>
                  <a:schemeClr val="tx2"/>
                </a:solidFill>
                <a:latin typeface="+mn-lt"/>
                <a:ea typeface="Calibri"/>
                <a:cs typeface="Segoe UI"/>
              </a:rPr>
              <a:t>De Witte, H. (2023, </a:t>
            </a:r>
            <a:r>
              <a:rPr lang="fr-FR" sz="1200" noProof="0" err="1">
                <a:solidFill>
                  <a:schemeClr val="tx2"/>
                </a:solidFill>
                <a:latin typeface="+mn-lt"/>
                <a:ea typeface="Calibri"/>
                <a:cs typeface="Segoe UI"/>
              </a:rPr>
              <a:t>maart</a:t>
            </a:r>
            <a:r>
              <a:rPr lang="fr-FR" sz="1200" noProof="0">
                <a:solidFill>
                  <a:schemeClr val="tx2"/>
                </a:solidFill>
                <a:latin typeface="+mn-lt"/>
                <a:ea typeface="Calibri"/>
                <a:cs typeface="Segoe UI"/>
              </a:rPr>
              <a:t>). </a:t>
            </a:r>
            <a:r>
              <a:rPr lang="fr-FR" sz="1200" noProof="0" err="1">
                <a:solidFill>
                  <a:schemeClr val="tx2"/>
                </a:solidFill>
                <a:latin typeface="+mn-lt"/>
                <a:ea typeface="Calibri"/>
                <a:cs typeface="Segoe UI"/>
              </a:rPr>
              <a:t>Een</a:t>
            </a:r>
            <a:r>
              <a:rPr lang="fr-FR" sz="1200" noProof="0">
                <a:solidFill>
                  <a:schemeClr val="tx2"/>
                </a:solidFill>
                <a:latin typeface="+mn-lt"/>
                <a:ea typeface="Calibri"/>
                <a:cs typeface="Segoe UI"/>
              </a:rPr>
              <a:t> </a:t>
            </a:r>
            <a:r>
              <a:rPr lang="fr-FR" sz="1200" noProof="0" err="1">
                <a:solidFill>
                  <a:schemeClr val="tx2"/>
                </a:solidFill>
                <a:latin typeface="+mn-lt"/>
                <a:ea typeface="Calibri"/>
                <a:cs typeface="Segoe UI"/>
              </a:rPr>
              <a:t>klare</a:t>
            </a:r>
            <a:r>
              <a:rPr lang="fr-FR" sz="1200" noProof="0">
                <a:solidFill>
                  <a:schemeClr val="tx2"/>
                </a:solidFill>
                <a:latin typeface="+mn-lt"/>
                <a:ea typeface="Calibri"/>
                <a:cs typeface="Segoe UI"/>
              </a:rPr>
              <a:t> </a:t>
            </a:r>
            <a:r>
              <a:rPr lang="fr-FR" sz="1200" noProof="0" err="1">
                <a:solidFill>
                  <a:schemeClr val="tx2"/>
                </a:solidFill>
                <a:latin typeface="+mn-lt"/>
                <a:ea typeface="Calibri"/>
                <a:cs typeface="Segoe UI"/>
              </a:rPr>
              <a:t>blik</a:t>
            </a:r>
            <a:r>
              <a:rPr lang="fr-FR" sz="1200" noProof="0">
                <a:solidFill>
                  <a:schemeClr val="tx2"/>
                </a:solidFill>
                <a:latin typeface="+mn-lt"/>
                <a:ea typeface="Calibri"/>
                <a:cs typeface="Segoe UI"/>
              </a:rPr>
              <a:t> op burn-out [</a:t>
            </a:r>
            <a:r>
              <a:rPr lang="fr-FR" sz="1200" noProof="0" err="1">
                <a:solidFill>
                  <a:schemeClr val="tx2"/>
                </a:solidFill>
                <a:latin typeface="+mn-lt"/>
                <a:ea typeface="Calibri"/>
                <a:cs typeface="Segoe UI"/>
              </a:rPr>
              <a:t>Lezing</a:t>
            </a:r>
            <a:r>
              <a:rPr lang="fr-FR" sz="1200" noProof="0">
                <a:solidFill>
                  <a:schemeClr val="tx2"/>
                </a:solidFill>
                <a:latin typeface="+mn-lt"/>
                <a:ea typeface="Calibri"/>
                <a:cs typeface="Segoe UI"/>
              </a:rPr>
              <a:t>]. </a:t>
            </a:r>
            <a:r>
              <a:rPr lang="fr-FR" sz="1200" noProof="0" err="1">
                <a:solidFill>
                  <a:schemeClr val="tx2"/>
                </a:solidFill>
                <a:latin typeface="+mn-lt"/>
                <a:ea typeface="Calibri"/>
                <a:cs typeface="Segoe UI"/>
              </a:rPr>
              <a:t>Werkbaar</a:t>
            </a:r>
            <a:r>
              <a:rPr lang="fr-FR" sz="1200" noProof="0">
                <a:solidFill>
                  <a:schemeClr val="tx2"/>
                </a:solidFill>
                <a:latin typeface="+mn-lt"/>
                <a:ea typeface="Calibri"/>
                <a:cs typeface="Segoe UI"/>
              </a:rPr>
              <a:t> </a:t>
            </a:r>
            <a:r>
              <a:rPr lang="fr-FR" sz="1200" noProof="0" err="1">
                <a:solidFill>
                  <a:schemeClr val="tx2"/>
                </a:solidFill>
                <a:latin typeface="+mn-lt"/>
                <a:ea typeface="Calibri"/>
                <a:cs typeface="Segoe UI"/>
              </a:rPr>
              <a:t>Werk</a:t>
            </a:r>
            <a:r>
              <a:rPr lang="fr-FR" sz="1200" noProof="0">
                <a:solidFill>
                  <a:schemeClr val="tx2"/>
                </a:solidFill>
                <a:latin typeface="+mn-lt"/>
                <a:ea typeface="Calibri"/>
                <a:cs typeface="Segoe UI"/>
              </a:rPr>
              <a:t> – SERV. </a:t>
            </a:r>
            <a:r>
              <a:rPr lang="fr-FR" sz="1200" noProof="0" err="1">
                <a:solidFill>
                  <a:schemeClr val="tx2"/>
                </a:solidFill>
                <a:latin typeface="+mn-lt"/>
                <a:ea typeface="Calibri"/>
                <a:cs typeface="Segoe UI"/>
              </a:rPr>
              <a:t>Geraadpleegd</a:t>
            </a:r>
            <a:r>
              <a:rPr lang="fr-FR" sz="1200" noProof="0">
                <a:solidFill>
                  <a:schemeClr val="tx2"/>
                </a:solidFill>
                <a:latin typeface="+mn-lt"/>
                <a:ea typeface="Calibri"/>
                <a:cs typeface="Segoe UI"/>
              </a:rPr>
              <a:t> van </a:t>
            </a:r>
            <a:r>
              <a:rPr lang="fr-FR" sz="1200" noProof="0">
                <a:solidFill>
                  <a:schemeClr val="tx2"/>
                </a:solidFill>
                <a:latin typeface="+mn-lt"/>
                <a:ea typeface="Calibri"/>
                <a:cs typeface="Segoe UI"/>
                <a:hlinkClick r:id="rId4">
                  <a:extLst>
                    <a:ext uri="{A12FA001-AC4F-418D-AE19-62706E023703}">
                      <ahyp:hlinkClr xmlns:ahyp="http://schemas.microsoft.com/office/drawing/2018/hyperlinkcolor" val="tx"/>
                    </a:ext>
                  </a:extLst>
                </a:hlinkClick>
              </a:rPr>
              <a:t>https://www.werkbaarwerk.be</a:t>
            </a:r>
            <a:endParaRPr lang="fr-FR" sz="1200" i="1" noProof="0">
              <a:solidFill>
                <a:schemeClr val="tx2"/>
              </a:solidFill>
              <a:latin typeface="Calibri"/>
              <a:ea typeface="Calibri"/>
              <a:cs typeface="Calibri"/>
            </a:endParaRPr>
          </a:p>
          <a:p>
            <a:r>
              <a:rPr lang="fr-FR" sz="1200" i="1" noProof="0">
                <a:solidFill>
                  <a:schemeClr val="tx1"/>
                </a:solidFill>
                <a:latin typeface="Calibri"/>
                <a:ea typeface="Calibri"/>
                <a:cs typeface="Calibri"/>
              </a:rPr>
              <a:t>Dispenser des soins de première ligne via un réseau de santé mentale  | INAMI. (s.d.)</a:t>
            </a:r>
            <a:r>
              <a:rPr lang="fr-FR" sz="1200" noProof="0">
                <a:solidFill>
                  <a:schemeClr val="tx2"/>
                </a:solidFill>
                <a:latin typeface="Calibri"/>
                <a:ea typeface="Calibri"/>
                <a:cs typeface="Calibri"/>
              </a:rPr>
              <a:t>. </a:t>
            </a:r>
            <a:r>
              <a:rPr lang="fr-FR" sz="1200" noProof="0">
                <a:solidFill>
                  <a:schemeClr val="tx2"/>
                </a:solidFill>
                <a:latin typeface="Calibri"/>
                <a:ea typeface="Calibri"/>
                <a:cs typeface="Calibri"/>
                <a:hlinkClick r:id="rId5">
                  <a:extLst>
                    <a:ext uri="{A12FA001-AC4F-418D-AE19-62706E023703}">
                      <ahyp:hlinkClr xmlns:ahyp="http://schemas.microsoft.com/office/drawing/2018/hyperlinkcolor" val="tx"/>
                    </a:ext>
                  </a:extLst>
                </a:hlinkClick>
              </a:rPr>
              <a:t>Dispenser des soins psychologiques de première ligne via un réseau de santé mentale | INAMI</a:t>
            </a:r>
            <a:endParaRPr lang="fr-FR" sz="1200" noProof="0">
              <a:solidFill>
                <a:schemeClr val="tx2"/>
              </a:solidFill>
              <a:latin typeface="Calibri"/>
              <a:ea typeface="Calibri"/>
              <a:cs typeface="Calibri"/>
            </a:endParaRPr>
          </a:p>
          <a:p>
            <a:r>
              <a:rPr lang="fr-FR" sz="1200" b="0" i="0" noProof="0" err="1">
                <a:solidFill>
                  <a:srgbClr val="000000"/>
                </a:solidFill>
                <a:effectLst/>
                <a:latin typeface="Calibri"/>
                <a:ea typeface="Calibri"/>
                <a:cs typeface="Calibri"/>
              </a:rPr>
              <a:t>Edelwich</a:t>
            </a:r>
            <a:r>
              <a:rPr lang="fr-FR" sz="1200" b="0" i="0" noProof="0">
                <a:solidFill>
                  <a:srgbClr val="000000"/>
                </a:solidFill>
                <a:effectLst/>
                <a:latin typeface="Calibri"/>
                <a:ea typeface="Calibri"/>
                <a:cs typeface="Calibri"/>
              </a:rPr>
              <a:t>, J., &amp; Brodsky, A. (1980). </a:t>
            </a:r>
            <a:r>
              <a:rPr lang="fr-FR" sz="1200" b="0" i="1" noProof="0">
                <a:solidFill>
                  <a:srgbClr val="000000"/>
                </a:solidFill>
                <a:effectLst/>
                <a:latin typeface="Calibri"/>
                <a:ea typeface="Calibri"/>
                <a:cs typeface="Calibri"/>
              </a:rPr>
              <a:t>Burnout: Stages of </a:t>
            </a:r>
            <a:r>
              <a:rPr lang="fr-FR" sz="1200" b="0" i="1" noProof="0" err="1">
                <a:solidFill>
                  <a:srgbClr val="000000"/>
                </a:solidFill>
                <a:effectLst/>
                <a:latin typeface="Calibri"/>
                <a:ea typeface="Calibri"/>
                <a:cs typeface="Calibri"/>
              </a:rPr>
              <a:t>disillusionment</a:t>
            </a:r>
            <a:r>
              <a:rPr lang="fr-FR" sz="1200" b="0" i="1" noProof="0">
                <a:solidFill>
                  <a:srgbClr val="000000"/>
                </a:solidFill>
                <a:effectLst/>
                <a:latin typeface="Calibri"/>
                <a:ea typeface="Calibri"/>
                <a:cs typeface="Calibri"/>
              </a:rPr>
              <a:t> in </a:t>
            </a:r>
            <a:r>
              <a:rPr lang="fr-FR" sz="1200" b="0" i="1" noProof="0" err="1">
                <a:solidFill>
                  <a:srgbClr val="000000"/>
                </a:solidFill>
                <a:effectLst/>
                <a:latin typeface="Calibri"/>
                <a:ea typeface="Calibri"/>
                <a:cs typeface="Calibri"/>
              </a:rPr>
              <a:t>helping</a:t>
            </a:r>
            <a:r>
              <a:rPr lang="fr-FR" sz="1200" b="0" i="1" noProof="0">
                <a:solidFill>
                  <a:srgbClr val="000000"/>
                </a:solidFill>
                <a:effectLst/>
                <a:latin typeface="Calibri"/>
                <a:ea typeface="Calibri"/>
                <a:cs typeface="Calibri"/>
              </a:rPr>
              <a:t> professions</a:t>
            </a:r>
            <a:endParaRPr lang="fr-FR" sz="1200" b="0" i="1" noProof="0">
              <a:solidFill>
                <a:schemeClr val="tx2"/>
              </a:solidFill>
              <a:effectLst/>
              <a:latin typeface="Calibri"/>
              <a:ea typeface="Calibri"/>
              <a:cs typeface="Calibri"/>
              <a:hlinkClick r:id="rId5">
                <a:extLst>
                  <a:ext uri="{A12FA001-AC4F-418D-AE19-62706E023703}">
                    <ahyp:hlinkClr xmlns:ahyp="http://schemas.microsoft.com/office/drawing/2018/hyperlinkcolor" val="tx"/>
                  </a:ext>
                </a:extLst>
              </a:hlinkClick>
            </a:endParaRPr>
          </a:p>
        </p:txBody>
      </p:sp>
      <p:sp>
        <p:nvSpPr>
          <p:cNvPr id="4" name="Tijdelijke aanduiding voor dianummer 3">
            <a:extLst>
              <a:ext uri="{FF2B5EF4-FFF2-40B4-BE49-F238E27FC236}">
                <a16:creationId xmlns:a16="http://schemas.microsoft.com/office/drawing/2014/main" id="{DC8B6C23-BD05-0507-7EB4-6BA14BD50D9E}"/>
              </a:ext>
            </a:extLst>
          </p:cNvPr>
          <p:cNvSpPr>
            <a:spLocks noGrp="1"/>
          </p:cNvSpPr>
          <p:nvPr>
            <p:ph type="sldNum" sz="quarter" idx="12"/>
          </p:nvPr>
        </p:nvSpPr>
        <p:spPr/>
        <p:txBody>
          <a:bodyPr/>
          <a:lstStyle/>
          <a:p>
            <a:fld id="{27C6CCC6-2BE5-4E42-96A4-D1E8E81A3D8E}" type="slidenum">
              <a:rPr lang="fr-FR" noProof="0" smtClean="0"/>
              <a:t>149</a:t>
            </a:fld>
            <a:endParaRPr lang="fr-FR" noProof="0"/>
          </a:p>
        </p:txBody>
      </p:sp>
    </p:spTree>
    <p:extLst>
      <p:ext uri="{BB962C8B-B14F-4D97-AF65-F5344CB8AC3E}">
        <p14:creationId xmlns:p14="http://schemas.microsoft.com/office/powerpoint/2010/main" val="26170954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normAutofit/>
          </a:bodyPr>
          <a:lstStyle/>
          <a:p>
            <a:r>
              <a:rPr lang="fr-FR" sz="2800" noProof="0">
                <a:latin typeface="Futura Medium"/>
              </a:rPr>
              <a:t>5.3. Les évolutions du monde du travail</a:t>
            </a:r>
          </a:p>
        </p:txBody>
      </p:sp>
      <p:sp>
        <p:nvSpPr>
          <p:cNvPr id="12" name="Espace réservé du numéro de diapositive 11"/>
          <p:cNvSpPr>
            <a:spLocks noGrp="1"/>
          </p:cNvSpPr>
          <p:nvPr>
            <p:ph type="sldNum" sz="quarter" idx="10"/>
          </p:nvPr>
        </p:nvSpPr>
        <p:spPr>
          <a:xfrm>
            <a:off x="11024689" y="6492875"/>
            <a:ext cx="844039" cy="365125"/>
          </a:xfrm>
        </p:spPr>
        <p:txBody>
          <a:bodyPr/>
          <a:lstStyle/>
          <a:p>
            <a:fld id="{9FCF0D27-783A-4A41-A067-B898C8DC56C7}" type="slidenum">
              <a:rPr lang="fr-FR" noProof="0" smtClean="0"/>
              <a:pPr/>
              <a:t>15</a:t>
            </a:fld>
            <a:endParaRPr lang="fr-FR" noProof="0"/>
          </a:p>
        </p:txBody>
      </p:sp>
      <p:graphicFrame>
        <p:nvGraphicFramePr>
          <p:cNvPr id="18" name="Espace réservé du contenu 2">
            <a:extLst>
              <a:ext uri="{FF2B5EF4-FFF2-40B4-BE49-F238E27FC236}">
                <a16:creationId xmlns:a16="http://schemas.microsoft.com/office/drawing/2014/main" id="{2997999F-F07C-31F9-EE10-3901AD3BAA17}"/>
              </a:ext>
            </a:extLst>
          </p:cNvPr>
          <p:cNvGraphicFramePr>
            <a:graphicFrameLocks/>
          </p:cNvGraphicFramePr>
          <p:nvPr>
            <p:extLst>
              <p:ext uri="{D42A27DB-BD31-4B8C-83A1-F6EECF244321}">
                <p14:modId xmlns:p14="http://schemas.microsoft.com/office/powerpoint/2010/main" val="2498728681"/>
              </p:ext>
            </p:extLst>
          </p:nvPr>
        </p:nvGraphicFramePr>
        <p:xfrm>
          <a:off x="4171538" y="991686"/>
          <a:ext cx="7980218" cy="4796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Image 9"/>
          <p:cNvPicPr>
            <a:picLocks noChangeAspect="1"/>
          </p:cNvPicPr>
          <p:nvPr/>
        </p:nvPicPr>
        <p:blipFill>
          <a:blip r:embed="rId8"/>
          <a:stretch>
            <a:fillRect/>
          </a:stretch>
        </p:blipFill>
        <p:spPr>
          <a:xfrm>
            <a:off x="394119" y="2336752"/>
            <a:ext cx="1189418" cy="1019096"/>
          </a:xfrm>
          <a:prstGeom prst="rect">
            <a:avLst/>
          </a:prstGeom>
        </p:spPr>
      </p:pic>
      <p:grpSp>
        <p:nvGrpSpPr>
          <p:cNvPr id="15" name="Groupe 14"/>
          <p:cNvGrpSpPr/>
          <p:nvPr/>
        </p:nvGrpSpPr>
        <p:grpSpPr>
          <a:xfrm>
            <a:off x="361155" y="1488863"/>
            <a:ext cx="3226826" cy="782791"/>
            <a:chOff x="-131952" y="-46320"/>
            <a:chExt cx="6735642" cy="2532550"/>
          </a:xfrm>
        </p:grpSpPr>
        <p:sp>
          <p:nvSpPr>
            <p:cNvPr id="16" name="Rectangle à coins arrondis 15"/>
            <p:cNvSpPr/>
            <p:nvPr/>
          </p:nvSpPr>
          <p:spPr>
            <a:xfrm>
              <a:off x="-63143" y="-46320"/>
              <a:ext cx="6666833" cy="2532550"/>
            </a:xfrm>
            <a:prstGeom prst="roundRect">
              <a:avLst/>
            </a:prstGeom>
            <a:solidFill>
              <a:schemeClr val="tx2">
                <a:lumMod val="60000"/>
                <a:lumOff val="40000"/>
              </a:schemeClr>
            </a:solidFill>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lang="fr-FR" noProof="0"/>
            </a:p>
          </p:txBody>
        </p:sp>
        <p:sp>
          <p:nvSpPr>
            <p:cNvPr id="17" name="ZoneTexte 16"/>
            <p:cNvSpPr txBox="1"/>
            <p:nvPr/>
          </p:nvSpPr>
          <p:spPr>
            <a:xfrm>
              <a:off x="-131952" y="631082"/>
              <a:ext cx="6294232" cy="117775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lvl="0" algn="l" defTabSz="2222500" rtl="0">
                <a:lnSpc>
                  <a:spcPct val="90000"/>
                </a:lnSpc>
                <a:spcBef>
                  <a:spcPct val="0"/>
                </a:spcBef>
                <a:spcAft>
                  <a:spcPct val="35000"/>
                </a:spcAft>
              </a:pPr>
              <a:r>
                <a:rPr lang="fr-FR" sz="1600" kern="1200" noProof="0">
                  <a:latin typeface="Calibri" panose="020F0502020204030204" pitchFamily="34" charset="0"/>
                  <a:cs typeface="Calibri" panose="020F0502020204030204" pitchFamily="34" charset="0"/>
                </a:rPr>
                <a:t>Vincent de Gaulejac est un sociologue clinicien</a:t>
              </a:r>
            </a:p>
          </p:txBody>
        </p:sp>
      </p:grpSp>
      <p:sp>
        <p:nvSpPr>
          <p:cNvPr id="30" name="Rectangle: Rounded Corners 29">
            <a:extLst>
              <a:ext uri="{FF2B5EF4-FFF2-40B4-BE49-F238E27FC236}">
                <a16:creationId xmlns:a16="http://schemas.microsoft.com/office/drawing/2014/main" id="{EECC25B1-1A98-87D4-538F-02A53FDFBAD6}"/>
              </a:ext>
            </a:extLst>
          </p:cNvPr>
          <p:cNvSpPr/>
          <p:nvPr/>
        </p:nvSpPr>
        <p:spPr>
          <a:xfrm>
            <a:off x="4225637" y="5809013"/>
            <a:ext cx="7867401" cy="771896"/>
          </a:xfrm>
          <a:prstGeom prst="roundRect">
            <a:avLst/>
          </a:prstGeom>
          <a:solidFill>
            <a:schemeClr val="tx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baseline="0" noProof="0">
                <a:latin typeface="Calibri"/>
              </a:rPr>
              <a:t>Ces facteurs montrent comment </a:t>
            </a:r>
            <a:r>
              <a:rPr lang="fr-FR" sz="1400" noProof="0">
                <a:latin typeface="Calibri"/>
              </a:rPr>
              <a:t>l'économie </a:t>
            </a:r>
            <a:r>
              <a:rPr lang="fr-FR" sz="1400" baseline="0" noProof="0">
                <a:latin typeface="Calibri"/>
              </a:rPr>
              <a:t>et </a:t>
            </a:r>
            <a:r>
              <a:rPr lang="fr-FR" sz="1400" noProof="0">
                <a:latin typeface="Calibri"/>
              </a:rPr>
              <a:t>le leadership</a:t>
            </a:r>
            <a:r>
              <a:rPr lang="fr-FR" sz="1400" baseline="0" noProof="0">
                <a:latin typeface="Calibri"/>
              </a:rPr>
              <a:t> </a:t>
            </a:r>
            <a:r>
              <a:rPr lang="fr-FR" sz="1400" noProof="0">
                <a:latin typeface="Calibri"/>
              </a:rPr>
              <a:t> </a:t>
            </a:r>
            <a:r>
              <a:rPr lang="fr-FR" sz="1400" baseline="0" noProof="0">
                <a:latin typeface="Calibri"/>
              </a:rPr>
              <a:t>peuvent avoir </a:t>
            </a:r>
            <a:r>
              <a:rPr lang="fr-FR" sz="1400" noProof="0">
                <a:latin typeface="Calibri"/>
              </a:rPr>
              <a:t>une grande influence</a:t>
            </a:r>
            <a:r>
              <a:rPr lang="fr-FR" sz="1400" baseline="0" noProof="0">
                <a:latin typeface="Calibri"/>
              </a:rPr>
              <a:t> sur la santé mentale des travailleurs.</a:t>
            </a:r>
            <a:endParaRPr lang="fr-FR" sz="1400" noProof="0"/>
          </a:p>
        </p:txBody>
      </p:sp>
    </p:spTree>
    <p:extLst>
      <p:ext uri="{BB962C8B-B14F-4D97-AF65-F5344CB8AC3E}">
        <p14:creationId xmlns:p14="http://schemas.microsoft.com/office/powerpoint/2010/main" val="344054776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C6B528-AA3C-E7D5-B720-AD7743D789E6}"/>
              </a:ext>
            </a:extLst>
          </p:cNvPr>
          <p:cNvSpPr>
            <a:spLocks noGrp="1"/>
          </p:cNvSpPr>
          <p:nvPr>
            <p:ph type="title"/>
          </p:nvPr>
        </p:nvSpPr>
        <p:spPr>
          <a:xfrm>
            <a:off x="838200" y="136525"/>
            <a:ext cx="10515600" cy="1325563"/>
          </a:xfrm>
        </p:spPr>
        <p:txBody>
          <a:bodyPr>
            <a:normAutofit/>
          </a:bodyPr>
          <a:lstStyle/>
          <a:p>
            <a:r>
              <a:rPr lang="fr-FR" sz="2800" noProof="0">
                <a:latin typeface="Futura Medium"/>
                <a:ea typeface="Calibri"/>
                <a:cs typeface="Calibri"/>
              </a:rPr>
              <a:t>Liste de références</a:t>
            </a:r>
            <a:endParaRPr lang="fr-FR" sz="2800" noProof="0">
              <a:latin typeface="Futura Medium"/>
              <a:ea typeface="Calibri"/>
            </a:endParaRPr>
          </a:p>
        </p:txBody>
      </p:sp>
      <p:sp>
        <p:nvSpPr>
          <p:cNvPr id="3" name="Tijdelijke aanduiding voor inhoud 2">
            <a:extLst>
              <a:ext uri="{FF2B5EF4-FFF2-40B4-BE49-F238E27FC236}">
                <a16:creationId xmlns:a16="http://schemas.microsoft.com/office/drawing/2014/main" id="{97E01645-69F9-E1B1-2999-E70D1F769A29}"/>
              </a:ext>
            </a:extLst>
          </p:cNvPr>
          <p:cNvSpPr>
            <a:spLocks noGrp="1"/>
          </p:cNvSpPr>
          <p:nvPr>
            <p:ph idx="1"/>
          </p:nvPr>
        </p:nvSpPr>
        <p:spPr>
          <a:xfrm>
            <a:off x="562111" y="1272188"/>
            <a:ext cx="11516298" cy="5260230"/>
          </a:xfrm>
        </p:spPr>
        <p:txBody>
          <a:bodyPr vert="horz" lIns="91440" tIns="45720" rIns="91440" bIns="45720" rtlCol="0" anchor="t">
            <a:noAutofit/>
          </a:bodyPr>
          <a:lstStyle/>
          <a:p>
            <a:pPr>
              <a:lnSpc>
                <a:spcPct val="160000"/>
              </a:lnSpc>
            </a:pPr>
            <a:r>
              <a:rPr lang="fr-FR" sz="1050" b="0" i="0" noProof="0">
                <a:solidFill>
                  <a:srgbClr val="000000"/>
                </a:solidFill>
                <a:effectLst/>
                <a:latin typeface="Calibri"/>
                <a:ea typeface="Calibri"/>
                <a:cs typeface="Calibri"/>
              </a:rPr>
              <a:t>Engel, G. L. (1978). The biopsychosocial model and the </a:t>
            </a:r>
            <a:r>
              <a:rPr lang="fr-FR" sz="1050" b="0" i="0" noProof="0" err="1">
                <a:solidFill>
                  <a:srgbClr val="000000"/>
                </a:solidFill>
                <a:effectLst/>
                <a:latin typeface="Calibri"/>
                <a:ea typeface="Calibri"/>
                <a:cs typeface="Calibri"/>
              </a:rPr>
              <a:t>education</a:t>
            </a:r>
            <a:r>
              <a:rPr lang="fr-FR" sz="1050" b="0" i="0" noProof="0">
                <a:solidFill>
                  <a:srgbClr val="000000"/>
                </a:solidFill>
                <a:effectLst/>
                <a:latin typeface="Calibri"/>
                <a:ea typeface="Calibri"/>
                <a:cs typeface="Calibri"/>
              </a:rPr>
              <a:t> of </a:t>
            </a:r>
            <a:r>
              <a:rPr lang="fr-FR" sz="1050" b="0" i="0" noProof="0" err="1">
                <a:solidFill>
                  <a:srgbClr val="000000"/>
                </a:solidFill>
                <a:effectLst/>
                <a:latin typeface="Calibri"/>
                <a:ea typeface="Calibri"/>
                <a:cs typeface="Calibri"/>
              </a:rPr>
              <a:t>health</a:t>
            </a:r>
            <a:r>
              <a:rPr lang="fr-FR" sz="1050" b="0" i="0" noProof="0">
                <a:solidFill>
                  <a:srgbClr val="000000"/>
                </a:solidFill>
                <a:effectLst/>
                <a:latin typeface="Calibri"/>
                <a:ea typeface="Calibri"/>
                <a:cs typeface="Calibri"/>
              </a:rPr>
              <a:t> </a:t>
            </a:r>
            <a:r>
              <a:rPr lang="fr-FR" sz="1050" b="0" i="0" noProof="0" err="1">
                <a:solidFill>
                  <a:srgbClr val="000000"/>
                </a:solidFill>
                <a:effectLst/>
                <a:latin typeface="Calibri"/>
                <a:ea typeface="Calibri"/>
                <a:cs typeface="Calibri"/>
              </a:rPr>
              <a:t>professionals</a:t>
            </a:r>
            <a:r>
              <a:rPr lang="fr-FR" sz="1050" b="0" i="0" noProof="0">
                <a:solidFill>
                  <a:srgbClr val="000000"/>
                </a:solidFill>
                <a:effectLst/>
                <a:latin typeface="Calibri"/>
                <a:ea typeface="Calibri"/>
                <a:cs typeface="Calibri"/>
              </a:rPr>
              <a:t>. </a:t>
            </a:r>
            <a:r>
              <a:rPr lang="fr-FR" sz="1050" b="0" i="1" noProof="0" err="1">
                <a:solidFill>
                  <a:srgbClr val="000000"/>
                </a:solidFill>
                <a:effectLst/>
                <a:latin typeface="Calibri"/>
                <a:ea typeface="Calibri"/>
                <a:cs typeface="Calibri"/>
              </a:rPr>
              <a:t>Annals</a:t>
            </a:r>
            <a:r>
              <a:rPr lang="fr-FR" sz="1050" b="0" i="1" noProof="0">
                <a:solidFill>
                  <a:srgbClr val="000000"/>
                </a:solidFill>
                <a:effectLst/>
                <a:latin typeface="Calibri"/>
                <a:ea typeface="Calibri"/>
                <a:cs typeface="Calibri"/>
              </a:rPr>
              <a:t> of the New York </a:t>
            </a:r>
            <a:r>
              <a:rPr lang="fr-FR" sz="1050" b="0" i="1" noProof="0" err="1">
                <a:solidFill>
                  <a:srgbClr val="000000"/>
                </a:solidFill>
                <a:effectLst/>
                <a:latin typeface="Calibri"/>
                <a:ea typeface="Calibri"/>
                <a:cs typeface="Calibri"/>
              </a:rPr>
              <a:t>Academy</a:t>
            </a:r>
            <a:r>
              <a:rPr lang="fr-FR" sz="1050" b="0" i="1" noProof="0">
                <a:solidFill>
                  <a:srgbClr val="000000"/>
                </a:solidFill>
                <a:effectLst/>
                <a:latin typeface="Calibri"/>
                <a:ea typeface="Calibri"/>
                <a:cs typeface="Calibri"/>
              </a:rPr>
              <a:t> of Sciences, 310</a:t>
            </a:r>
            <a:r>
              <a:rPr lang="fr-FR" sz="1050" b="0" i="0" noProof="0">
                <a:solidFill>
                  <a:srgbClr val="000000"/>
                </a:solidFill>
                <a:effectLst/>
                <a:latin typeface="Calibri"/>
                <a:ea typeface="Calibri"/>
                <a:cs typeface="Calibri"/>
              </a:rPr>
              <a:t>, 169–181. </a:t>
            </a:r>
            <a:r>
              <a:rPr lang="fr-FR" sz="1050" b="0" i="0" noProof="0">
                <a:solidFill>
                  <a:srgbClr val="000000"/>
                </a:solidFill>
                <a:effectLst/>
                <a:latin typeface="Calibri"/>
                <a:ea typeface="Calibri"/>
                <a:cs typeface="Calibri"/>
                <a:hlinkClick r:id="rId3"/>
              </a:rPr>
              <a:t>https://doi.org/10.1111/j.1749-6632.1978.tb22070.x</a:t>
            </a:r>
            <a:r>
              <a:rPr lang="fr-FR" sz="1050" b="0" i="0" noProof="0">
                <a:solidFill>
                  <a:srgbClr val="000000"/>
                </a:solidFill>
                <a:effectLst/>
                <a:latin typeface="Calibri"/>
                <a:ea typeface="Calibri"/>
                <a:cs typeface="Calibri"/>
              </a:rPr>
              <a:t> </a:t>
            </a:r>
            <a:endParaRPr lang="fr-FR" sz="1050" noProof="0">
              <a:ea typeface="Calibri"/>
            </a:endParaRPr>
          </a:p>
          <a:p>
            <a:pPr>
              <a:lnSpc>
                <a:spcPct val="160000"/>
              </a:lnSpc>
            </a:pPr>
            <a:r>
              <a:rPr lang="fr-FR" sz="1050" i="1" noProof="0" err="1">
                <a:solidFill>
                  <a:srgbClr val="000000"/>
                </a:solidFill>
                <a:latin typeface="Calibri"/>
                <a:ea typeface="Calibri"/>
                <a:cs typeface="Calibri"/>
              </a:rPr>
              <a:t>Federale</a:t>
            </a:r>
            <a:r>
              <a:rPr lang="fr-FR" sz="1050" i="1" noProof="0">
                <a:solidFill>
                  <a:srgbClr val="000000"/>
                </a:solidFill>
                <a:latin typeface="Calibri"/>
                <a:ea typeface="Calibri"/>
                <a:cs typeface="Calibri"/>
              </a:rPr>
              <a:t> </a:t>
            </a:r>
            <a:r>
              <a:rPr lang="fr-FR" sz="1050" i="1" noProof="0" err="1">
                <a:solidFill>
                  <a:srgbClr val="000000"/>
                </a:solidFill>
                <a:latin typeface="Calibri"/>
                <a:ea typeface="Calibri"/>
                <a:cs typeface="Calibri"/>
              </a:rPr>
              <a:t>Overheidsdienst</a:t>
            </a:r>
            <a:r>
              <a:rPr lang="fr-FR" sz="1050" i="1" noProof="0">
                <a:solidFill>
                  <a:srgbClr val="000000"/>
                </a:solidFill>
                <a:latin typeface="Calibri"/>
                <a:ea typeface="Calibri"/>
                <a:cs typeface="Calibri"/>
              </a:rPr>
              <a:t> </a:t>
            </a:r>
            <a:r>
              <a:rPr lang="fr-FR" sz="1050" i="1" noProof="0" err="1">
                <a:solidFill>
                  <a:srgbClr val="000000"/>
                </a:solidFill>
                <a:latin typeface="Calibri"/>
                <a:ea typeface="Calibri"/>
                <a:cs typeface="Calibri"/>
              </a:rPr>
              <a:t>Werkgelegenheid</a:t>
            </a:r>
            <a:r>
              <a:rPr lang="fr-FR" sz="1050" i="1" noProof="0">
                <a:solidFill>
                  <a:srgbClr val="000000"/>
                </a:solidFill>
                <a:latin typeface="Calibri"/>
                <a:ea typeface="Calibri"/>
                <a:cs typeface="Calibri"/>
              </a:rPr>
              <a:t>, </a:t>
            </a:r>
            <a:r>
              <a:rPr lang="fr-FR" sz="1050" i="1" noProof="0" err="1">
                <a:solidFill>
                  <a:srgbClr val="000000"/>
                </a:solidFill>
                <a:latin typeface="Calibri"/>
                <a:ea typeface="Calibri"/>
                <a:cs typeface="Calibri"/>
              </a:rPr>
              <a:t>Arbeid</a:t>
            </a:r>
            <a:r>
              <a:rPr lang="fr-FR" sz="1050" i="1" noProof="0">
                <a:solidFill>
                  <a:srgbClr val="000000"/>
                </a:solidFill>
                <a:latin typeface="Calibri"/>
                <a:ea typeface="Calibri"/>
                <a:cs typeface="Calibri"/>
              </a:rPr>
              <a:t> en </a:t>
            </a:r>
            <a:r>
              <a:rPr lang="fr-FR" sz="1050" i="1" noProof="0" err="1">
                <a:solidFill>
                  <a:srgbClr val="000000"/>
                </a:solidFill>
                <a:latin typeface="Calibri"/>
                <a:ea typeface="Calibri"/>
                <a:cs typeface="Calibri"/>
              </a:rPr>
              <a:t>Sociaal</a:t>
            </a:r>
            <a:r>
              <a:rPr lang="fr-FR" sz="1050" i="1" noProof="0">
                <a:solidFill>
                  <a:srgbClr val="000000"/>
                </a:solidFill>
                <a:latin typeface="Calibri"/>
                <a:ea typeface="Calibri"/>
                <a:cs typeface="Calibri"/>
              </a:rPr>
              <a:t> </a:t>
            </a:r>
            <a:r>
              <a:rPr lang="fr-FR" sz="1050" i="1" noProof="0" err="1">
                <a:solidFill>
                  <a:srgbClr val="000000"/>
                </a:solidFill>
                <a:latin typeface="Calibri"/>
                <a:ea typeface="Calibri"/>
                <a:cs typeface="Calibri"/>
              </a:rPr>
              <a:t>Overleg</a:t>
            </a:r>
            <a:r>
              <a:rPr lang="fr-FR" sz="1050" i="1" noProof="0">
                <a:solidFill>
                  <a:srgbClr val="000000"/>
                </a:solidFill>
                <a:latin typeface="Calibri"/>
                <a:ea typeface="Calibri"/>
                <a:cs typeface="Calibri"/>
              </a:rPr>
              <a:t>. (2019). </a:t>
            </a:r>
            <a:r>
              <a:rPr lang="fr-FR" sz="1050" i="1" noProof="0" err="1">
                <a:solidFill>
                  <a:srgbClr val="000000"/>
                </a:solidFill>
                <a:latin typeface="Calibri"/>
                <a:ea typeface="Calibri"/>
                <a:cs typeface="Calibri"/>
              </a:rPr>
              <a:t>Onderzoek</a:t>
            </a:r>
            <a:r>
              <a:rPr lang="fr-FR" sz="1050" i="1" noProof="0">
                <a:solidFill>
                  <a:srgbClr val="000000"/>
                </a:solidFill>
                <a:latin typeface="Calibri"/>
                <a:ea typeface="Calibri"/>
                <a:cs typeface="Calibri"/>
              </a:rPr>
              <a:t> over burn-out in de </a:t>
            </a:r>
            <a:r>
              <a:rPr lang="fr-FR" sz="1050" i="1" noProof="0" err="1">
                <a:solidFill>
                  <a:srgbClr val="000000"/>
                </a:solidFill>
                <a:latin typeface="Calibri"/>
                <a:ea typeface="Calibri"/>
                <a:cs typeface="Calibri"/>
              </a:rPr>
              <a:t>Belgische</a:t>
            </a:r>
            <a:r>
              <a:rPr lang="fr-FR" sz="1050" i="1" noProof="0">
                <a:solidFill>
                  <a:srgbClr val="000000"/>
                </a:solidFill>
                <a:latin typeface="Calibri"/>
                <a:ea typeface="Calibri"/>
                <a:cs typeface="Calibri"/>
              </a:rPr>
              <a:t> </a:t>
            </a:r>
            <a:r>
              <a:rPr lang="fr-FR" sz="1050" i="1" noProof="0" err="1">
                <a:solidFill>
                  <a:srgbClr val="000000"/>
                </a:solidFill>
                <a:latin typeface="Calibri"/>
                <a:ea typeface="Calibri"/>
                <a:cs typeface="Calibri"/>
              </a:rPr>
              <a:t>bevolking</a:t>
            </a:r>
            <a:r>
              <a:rPr lang="fr-FR" sz="1050" i="1" noProof="0">
                <a:solidFill>
                  <a:srgbClr val="000000"/>
                </a:solidFill>
                <a:latin typeface="Calibri"/>
                <a:ea typeface="Calibri"/>
                <a:cs typeface="Calibri"/>
              </a:rPr>
              <a:t>.</a:t>
            </a:r>
            <a:endParaRPr lang="fr-FR" sz="1050" b="0" i="0" noProof="0">
              <a:solidFill>
                <a:srgbClr val="000000"/>
              </a:solidFill>
              <a:effectLst/>
              <a:ea typeface="Calibri" panose="020F0502020204030204" pitchFamily="34" charset="0"/>
            </a:endParaRPr>
          </a:p>
          <a:p>
            <a:pPr>
              <a:lnSpc>
                <a:spcPct val="160000"/>
              </a:lnSpc>
            </a:pPr>
            <a:r>
              <a:rPr lang="fr-FR" sz="1050" noProof="0" err="1">
                <a:solidFill>
                  <a:schemeClr val="tx1"/>
                </a:solidFill>
                <a:latin typeface="Calibri"/>
                <a:ea typeface="Calibri"/>
                <a:cs typeface="Calibri"/>
              </a:rPr>
              <a:t>Guidi</a:t>
            </a:r>
            <a:r>
              <a:rPr lang="fr-FR" sz="1050" noProof="0">
                <a:solidFill>
                  <a:schemeClr val="tx1"/>
                </a:solidFill>
                <a:latin typeface="Calibri"/>
                <a:ea typeface="Calibri"/>
                <a:cs typeface="Calibri"/>
              </a:rPr>
              <a:t>, J., </a:t>
            </a:r>
            <a:r>
              <a:rPr lang="fr-FR" sz="1050" noProof="0" err="1">
                <a:solidFill>
                  <a:schemeClr val="tx1"/>
                </a:solidFill>
                <a:latin typeface="Calibri"/>
                <a:ea typeface="Calibri"/>
                <a:cs typeface="Calibri"/>
              </a:rPr>
              <a:t>Lucente</a:t>
            </a:r>
            <a:r>
              <a:rPr lang="fr-FR" sz="1050" noProof="0">
                <a:solidFill>
                  <a:schemeClr val="tx1"/>
                </a:solidFill>
                <a:latin typeface="Calibri"/>
                <a:ea typeface="Calibri"/>
                <a:cs typeface="Calibri"/>
              </a:rPr>
              <a:t>, M., </a:t>
            </a:r>
            <a:r>
              <a:rPr lang="fr-FR" sz="1050" noProof="0" err="1">
                <a:solidFill>
                  <a:schemeClr val="tx1"/>
                </a:solidFill>
                <a:latin typeface="Calibri"/>
                <a:ea typeface="Calibri"/>
                <a:cs typeface="Calibri"/>
              </a:rPr>
              <a:t>Sonino</a:t>
            </a:r>
            <a:r>
              <a:rPr lang="fr-FR" sz="1050" noProof="0">
                <a:solidFill>
                  <a:schemeClr val="tx1"/>
                </a:solidFill>
                <a:latin typeface="Calibri"/>
                <a:ea typeface="Calibri"/>
                <a:cs typeface="Calibri"/>
              </a:rPr>
              <a:t>, N., &amp; </a:t>
            </a:r>
            <a:r>
              <a:rPr lang="fr-FR" sz="1050" noProof="0" err="1">
                <a:solidFill>
                  <a:schemeClr val="tx1"/>
                </a:solidFill>
                <a:latin typeface="Calibri"/>
                <a:ea typeface="Calibri"/>
                <a:cs typeface="Calibri"/>
              </a:rPr>
              <a:t>Fava</a:t>
            </a:r>
            <a:r>
              <a:rPr lang="fr-FR" sz="1050" noProof="0">
                <a:solidFill>
                  <a:schemeClr val="tx1"/>
                </a:solidFill>
                <a:latin typeface="Calibri"/>
                <a:ea typeface="Calibri"/>
                <a:cs typeface="Calibri"/>
              </a:rPr>
              <a:t>, Giovanni A. (2020). </a:t>
            </a:r>
            <a:r>
              <a:rPr lang="fr-FR" sz="1050" noProof="0" err="1">
                <a:solidFill>
                  <a:schemeClr val="tx1"/>
                </a:solidFill>
                <a:latin typeface="Calibri"/>
                <a:ea typeface="Calibri"/>
                <a:cs typeface="Calibri"/>
              </a:rPr>
              <a:t>Allostatic</a:t>
            </a:r>
            <a:r>
              <a:rPr lang="fr-FR" sz="1050" noProof="0">
                <a:solidFill>
                  <a:schemeClr val="tx1"/>
                </a:solidFill>
                <a:latin typeface="Calibri"/>
                <a:ea typeface="Calibri"/>
                <a:cs typeface="Calibri"/>
              </a:rPr>
              <a:t> </a:t>
            </a:r>
            <a:r>
              <a:rPr lang="fr-FR" sz="1050" noProof="0" err="1">
                <a:solidFill>
                  <a:schemeClr val="tx1"/>
                </a:solidFill>
                <a:latin typeface="Calibri"/>
                <a:ea typeface="Calibri"/>
                <a:cs typeface="Calibri"/>
              </a:rPr>
              <a:t>Load</a:t>
            </a:r>
            <a:r>
              <a:rPr lang="fr-FR" sz="1050" noProof="0">
                <a:solidFill>
                  <a:schemeClr val="tx1"/>
                </a:solidFill>
                <a:latin typeface="Calibri"/>
                <a:ea typeface="Calibri"/>
                <a:cs typeface="Calibri"/>
              </a:rPr>
              <a:t> and </a:t>
            </a:r>
            <a:r>
              <a:rPr lang="fr-FR" sz="1050" noProof="0" err="1">
                <a:solidFill>
                  <a:schemeClr val="tx1"/>
                </a:solidFill>
                <a:latin typeface="Calibri"/>
                <a:ea typeface="Calibri"/>
                <a:cs typeface="Calibri"/>
              </a:rPr>
              <a:t>Its</a:t>
            </a:r>
            <a:r>
              <a:rPr lang="fr-FR" sz="1050" noProof="0">
                <a:solidFill>
                  <a:schemeClr val="tx1"/>
                </a:solidFill>
                <a:latin typeface="Calibri"/>
                <a:ea typeface="Calibri"/>
                <a:cs typeface="Calibri"/>
              </a:rPr>
              <a:t> Impact on </a:t>
            </a:r>
            <a:r>
              <a:rPr lang="fr-FR" sz="1050" noProof="0" err="1">
                <a:solidFill>
                  <a:schemeClr val="tx1"/>
                </a:solidFill>
                <a:latin typeface="Calibri"/>
                <a:ea typeface="Calibri"/>
                <a:cs typeface="Calibri"/>
              </a:rPr>
              <a:t>Health</a:t>
            </a:r>
            <a:r>
              <a:rPr lang="fr-FR" sz="1050" noProof="0">
                <a:solidFill>
                  <a:schemeClr val="tx1"/>
                </a:solidFill>
                <a:latin typeface="Calibri"/>
                <a:ea typeface="Calibri"/>
                <a:cs typeface="Calibri"/>
              </a:rPr>
              <a:t>: A </a:t>
            </a:r>
            <a:r>
              <a:rPr lang="fr-FR" sz="1050" noProof="0" err="1">
                <a:solidFill>
                  <a:schemeClr val="tx1"/>
                </a:solidFill>
                <a:latin typeface="Calibri"/>
                <a:ea typeface="Calibri"/>
                <a:cs typeface="Calibri"/>
              </a:rPr>
              <a:t>Systematic</a:t>
            </a:r>
            <a:r>
              <a:rPr lang="fr-FR" sz="1050" noProof="0">
                <a:solidFill>
                  <a:schemeClr val="tx1"/>
                </a:solidFill>
                <a:latin typeface="Calibri"/>
                <a:ea typeface="Calibri"/>
                <a:cs typeface="Calibri"/>
              </a:rPr>
              <a:t> </a:t>
            </a:r>
            <a:r>
              <a:rPr lang="fr-FR" sz="1050" noProof="0" err="1">
                <a:solidFill>
                  <a:schemeClr val="tx1"/>
                </a:solidFill>
                <a:latin typeface="Calibri"/>
                <a:ea typeface="Calibri"/>
                <a:cs typeface="Calibri"/>
              </a:rPr>
              <a:t>Review</a:t>
            </a:r>
            <a:r>
              <a:rPr lang="fr-FR" sz="1050" noProof="0">
                <a:solidFill>
                  <a:schemeClr val="tx1"/>
                </a:solidFill>
                <a:latin typeface="Calibri"/>
                <a:ea typeface="Calibri"/>
                <a:cs typeface="Calibri"/>
              </a:rPr>
              <a:t>. </a:t>
            </a:r>
            <a:r>
              <a:rPr lang="fr-FR" sz="1050" noProof="0" err="1">
                <a:solidFill>
                  <a:schemeClr val="tx1"/>
                </a:solidFill>
                <a:latin typeface="Calibri"/>
                <a:ea typeface="Calibri"/>
                <a:cs typeface="Calibri"/>
              </a:rPr>
              <a:t>Psychotherapy</a:t>
            </a:r>
            <a:r>
              <a:rPr lang="fr-FR" sz="1050" noProof="0">
                <a:solidFill>
                  <a:schemeClr val="tx1"/>
                </a:solidFill>
                <a:latin typeface="Calibri"/>
                <a:ea typeface="Calibri"/>
                <a:cs typeface="Calibri"/>
              </a:rPr>
              <a:t> and </a:t>
            </a:r>
            <a:r>
              <a:rPr lang="fr-FR" sz="1050" noProof="0" err="1">
                <a:solidFill>
                  <a:schemeClr val="tx1"/>
                </a:solidFill>
                <a:latin typeface="Calibri"/>
                <a:ea typeface="Calibri"/>
                <a:cs typeface="Calibri"/>
              </a:rPr>
              <a:t>Psychosomatics</a:t>
            </a:r>
            <a:r>
              <a:rPr lang="fr-FR" sz="1050" noProof="0">
                <a:solidFill>
                  <a:schemeClr val="tx1"/>
                </a:solidFill>
                <a:latin typeface="Calibri"/>
                <a:ea typeface="Calibri"/>
                <a:cs typeface="Calibri"/>
              </a:rPr>
              <a:t>, 90(1), 1–17. </a:t>
            </a:r>
            <a:r>
              <a:rPr lang="fr-FR" sz="1050" noProof="0">
                <a:solidFill>
                  <a:schemeClr val="tx1"/>
                </a:solidFill>
                <a:latin typeface="Calibri"/>
                <a:ea typeface="Calibri"/>
                <a:cs typeface="Calibri"/>
                <a:hlinkClick r:id="rId4">
                  <a:extLst>
                    <a:ext uri="{A12FA001-AC4F-418D-AE19-62706E023703}">
                      <ahyp:hlinkClr xmlns:ahyp="http://schemas.microsoft.com/office/drawing/2018/hyperlinkcolor" val="tx"/>
                    </a:ext>
                  </a:extLst>
                </a:hlinkClick>
              </a:rPr>
              <a:t>https://doi.org/10.1159/000510696</a:t>
            </a:r>
            <a:endParaRPr lang="fr-FR" sz="1050" noProof="0">
              <a:solidFill>
                <a:schemeClr val="tx1"/>
              </a:solidFill>
              <a:latin typeface="Calibri"/>
              <a:ea typeface="Calibri"/>
              <a:cs typeface="Calibri"/>
            </a:endParaRPr>
          </a:p>
          <a:p>
            <a:r>
              <a:rPr lang="fr-FR" sz="1050" noProof="0" err="1">
                <a:solidFill>
                  <a:srgbClr val="333333"/>
                </a:solidFill>
                <a:latin typeface="Calibri"/>
                <a:ea typeface="Calibri"/>
                <a:cs typeface="Segoe UI"/>
              </a:rPr>
              <a:t>Hoge</a:t>
            </a:r>
            <a:r>
              <a:rPr lang="fr-FR" sz="1050" noProof="0">
                <a:solidFill>
                  <a:srgbClr val="333333"/>
                </a:solidFill>
                <a:latin typeface="Calibri"/>
                <a:ea typeface="Calibri"/>
                <a:cs typeface="Segoe UI"/>
              </a:rPr>
              <a:t> </a:t>
            </a:r>
            <a:r>
              <a:rPr lang="fr-FR" sz="1050" noProof="0" err="1">
                <a:solidFill>
                  <a:srgbClr val="333333"/>
                </a:solidFill>
                <a:latin typeface="Calibri"/>
                <a:ea typeface="Calibri"/>
                <a:cs typeface="Segoe UI"/>
              </a:rPr>
              <a:t>gezondheidsraad</a:t>
            </a:r>
            <a:r>
              <a:rPr lang="fr-FR" sz="1050" noProof="0">
                <a:solidFill>
                  <a:srgbClr val="333333"/>
                </a:solidFill>
                <a:latin typeface="Calibri"/>
                <a:ea typeface="Calibri"/>
                <a:cs typeface="Segoe UI"/>
              </a:rPr>
              <a:t> </a:t>
            </a:r>
            <a:r>
              <a:rPr lang="fr-FR" sz="1050" noProof="0" err="1">
                <a:solidFill>
                  <a:srgbClr val="333333"/>
                </a:solidFill>
                <a:latin typeface="Calibri"/>
                <a:ea typeface="Calibri"/>
                <a:cs typeface="Segoe UI"/>
              </a:rPr>
              <a:t>advies</a:t>
            </a:r>
            <a:r>
              <a:rPr lang="fr-FR" sz="1050" noProof="0">
                <a:solidFill>
                  <a:srgbClr val="333333"/>
                </a:solidFill>
                <a:latin typeface="Calibri"/>
                <a:ea typeface="Calibri"/>
                <a:cs typeface="Segoe UI"/>
              </a:rPr>
              <a:t> BO. </a:t>
            </a:r>
            <a:r>
              <a:rPr lang="fr-FR" sz="1050" noProof="0" err="1">
                <a:solidFill>
                  <a:srgbClr val="333333"/>
                </a:solidFill>
                <a:latin typeface="Calibri"/>
                <a:ea typeface="Calibri"/>
                <a:cs typeface="Segoe UI"/>
              </a:rPr>
              <a:t>Hoge</a:t>
            </a:r>
            <a:r>
              <a:rPr lang="fr-FR" sz="1050" noProof="0">
                <a:solidFill>
                  <a:srgbClr val="333333"/>
                </a:solidFill>
                <a:latin typeface="Calibri"/>
                <a:ea typeface="Calibri"/>
                <a:cs typeface="Segoe UI"/>
              </a:rPr>
              <a:t> </a:t>
            </a:r>
            <a:r>
              <a:rPr lang="fr-FR" sz="1050" noProof="0" err="1">
                <a:solidFill>
                  <a:srgbClr val="333333"/>
                </a:solidFill>
                <a:latin typeface="Calibri"/>
                <a:ea typeface="Calibri"/>
                <a:cs typeface="Segoe UI"/>
              </a:rPr>
              <a:t>Gezondheidsraad</a:t>
            </a:r>
            <a:r>
              <a:rPr lang="fr-FR" sz="1050" noProof="0">
                <a:solidFill>
                  <a:srgbClr val="333333"/>
                </a:solidFill>
                <a:latin typeface="Calibri"/>
                <a:ea typeface="Calibri"/>
                <a:cs typeface="Segoe UI"/>
              </a:rPr>
              <a:t>, </a:t>
            </a:r>
            <a:r>
              <a:rPr lang="fr-FR" sz="1050" noProof="0" err="1">
                <a:solidFill>
                  <a:srgbClr val="333333"/>
                </a:solidFill>
                <a:latin typeface="Calibri"/>
                <a:ea typeface="Calibri"/>
                <a:cs typeface="Segoe UI"/>
              </a:rPr>
              <a:t>september</a:t>
            </a:r>
            <a:r>
              <a:rPr lang="fr-FR" sz="1050" noProof="0">
                <a:solidFill>
                  <a:srgbClr val="333333"/>
                </a:solidFill>
                <a:latin typeface="Calibri"/>
                <a:ea typeface="Calibri"/>
                <a:cs typeface="Segoe UI"/>
              </a:rPr>
              <a:t> 2017</a:t>
            </a:r>
            <a:endParaRPr lang="fr-FR" sz="1050" noProof="0">
              <a:latin typeface="Calibri"/>
              <a:ea typeface="Calibri" panose="020F0502020204030204" pitchFamily="34" charset="0"/>
            </a:endParaRPr>
          </a:p>
          <a:p>
            <a:r>
              <a:rPr lang="fr-FR" sz="1050" i="1" noProof="0">
                <a:solidFill>
                  <a:schemeClr val="tx1"/>
                </a:solidFill>
                <a:latin typeface="Calibri"/>
                <a:ea typeface="Calibri"/>
                <a:cs typeface="Calibri"/>
              </a:rPr>
              <a:t>Incapacité de travail des travailleurs salariés/chômeurs</a:t>
            </a:r>
            <a:r>
              <a:rPr lang="fr-FR" sz="1050" i="1" noProof="0">
                <a:solidFill>
                  <a:schemeClr val="tx2"/>
                </a:solidFill>
                <a:latin typeface="Calibri"/>
                <a:ea typeface="Calibri"/>
                <a:cs typeface="Calibri"/>
              </a:rPr>
              <a:t> | INAMI. </a:t>
            </a:r>
            <a:r>
              <a:rPr lang="fr-FR" sz="1050" noProof="0">
                <a:solidFill>
                  <a:schemeClr val="tx2"/>
                </a:solidFill>
                <a:latin typeface="Calibri"/>
                <a:ea typeface="Calibri"/>
                <a:cs typeface="Calibri"/>
              </a:rPr>
              <a:t>(s.d.). </a:t>
            </a:r>
            <a:r>
              <a:rPr lang="fr-FR" sz="1050" noProof="0">
                <a:solidFill>
                  <a:srgbClr val="0E2841"/>
                </a:solidFill>
                <a:latin typeface="Calibri"/>
                <a:ea typeface="Calibri"/>
                <a:cs typeface="Calibri"/>
                <a:hlinkClick r:id="rId5">
                  <a:extLst>
                    <a:ext uri="{A12FA001-AC4F-418D-AE19-62706E023703}">
                      <ahyp:hlinkClr xmlns:ahyp="http://schemas.microsoft.com/office/drawing/2018/hyperlinkcolor" val="tx"/>
                    </a:ext>
                  </a:extLst>
                </a:hlinkClick>
              </a:rPr>
              <a:t>Incapacité de travail des travailleurs salariés/des chômeurs | INAMI</a:t>
            </a:r>
            <a:r>
              <a:rPr lang="fr-FR" sz="1050" noProof="0">
                <a:solidFill>
                  <a:schemeClr val="tx2"/>
                </a:solidFill>
                <a:latin typeface="Calibri"/>
                <a:ea typeface="Calibri"/>
                <a:cs typeface="Calibri"/>
              </a:rPr>
              <a:t> </a:t>
            </a:r>
          </a:p>
          <a:p>
            <a:r>
              <a:rPr lang="fr-FR" sz="1050" i="1" noProof="0">
                <a:solidFill>
                  <a:schemeClr val="tx1"/>
                </a:solidFill>
                <a:latin typeface="Calibri"/>
                <a:ea typeface="Calibri"/>
                <a:cs typeface="Calibri"/>
              </a:rPr>
              <a:t>Incapacité de travail des travailleurs indépendants</a:t>
            </a:r>
            <a:r>
              <a:rPr lang="fr-FR" sz="1050" i="1" noProof="0">
                <a:solidFill>
                  <a:schemeClr val="tx2"/>
                </a:solidFill>
                <a:latin typeface="Calibri"/>
                <a:ea typeface="Calibri"/>
                <a:cs typeface="Calibri"/>
              </a:rPr>
              <a:t>  | INAMI</a:t>
            </a:r>
            <a:r>
              <a:rPr lang="fr-FR" sz="1050" noProof="0">
                <a:solidFill>
                  <a:schemeClr val="tx2"/>
                </a:solidFill>
                <a:latin typeface="Calibri"/>
                <a:ea typeface="Calibri"/>
                <a:cs typeface="Calibri"/>
              </a:rPr>
              <a:t>. (s.d.). </a:t>
            </a:r>
            <a:r>
              <a:rPr lang="fr-FR" sz="1050" noProof="0">
                <a:solidFill>
                  <a:srgbClr val="0E2841"/>
                </a:solidFill>
                <a:latin typeface="Calibri"/>
                <a:ea typeface="Calibri"/>
                <a:cs typeface="Calibri"/>
                <a:hlinkClick r:id="rId6">
                  <a:extLst>
                    <a:ext uri="{A12FA001-AC4F-418D-AE19-62706E023703}">
                      <ahyp:hlinkClr xmlns:ahyp="http://schemas.microsoft.com/office/drawing/2018/hyperlinkcolor" val="tx"/>
                    </a:ext>
                  </a:extLst>
                </a:hlinkClick>
              </a:rPr>
              <a:t>Incapacité de travail des travailleurs indépendants | INAMI</a:t>
            </a:r>
            <a:endParaRPr lang="fr-FR" sz="1050" noProof="0">
              <a:solidFill>
                <a:schemeClr val="tx1"/>
              </a:solidFill>
              <a:latin typeface="Calibri"/>
              <a:ea typeface="Calibri"/>
              <a:cs typeface="Calibri"/>
            </a:endParaRPr>
          </a:p>
          <a:p>
            <a:r>
              <a:rPr lang="fr-FR" sz="1050" i="1" noProof="0">
                <a:solidFill>
                  <a:schemeClr val="tx1"/>
                </a:solidFill>
                <a:latin typeface="Calibri"/>
                <a:ea typeface="Calibri"/>
                <a:cs typeface="Calibri"/>
              </a:rPr>
              <a:t>Incapacité de travail en 2023: Combien de personnes sont en incapacité à cause d'une dépression ou d'un </a:t>
            </a:r>
            <a:r>
              <a:rPr lang="fr-FR" sz="1050" i="1" noProof="0" err="1">
                <a:solidFill>
                  <a:schemeClr val="tx1"/>
                </a:solidFill>
                <a:latin typeface="Calibri"/>
                <a:ea typeface="Calibri"/>
                <a:cs typeface="Calibri"/>
              </a:rPr>
              <a:t>burn-out?Combien</a:t>
            </a:r>
            <a:r>
              <a:rPr lang="fr-FR" sz="1050" i="1" noProof="0">
                <a:solidFill>
                  <a:schemeClr val="tx1"/>
                </a:solidFill>
                <a:latin typeface="Calibri"/>
                <a:ea typeface="Calibri"/>
                <a:cs typeface="Calibri"/>
              </a:rPr>
              <a:t> cela coute-t-il en prestations?</a:t>
            </a:r>
            <a:r>
              <a:rPr lang="fr-FR" sz="1050" noProof="0">
                <a:solidFill>
                  <a:schemeClr val="tx1"/>
                </a:solidFill>
                <a:latin typeface="Calibri"/>
                <a:ea typeface="Calibri"/>
                <a:cs typeface="Calibri"/>
              </a:rPr>
              <a:t> (2023). INAMI </a:t>
            </a:r>
            <a:r>
              <a:rPr lang="fr-FR" sz="1050" noProof="0">
                <a:solidFill>
                  <a:schemeClr val="tx1"/>
                </a:solidFill>
                <a:latin typeface="Calibri"/>
                <a:ea typeface="Calibri"/>
                <a:cs typeface="Segoe UI"/>
                <a:hlinkClick r:id="rId7">
                  <a:extLst>
                    <a:ext uri="{A12FA001-AC4F-418D-AE19-62706E023703}">
                      <ahyp:hlinkClr xmlns:ahyp="http://schemas.microsoft.com/office/drawing/2018/hyperlinkcolor" val="tx"/>
                    </a:ext>
                  </a:extLst>
                </a:hlinkClick>
              </a:rPr>
              <a:t>https://www.inami.fgov.be/fr/statistiques/statistiques-indemnites/statistiques-sur-les-incapacites-de-travail-decoulant-d-un-burnout-ou-d-une-depression/incapacites-de-travail-en-2023-combien-d-invalidites-en-raison-d-une-depression-ou-d-un-burnout-quel-cout-pour-l-assurance-indemnites</a:t>
            </a:r>
          </a:p>
          <a:p>
            <a:pPr>
              <a:lnSpc>
                <a:spcPct val="160000"/>
              </a:lnSpc>
            </a:pPr>
            <a:r>
              <a:rPr lang="fr-FR" sz="1050" b="0" i="0" noProof="0">
                <a:solidFill>
                  <a:schemeClr val="tx1"/>
                </a:solidFill>
                <a:effectLst/>
                <a:latin typeface="Calibri"/>
                <a:ea typeface="Calibri"/>
                <a:cs typeface="Calibri"/>
              </a:rPr>
              <a:t>Keyes, C. L. M. (2005). Mental </a:t>
            </a:r>
            <a:r>
              <a:rPr lang="fr-FR" sz="1050" b="0" i="0" noProof="0" err="1">
                <a:solidFill>
                  <a:schemeClr val="tx1"/>
                </a:solidFill>
                <a:effectLst/>
                <a:latin typeface="Calibri"/>
                <a:ea typeface="Calibri"/>
                <a:cs typeface="Calibri"/>
              </a:rPr>
              <a:t>illness</a:t>
            </a:r>
            <a:r>
              <a:rPr lang="fr-FR" sz="1050" b="0" i="0" noProof="0">
                <a:solidFill>
                  <a:schemeClr val="tx1"/>
                </a:solidFill>
                <a:effectLst/>
                <a:latin typeface="Calibri"/>
                <a:ea typeface="Calibri"/>
                <a:cs typeface="Calibri"/>
              </a:rPr>
              <a:t> and/or mental </a:t>
            </a:r>
            <a:r>
              <a:rPr lang="fr-FR" sz="1050" noProof="0" err="1">
                <a:solidFill>
                  <a:schemeClr val="tx1"/>
                </a:solidFill>
                <a:latin typeface="Calibri"/>
                <a:ea typeface="Calibri"/>
                <a:cs typeface="Calibri"/>
              </a:rPr>
              <a:t>h</a:t>
            </a:r>
            <a:r>
              <a:rPr lang="fr-FR" sz="1050" b="0" i="0" noProof="0" err="1">
                <a:solidFill>
                  <a:schemeClr val="tx1"/>
                </a:solidFill>
                <a:effectLst/>
                <a:latin typeface="Calibri"/>
                <a:ea typeface="Calibri"/>
                <a:cs typeface="Calibri"/>
              </a:rPr>
              <a:t>ealth</a:t>
            </a:r>
            <a:r>
              <a:rPr lang="fr-FR" sz="1050" b="0" i="0" noProof="0">
                <a:solidFill>
                  <a:schemeClr val="tx1"/>
                </a:solidFill>
                <a:effectLst/>
                <a:latin typeface="Calibri"/>
                <a:ea typeface="Calibri"/>
                <a:cs typeface="Calibri"/>
              </a:rPr>
              <a:t>? </a:t>
            </a:r>
            <a:r>
              <a:rPr lang="fr-FR" sz="1050" b="0" i="0" noProof="0" err="1">
                <a:solidFill>
                  <a:schemeClr val="tx1"/>
                </a:solidFill>
                <a:effectLst/>
                <a:latin typeface="Calibri"/>
                <a:ea typeface="Calibri"/>
                <a:cs typeface="Calibri"/>
              </a:rPr>
              <a:t>Investigating</a:t>
            </a:r>
            <a:r>
              <a:rPr lang="fr-FR" sz="1050" b="0" i="0" noProof="0">
                <a:solidFill>
                  <a:schemeClr val="tx1"/>
                </a:solidFill>
                <a:effectLst/>
                <a:latin typeface="Calibri"/>
                <a:ea typeface="Calibri"/>
                <a:cs typeface="Calibri"/>
              </a:rPr>
              <a:t> </a:t>
            </a:r>
            <a:r>
              <a:rPr lang="fr-FR" sz="1050" b="0" i="0" noProof="0" err="1">
                <a:solidFill>
                  <a:schemeClr val="tx1"/>
                </a:solidFill>
                <a:effectLst/>
                <a:latin typeface="Calibri"/>
                <a:ea typeface="Calibri"/>
                <a:cs typeface="Calibri"/>
              </a:rPr>
              <a:t>axioms</a:t>
            </a:r>
            <a:r>
              <a:rPr lang="fr-FR" sz="1050" b="0" i="0" noProof="0">
                <a:solidFill>
                  <a:schemeClr val="tx1"/>
                </a:solidFill>
                <a:effectLst/>
                <a:latin typeface="Calibri"/>
                <a:ea typeface="Calibri"/>
                <a:cs typeface="Calibri"/>
              </a:rPr>
              <a:t> of the </a:t>
            </a:r>
            <a:r>
              <a:rPr lang="fr-FR" sz="1050" b="0" i="0" noProof="0" err="1">
                <a:solidFill>
                  <a:schemeClr val="tx1"/>
                </a:solidFill>
                <a:effectLst/>
                <a:latin typeface="Calibri"/>
                <a:ea typeface="Calibri"/>
                <a:cs typeface="Calibri"/>
              </a:rPr>
              <a:t>complete</a:t>
            </a:r>
            <a:r>
              <a:rPr lang="fr-FR" sz="1050" b="0" i="0" noProof="0">
                <a:solidFill>
                  <a:schemeClr val="tx1"/>
                </a:solidFill>
                <a:effectLst/>
                <a:latin typeface="Calibri"/>
                <a:ea typeface="Calibri"/>
                <a:cs typeface="Calibri"/>
              </a:rPr>
              <a:t> </a:t>
            </a:r>
            <a:r>
              <a:rPr lang="fr-FR" sz="1050" b="0" i="0" noProof="0" err="1">
                <a:solidFill>
                  <a:schemeClr val="tx1"/>
                </a:solidFill>
                <a:effectLst/>
                <a:latin typeface="Calibri"/>
                <a:ea typeface="Calibri"/>
                <a:cs typeface="Calibri"/>
              </a:rPr>
              <a:t>sate</a:t>
            </a:r>
            <a:r>
              <a:rPr lang="fr-FR" sz="1050" b="0" i="0" noProof="0">
                <a:solidFill>
                  <a:schemeClr val="tx1"/>
                </a:solidFill>
                <a:effectLst/>
                <a:latin typeface="Calibri"/>
                <a:ea typeface="Calibri"/>
                <a:cs typeface="Calibri"/>
              </a:rPr>
              <a:t> </a:t>
            </a:r>
            <a:r>
              <a:rPr lang="fr-FR" sz="1050" noProof="0">
                <a:solidFill>
                  <a:schemeClr val="tx1"/>
                </a:solidFill>
                <a:latin typeface="Calibri"/>
                <a:ea typeface="Calibri"/>
                <a:cs typeface="Calibri"/>
              </a:rPr>
              <a:t>m</a:t>
            </a:r>
            <a:r>
              <a:rPr lang="fr-FR" sz="1050" b="0" i="0" noProof="0">
                <a:solidFill>
                  <a:schemeClr val="tx1"/>
                </a:solidFill>
                <a:effectLst/>
                <a:latin typeface="Calibri"/>
                <a:ea typeface="Calibri"/>
                <a:cs typeface="Calibri"/>
              </a:rPr>
              <a:t>odel of </a:t>
            </a:r>
            <a:r>
              <a:rPr lang="fr-FR" sz="1050" b="0" i="0" noProof="0" err="1">
                <a:solidFill>
                  <a:schemeClr val="tx1"/>
                </a:solidFill>
                <a:effectLst/>
                <a:latin typeface="Calibri"/>
                <a:ea typeface="Calibri"/>
                <a:cs typeface="Calibri"/>
              </a:rPr>
              <a:t>health</a:t>
            </a:r>
            <a:r>
              <a:rPr lang="fr-FR" sz="1050" b="0" i="0" noProof="0">
                <a:solidFill>
                  <a:schemeClr val="tx1"/>
                </a:solidFill>
                <a:effectLst/>
                <a:latin typeface="Calibri"/>
                <a:ea typeface="Calibri"/>
                <a:cs typeface="Calibri"/>
              </a:rPr>
              <a:t>. </a:t>
            </a:r>
            <a:r>
              <a:rPr lang="fr-FR" sz="1050" b="0" noProof="0">
                <a:solidFill>
                  <a:schemeClr val="tx1"/>
                </a:solidFill>
                <a:effectLst/>
                <a:latin typeface="Calibri"/>
                <a:ea typeface="Calibri"/>
                <a:cs typeface="Calibri"/>
              </a:rPr>
              <a:t>J</a:t>
            </a:r>
            <a:r>
              <a:rPr lang="fr-FR" sz="1050" b="0" i="1" noProof="0">
                <a:solidFill>
                  <a:schemeClr val="tx1"/>
                </a:solidFill>
                <a:effectLst/>
                <a:latin typeface="Calibri"/>
                <a:ea typeface="Calibri"/>
                <a:cs typeface="Calibri"/>
              </a:rPr>
              <a:t>ournal of Consulting and </a:t>
            </a:r>
            <a:r>
              <a:rPr lang="fr-FR" sz="1050" b="0" i="1" noProof="0" err="1">
                <a:solidFill>
                  <a:schemeClr val="tx1"/>
                </a:solidFill>
                <a:effectLst/>
                <a:latin typeface="Calibri"/>
                <a:ea typeface="Calibri"/>
                <a:cs typeface="Calibri"/>
              </a:rPr>
              <a:t>Clinical</a:t>
            </a:r>
            <a:r>
              <a:rPr lang="fr-FR" sz="1050" b="0" i="1" noProof="0">
                <a:solidFill>
                  <a:schemeClr val="tx1"/>
                </a:solidFill>
                <a:effectLst/>
                <a:latin typeface="Calibri"/>
                <a:ea typeface="Calibri"/>
                <a:cs typeface="Calibri"/>
              </a:rPr>
              <a:t> Psychology</a:t>
            </a:r>
            <a:r>
              <a:rPr lang="fr-FR" sz="1050" b="0" i="0" noProof="0">
                <a:solidFill>
                  <a:schemeClr val="tx1"/>
                </a:solidFill>
                <a:effectLst/>
                <a:latin typeface="Calibri"/>
                <a:ea typeface="Calibri"/>
                <a:cs typeface="Calibri"/>
              </a:rPr>
              <a:t>, </a:t>
            </a:r>
            <a:r>
              <a:rPr lang="fr-FR" sz="1050" b="0" i="1" noProof="0">
                <a:solidFill>
                  <a:schemeClr val="tx1"/>
                </a:solidFill>
                <a:effectLst/>
                <a:latin typeface="Calibri"/>
                <a:ea typeface="Calibri"/>
                <a:cs typeface="Calibri"/>
              </a:rPr>
              <a:t>73</a:t>
            </a:r>
            <a:r>
              <a:rPr lang="fr-FR" sz="1050" b="0" i="0" noProof="0">
                <a:solidFill>
                  <a:schemeClr val="tx1"/>
                </a:solidFill>
                <a:effectLst/>
                <a:latin typeface="Calibri"/>
                <a:ea typeface="Calibri"/>
                <a:cs typeface="Calibri"/>
              </a:rPr>
              <a:t>, 539–548. </a:t>
            </a:r>
            <a:r>
              <a:rPr lang="fr-FR" sz="1050" b="0" i="0" noProof="0">
                <a:solidFill>
                  <a:schemeClr val="tx1"/>
                </a:solidFill>
                <a:effectLst/>
                <a:latin typeface="Calibri"/>
                <a:ea typeface="Calibri"/>
                <a:cs typeface="Calibri"/>
                <a:hlinkClick r:id="rId8">
                  <a:extLst>
                    <a:ext uri="{A12FA001-AC4F-418D-AE19-62706E023703}">
                      <ahyp:hlinkClr xmlns:ahyp="http://schemas.microsoft.com/office/drawing/2018/hyperlinkcolor" val="tx"/>
                    </a:ext>
                  </a:extLst>
                </a:hlinkClick>
              </a:rPr>
              <a:t>https://doi.org/10.1037/0022-006x.73.3.539</a:t>
            </a:r>
            <a:r>
              <a:rPr lang="fr-FR" sz="1050" b="0" i="0" noProof="0">
                <a:solidFill>
                  <a:schemeClr val="tx1"/>
                </a:solidFill>
                <a:effectLst/>
                <a:latin typeface="Calibri"/>
                <a:ea typeface="Calibri"/>
                <a:cs typeface="Calibri"/>
              </a:rPr>
              <a:t> </a:t>
            </a:r>
          </a:p>
          <a:p>
            <a:pPr>
              <a:lnSpc>
                <a:spcPct val="160000"/>
              </a:lnSpc>
            </a:pPr>
            <a:r>
              <a:rPr lang="fr-FR" sz="1050" b="0" i="1" noProof="0">
                <a:solidFill>
                  <a:srgbClr val="000000"/>
                </a:solidFill>
                <a:effectLst/>
                <a:latin typeface="Calibri"/>
                <a:ea typeface="Calibri"/>
                <a:cs typeface="Calibri"/>
              </a:rPr>
              <a:t>La santé mentale au travail</a:t>
            </a:r>
            <a:r>
              <a:rPr lang="fr-FR" sz="1050" b="0" i="0" noProof="0">
                <a:solidFill>
                  <a:srgbClr val="000000"/>
                </a:solidFill>
                <a:effectLst/>
                <a:latin typeface="Calibri"/>
                <a:ea typeface="Calibri"/>
                <a:cs typeface="Calibri"/>
              </a:rPr>
              <a:t>. (</a:t>
            </a:r>
            <a:r>
              <a:rPr lang="fr-FR" sz="1050" b="0" i="0" noProof="0" err="1">
                <a:solidFill>
                  <a:srgbClr val="000000"/>
                </a:solidFill>
                <a:effectLst/>
                <a:latin typeface="Calibri"/>
                <a:ea typeface="Calibri"/>
                <a:cs typeface="Calibri"/>
              </a:rPr>
              <a:t>n.d</a:t>
            </a:r>
            <a:r>
              <a:rPr lang="fr-FR" sz="1050" b="0" i="0" noProof="0">
                <a:solidFill>
                  <a:srgbClr val="000000"/>
                </a:solidFill>
                <a:effectLst/>
                <a:latin typeface="Calibri"/>
                <a:ea typeface="Calibri"/>
                <a:cs typeface="Calibri"/>
              </a:rPr>
              <a:t>.). Www.who.int. </a:t>
            </a:r>
            <a:r>
              <a:rPr lang="fr-FR" sz="1050" b="0" i="0" noProof="0">
                <a:solidFill>
                  <a:srgbClr val="000000"/>
                </a:solidFill>
                <a:effectLst/>
                <a:latin typeface="Calibri"/>
                <a:ea typeface="Calibri"/>
                <a:cs typeface="Calibri"/>
                <a:hlinkClick r:id="rId9"/>
              </a:rPr>
              <a:t>https://www.who.int/fr/news-room/fact-sheets/detail/mental-health-at-work</a:t>
            </a:r>
            <a:r>
              <a:rPr lang="fr-FR" sz="1050" b="0" i="0" noProof="0">
                <a:solidFill>
                  <a:srgbClr val="000000"/>
                </a:solidFill>
                <a:effectLst/>
                <a:latin typeface="Calibri"/>
                <a:ea typeface="Calibri"/>
                <a:cs typeface="Calibri"/>
              </a:rPr>
              <a:t> </a:t>
            </a:r>
          </a:p>
          <a:p>
            <a:r>
              <a:rPr lang="fr-FR" sz="1050" noProof="0">
                <a:solidFill>
                  <a:schemeClr val="tx1"/>
                </a:solidFill>
                <a:latin typeface="Calibri"/>
                <a:ea typeface="Calibri"/>
                <a:cs typeface="Calibri"/>
              </a:rPr>
              <a:t>Lazarus, R. S., &amp; Folkman, S. (1984). </a:t>
            </a:r>
            <a:r>
              <a:rPr lang="fr-FR" sz="1050" i="1" noProof="0">
                <a:solidFill>
                  <a:schemeClr val="tx1"/>
                </a:solidFill>
                <a:latin typeface="Calibri"/>
                <a:ea typeface="Calibri"/>
                <a:cs typeface="Calibri"/>
              </a:rPr>
              <a:t>Stress, </a:t>
            </a:r>
            <a:r>
              <a:rPr lang="fr-FR" sz="1050" i="1" noProof="0" err="1">
                <a:solidFill>
                  <a:schemeClr val="tx1"/>
                </a:solidFill>
                <a:latin typeface="Calibri"/>
                <a:ea typeface="Calibri"/>
                <a:cs typeface="Calibri"/>
              </a:rPr>
              <a:t>appraisal</a:t>
            </a:r>
            <a:r>
              <a:rPr lang="fr-FR" sz="1050" i="1" noProof="0">
                <a:solidFill>
                  <a:schemeClr val="tx1"/>
                </a:solidFill>
                <a:latin typeface="Calibri"/>
                <a:ea typeface="Calibri"/>
                <a:cs typeface="Calibri"/>
              </a:rPr>
              <a:t>, and coping</a:t>
            </a:r>
            <a:r>
              <a:rPr lang="fr-FR" sz="1050" noProof="0">
                <a:solidFill>
                  <a:schemeClr val="tx1"/>
                </a:solidFill>
                <a:latin typeface="Calibri"/>
                <a:ea typeface="Calibri"/>
                <a:cs typeface="Calibri"/>
              </a:rPr>
              <a:t>. New York: Springer </a:t>
            </a:r>
            <a:r>
              <a:rPr lang="fr-FR" sz="1050" noProof="0" err="1">
                <a:solidFill>
                  <a:schemeClr val="tx1"/>
                </a:solidFill>
                <a:latin typeface="Calibri"/>
                <a:ea typeface="Calibri"/>
                <a:cs typeface="Calibri"/>
              </a:rPr>
              <a:t>Publishing</a:t>
            </a:r>
            <a:r>
              <a:rPr lang="fr-FR" sz="1050" noProof="0">
                <a:solidFill>
                  <a:schemeClr val="tx1"/>
                </a:solidFill>
                <a:latin typeface="Calibri"/>
                <a:ea typeface="Calibri"/>
                <a:cs typeface="Calibri"/>
              </a:rPr>
              <a:t> </a:t>
            </a:r>
            <a:r>
              <a:rPr lang="fr-FR" sz="1050" noProof="0" err="1">
                <a:solidFill>
                  <a:schemeClr val="tx1"/>
                </a:solidFill>
                <a:latin typeface="Calibri"/>
                <a:ea typeface="Calibri"/>
                <a:cs typeface="Calibri"/>
              </a:rPr>
              <a:t>Company</a:t>
            </a:r>
            <a:r>
              <a:rPr lang="fr-FR" sz="1050" noProof="0">
                <a:solidFill>
                  <a:schemeClr val="tx1"/>
                </a:solidFill>
                <a:latin typeface="Calibri"/>
                <a:ea typeface="Calibri"/>
                <a:cs typeface="Calibri"/>
              </a:rPr>
              <a:t>.</a:t>
            </a:r>
          </a:p>
          <a:p>
            <a:r>
              <a:rPr lang="fr-FR" sz="1050" noProof="0">
                <a:solidFill>
                  <a:schemeClr val="tx1"/>
                </a:solidFill>
                <a:latin typeface="Calibri"/>
                <a:ea typeface="Calibri"/>
                <a:cs typeface="Calibri"/>
              </a:rPr>
              <a:t>Leclercq, C., &amp; </a:t>
            </a:r>
            <a:r>
              <a:rPr lang="fr-FR" sz="1050" noProof="0" err="1">
                <a:solidFill>
                  <a:schemeClr val="tx1"/>
                </a:solidFill>
                <a:latin typeface="Calibri"/>
                <a:ea typeface="Calibri"/>
                <a:cs typeface="Calibri"/>
              </a:rPr>
              <a:t>Hansez</a:t>
            </a:r>
            <a:r>
              <a:rPr lang="fr-FR" sz="1050" noProof="0">
                <a:solidFill>
                  <a:schemeClr val="tx1"/>
                </a:solidFill>
                <a:latin typeface="Calibri"/>
                <a:ea typeface="Calibri"/>
                <a:cs typeface="Calibri"/>
              </a:rPr>
              <a:t>, I. (2024). Temporal Stages of Burnout: How to Design Prevention? </a:t>
            </a:r>
            <a:r>
              <a:rPr lang="fr-FR" sz="1050" i="1" noProof="0">
                <a:solidFill>
                  <a:schemeClr val="tx1"/>
                </a:solidFill>
                <a:latin typeface="Calibri"/>
                <a:ea typeface="Calibri"/>
                <a:cs typeface="Calibri"/>
              </a:rPr>
              <a:t>International Journal of </a:t>
            </a:r>
            <a:r>
              <a:rPr lang="fr-FR" sz="1050" i="1" noProof="0" err="1">
                <a:solidFill>
                  <a:schemeClr val="tx1"/>
                </a:solidFill>
                <a:latin typeface="Calibri"/>
                <a:ea typeface="Calibri"/>
                <a:cs typeface="Calibri"/>
              </a:rPr>
              <a:t>Environmental</a:t>
            </a:r>
            <a:r>
              <a:rPr lang="fr-FR" sz="1050" i="1" noProof="0">
                <a:solidFill>
                  <a:schemeClr val="tx1"/>
                </a:solidFill>
                <a:latin typeface="Calibri"/>
                <a:ea typeface="Calibri"/>
                <a:cs typeface="Calibri"/>
              </a:rPr>
              <a:t> </a:t>
            </a:r>
            <a:r>
              <a:rPr lang="fr-FR" sz="1050" i="1" noProof="0" err="1">
                <a:solidFill>
                  <a:schemeClr val="tx1"/>
                </a:solidFill>
                <a:latin typeface="Calibri"/>
                <a:ea typeface="Calibri"/>
                <a:cs typeface="Calibri"/>
              </a:rPr>
              <a:t>Research</a:t>
            </a:r>
            <a:r>
              <a:rPr lang="fr-FR" sz="1050" i="1" noProof="0">
                <a:solidFill>
                  <a:schemeClr val="tx1"/>
                </a:solidFill>
                <a:latin typeface="Calibri"/>
                <a:ea typeface="Calibri"/>
                <a:cs typeface="Calibri"/>
              </a:rPr>
              <a:t> and Public </a:t>
            </a:r>
            <a:r>
              <a:rPr lang="fr-FR" sz="1050" i="1" noProof="0" err="1">
                <a:solidFill>
                  <a:schemeClr val="tx1"/>
                </a:solidFill>
                <a:latin typeface="Calibri"/>
                <a:ea typeface="Calibri"/>
                <a:cs typeface="Calibri"/>
              </a:rPr>
              <a:t>Health</a:t>
            </a:r>
            <a:r>
              <a:rPr lang="fr-FR" sz="1050" i="1" noProof="0">
                <a:solidFill>
                  <a:schemeClr val="tx1"/>
                </a:solidFill>
                <a:latin typeface="Calibri"/>
                <a:ea typeface="Calibri"/>
                <a:cs typeface="Calibri"/>
              </a:rPr>
              <a:t>, 21</a:t>
            </a:r>
            <a:r>
              <a:rPr lang="fr-FR" sz="1050" noProof="0">
                <a:solidFill>
                  <a:schemeClr val="tx1"/>
                </a:solidFill>
                <a:latin typeface="Calibri"/>
                <a:ea typeface="Calibri"/>
                <a:cs typeface="Calibri"/>
              </a:rPr>
              <a:t>, 1617. </a:t>
            </a:r>
            <a:r>
              <a:rPr lang="fr-FR" sz="1050" noProof="0">
                <a:solidFill>
                  <a:schemeClr val="tx1"/>
                </a:solidFill>
                <a:latin typeface="Calibri"/>
                <a:ea typeface="Calibri"/>
                <a:cs typeface="Calibri"/>
                <a:hlinkClick r:id="rId10">
                  <a:extLst>
                    <a:ext uri="{A12FA001-AC4F-418D-AE19-62706E023703}">
                      <ahyp:hlinkClr xmlns:ahyp="http://schemas.microsoft.com/office/drawing/2018/hyperlinkcolor" val="tx"/>
                    </a:ext>
                  </a:extLst>
                </a:hlinkClick>
              </a:rPr>
              <a:t>https://doi.org/10.3390/ijerph21121617</a:t>
            </a:r>
            <a:r>
              <a:rPr lang="fr-FR" sz="1050" noProof="0">
                <a:solidFill>
                  <a:schemeClr val="tx1"/>
                </a:solidFill>
                <a:latin typeface="Calibri"/>
                <a:ea typeface="Calibri"/>
                <a:cs typeface="Calibri"/>
              </a:rPr>
              <a:t> </a:t>
            </a:r>
          </a:p>
          <a:p>
            <a:r>
              <a:rPr lang="fr-FR" sz="1050" i="1" noProof="0">
                <a:solidFill>
                  <a:schemeClr val="tx1"/>
                </a:solidFill>
                <a:latin typeface="Calibri"/>
                <a:ea typeface="Calibri"/>
                <a:cs typeface="Calibri"/>
              </a:rPr>
              <a:t>LE STRESS AU TRAVAIL FACTEURS DE RISQUES, EVALUATION ET PREVENTION Novembre 2006 Direction générale Humanisation du travail</a:t>
            </a:r>
            <a:r>
              <a:rPr lang="fr-FR" sz="1050" noProof="0">
                <a:solidFill>
                  <a:schemeClr val="tx1"/>
                </a:solidFill>
                <a:latin typeface="Calibri"/>
                <a:ea typeface="Calibri"/>
                <a:cs typeface="Calibri"/>
              </a:rPr>
              <a:t>. (</a:t>
            </a:r>
            <a:r>
              <a:rPr lang="fr-FR" sz="1050" noProof="0" err="1">
                <a:solidFill>
                  <a:schemeClr val="tx1"/>
                </a:solidFill>
                <a:latin typeface="Calibri"/>
                <a:ea typeface="Calibri"/>
                <a:cs typeface="Calibri"/>
              </a:rPr>
              <a:t>n.d</a:t>
            </a:r>
            <a:r>
              <a:rPr lang="fr-FR" sz="1050" noProof="0">
                <a:solidFill>
                  <a:schemeClr val="tx1"/>
                </a:solidFill>
                <a:latin typeface="Calibri"/>
                <a:ea typeface="Calibri"/>
                <a:cs typeface="Calibri"/>
              </a:rPr>
              <a:t>.). </a:t>
            </a:r>
            <a:r>
              <a:rPr lang="fr-FR" sz="1050" noProof="0" err="1">
                <a:solidFill>
                  <a:schemeClr val="tx1"/>
                </a:solidFill>
                <a:latin typeface="Calibri"/>
                <a:ea typeface="Calibri"/>
                <a:cs typeface="Calibri"/>
              </a:rPr>
              <a:t>Retrieved</a:t>
            </a:r>
            <a:r>
              <a:rPr lang="fr-FR" sz="1050" noProof="0">
                <a:solidFill>
                  <a:schemeClr val="tx1"/>
                </a:solidFill>
                <a:latin typeface="Calibri"/>
                <a:ea typeface="Calibri"/>
                <a:cs typeface="Calibri"/>
              </a:rPr>
              <a:t> August 8, 2025, </a:t>
            </a:r>
            <a:r>
              <a:rPr lang="fr-FR" sz="1050" noProof="0" err="1">
                <a:solidFill>
                  <a:schemeClr val="tx1"/>
                </a:solidFill>
                <a:latin typeface="Calibri"/>
                <a:ea typeface="Calibri"/>
                <a:cs typeface="Calibri"/>
              </a:rPr>
              <a:t>from</a:t>
            </a:r>
            <a:r>
              <a:rPr lang="fr-FR" sz="1050" noProof="0">
                <a:solidFill>
                  <a:schemeClr val="tx1"/>
                </a:solidFill>
                <a:latin typeface="Calibri"/>
                <a:ea typeface="Calibri"/>
                <a:cs typeface="Calibri"/>
              </a:rPr>
              <a:t> </a:t>
            </a:r>
            <a:r>
              <a:rPr lang="fr-FR" sz="1050" noProof="0">
                <a:solidFill>
                  <a:schemeClr val="tx1"/>
                </a:solidFill>
                <a:latin typeface="Calibri"/>
                <a:ea typeface="Calibri"/>
                <a:cs typeface="Calibri"/>
                <a:hlinkClick r:id="rId11">
                  <a:extLst>
                    <a:ext uri="{A12FA001-AC4F-418D-AE19-62706E023703}">
                      <ahyp:hlinkClr xmlns:ahyp="http://schemas.microsoft.com/office/drawing/2018/hyperlinkcolor" val="tx"/>
                    </a:ext>
                  </a:extLst>
                </a:hlinkClick>
              </a:rPr>
              <a:t>https://emploi.belgique.be/sites/default/files/fr/modules_pages/publicaties/document/stress-f.pdf?id=4216</a:t>
            </a:r>
            <a:r>
              <a:rPr lang="fr-FR" sz="1050" noProof="0">
                <a:solidFill>
                  <a:schemeClr val="tx1"/>
                </a:solidFill>
                <a:latin typeface="Calibri"/>
                <a:ea typeface="Calibri"/>
                <a:cs typeface="Calibri"/>
              </a:rPr>
              <a:t> </a:t>
            </a:r>
          </a:p>
          <a:p>
            <a:r>
              <a:rPr lang="fr-FR" sz="1050" i="1" noProof="0">
                <a:solidFill>
                  <a:schemeClr val="tx1"/>
                </a:solidFill>
                <a:latin typeface="Calibri"/>
                <a:ea typeface="Calibri"/>
                <a:cs typeface="Calibri"/>
              </a:rPr>
              <a:t>Le secret professionnel partagé des psychologues | Commission des Psychologues</a:t>
            </a:r>
            <a:r>
              <a:rPr lang="fr-FR" sz="1050" noProof="0">
                <a:solidFill>
                  <a:schemeClr val="tx1"/>
                </a:solidFill>
                <a:latin typeface="Calibri"/>
                <a:ea typeface="Calibri"/>
                <a:cs typeface="Calibri"/>
              </a:rPr>
              <a:t>. (2018). Commission Des Psychologues. </a:t>
            </a:r>
            <a:r>
              <a:rPr lang="fr-FR" sz="1050" noProof="0">
                <a:solidFill>
                  <a:schemeClr val="tx1"/>
                </a:solidFill>
                <a:latin typeface="Calibri"/>
                <a:ea typeface="Calibri"/>
                <a:cs typeface="Calibri"/>
                <a:hlinkClick r:id="rId12">
                  <a:extLst>
                    <a:ext uri="{A12FA001-AC4F-418D-AE19-62706E023703}">
                      <ahyp:hlinkClr xmlns:ahyp="http://schemas.microsoft.com/office/drawing/2018/hyperlinkcolor" val="tx"/>
                    </a:ext>
                  </a:extLst>
                </a:hlinkClick>
              </a:rPr>
              <a:t>https://www.compsy.be/nl_BE/le-secret-professionnel-partage-des-psychologues</a:t>
            </a:r>
            <a:endParaRPr lang="fr-FR" sz="1050" noProof="0">
              <a:solidFill>
                <a:schemeClr val="tx1"/>
              </a:solidFill>
              <a:latin typeface="Calibri"/>
              <a:ea typeface="Calibri"/>
              <a:cs typeface="Calibri"/>
            </a:endParaRPr>
          </a:p>
          <a:p>
            <a:pPr>
              <a:lnSpc>
                <a:spcPct val="160000"/>
              </a:lnSpc>
            </a:pPr>
            <a:r>
              <a:rPr lang="fr-FR" sz="1100" err="1">
                <a:solidFill>
                  <a:srgbClr val="000000"/>
                </a:solidFill>
                <a:latin typeface="Calibri"/>
                <a:ea typeface="Calibri"/>
                <a:cs typeface="Calibri"/>
              </a:rPr>
              <a:t>MacLean</a:t>
            </a:r>
            <a:r>
              <a:rPr lang="fr-FR" sz="1100">
                <a:solidFill>
                  <a:srgbClr val="000000"/>
                </a:solidFill>
                <a:latin typeface="Calibri"/>
                <a:ea typeface="Calibri"/>
                <a:cs typeface="Calibri"/>
              </a:rPr>
              <a:t>, P. D. (1990)</a:t>
            </a:r>
            <a:r>
              <a:rPr lang="fr-FR" sz="1100" i="1">
                <a:solidFill>
                  <a:srgbClr val="000000"/>
                </a:solidFill>
                <a:latin typeface="Calibri"/>
                <a:ea typeface="Calibri"/>
                <a:cs typeface="Calibri"/>
              </a:rPr>
              <a:t>. The </a:t>
            </a:r>
            <a:r>
              <a:rPr lang="fr-FR" sz="1100" i="1" err="1">
                <a:solidFill>
                  <a:srgbClr val="000000"/>
                </a:solidFill>
                <a:latin typeface="Calibri"/>
                <a:ea typeface="Calibri"/>
                <a:cs typeface="Calibri"/>
              </a:rPr>
              <a:t>Triune</a:t>
            </a:r>
            <a:r>
              <a:rPr lang="fr-FR" sz="1100" i="1">
                <a:solidFill>
                  <a:srgbClr val="000000"/>
                </a:solidFill>
                <a:latin typeface="Calibri"/>
                <a:ea typeface="Calibri"/>
                <a:cs typeface="Calibri"/>
              </a:rPr>
              <a:t> Brain in Evolution: </a:t>
            </a:r>
            <a:r>
              <a:rPr lang="fr-FR" sz="1100" i="1" err="1">
                <a:solidFill>
                  <a:srgbClr val="000000"/>
                </a:solidFill>
                <a:latin typeface="Calibri"/>
                <a:ea typeface="Calibri"/>
                <a:cs typeface="Calibri"/>
              </a:rPr>
              <a:t>Role</a:t>
            </a:r>
            <a:r>
              <a:rPr lang="fr-FR" sz="1100" i="1">
                <a:solidFill>
                  <a:srgbClr val="000000"/>
                </a:solidFill>
                <a:latin typeface="Calibri"/>
                <a:ea typeface="Calibri"/>
                <a:cs typeface="Calibri"/>
              </a:rPr>
              <a:t> in </a:t>
            </a:r>
            <a:r>
              <a:rPr lang="fr-FR" sz="1100" i="1" err="1">
                <a:solidFill>
                  <a:srgbClr val="000000"/>
                </a:solidFill>
                <a:latin typeface="Calibri"/>
                <a:ea typeface="Calibri"/>
                <a:cs typeface="Calibri"/>
              </a:rPr>
              <a:t>Paleocerebral</a:t>
            </a:r>
            <a:r>
              <a:rPr lang="fr-FR" sz="1100" i="1">
                <a:solidFill>
                  <a:srgbClr val="000000"/>
                </a:solidFill>
                <a:latin typeface="Calibri"/>
                <a:ea typeface="Calibri"/>
                <a:cs typeface="Calibri"/>
              </a:rPr>
              <a:t> </a:t>
            </a:r>
            <a:r>
              <a:rPr lang="fr-FR" sz="1100" i="1" err="1">
                <a:solidFill>
                  <a:srgbClr val="000000"/>
                </a:solidFill>
                <a:latin typeface="Calibri"/>
                <a:ea typeface="Calibri"/>
                <a:cs typeface="Calibri"/>
              </a:rPr>
              <a:t>Functions</a:t>
            </a:r>
            <a:r>
              <a:rPr lang="fr-FR" sz="1100" i="1">
                <a:solidFill>
                  <a:srgbClr val="000000"/>
                </a:solidFill>
                <a:latin typeface="Calibri"/>
                <a:ea typeface="Calibri"/>
                <a:cs typeface="Calibri"/>
              </a:rPr>
              <a:t>. Springer.</a:t>
            </a:r>
          </a:p>
          <a:p>
            <a:pPr>
              <a:lnSpc>
                <a:spcPct val="160000"/>
              </a:lnSpc>
            </a:pPr>
            <a:endParaRPr lang="fr-FR" sz="1100" i="1" noProof="0">
              <a:solidFill>
                <a:srgbClr val="000000"/>
              </a:solidFill>
              <a:latin typeface="Calibri"/>
              <a:ea typeface="Calibri"/>
              <a:cs typeface="Calibri"/>
            </a:endParaRPr>
          </a:p>
          <a:p>
            <a:endParaRPr lang="fr-FR" sz="1100" i="1" noProof="0">
              <a:latin typeface="+mn-lt"/>
              <a:ea typeface="Calibri"/>
              <a:cs typeface="Segoe UI"/>
            </a:endParaRPr>
          </a:p>
        </p:txBody>
      </p:sp>
      <p:sp>
        <p:nvSpPr>
          <p:cNvPr id="4" name="Tijdelijke aanduiding voor dianummer 3">
            <a:extLst>
              <a:ext uri="{FF2B5EF4-FFF2-40B4-BE49-F238E27FC236}">
                <a16:creationId xmlns:a16="http://schemas.microsoft.com/office/drawing/2014/main" id="{DC8B6C23-BD05-0507-7EB4-6BA14BD50D9E}"/>
              </a:ext>
            </a:extLst>
          </p:cNvPr>
          <p:cNvSpPr>
            <a:spLocks noGrp="1"/>
          </p:cNvSpPr>
          <p:nvPr>
            <p:ph type="sldNum" sz="quarter" idx="12"/>
          </p:nvPr>
        </p:nvSpPr>
        <p:spPr/>
        <p:txBody>
          <a:bodyPr/>
          <a:lstStyle/>
          <a:p>
            <a:fld id="{27C6CCC6-2BE5-4E42-96A4-D1E8E81A3D8E}" type="slidenum">
              <a:rPr lang="fr-FR" noProof="0" smtClean="0"/>
              <a:t>150</a:t>
            </a:fld>
            <a:endParaRPr lang="fr-FR" noProof="0"/>
          </a:p>
        </p:txBody>
      </p:sp>
    </p:spTree>
    <p:extLst>
      <p:ext uri="{BB962C8B-B14F-4D97-AF65-F5344CB8AC3E}">
        <p14:creationId xmlns:p14="http://schemas.microsoft.com/office/powerpoint/2010/main" val="414641511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58173-08E1-6F8F-50F8-ED6999780B4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842FAC6-C4F7-4AB2-2FC0-E79DDD0672F2}"/>
              </a:ext>
            </a:extLst>
          </p:cNvPr>
          <p:cNvSpPr>
            <a:spLocks noGrp="1"/>
          </p:cNvSpPr>
          <p:nvPr>
            <p:ph type="title"/>
          </p:nvPr>
        </p:nvSpPr>
        <p:spPr>
          <a:xfrm>
            <a:off x="838200" y="200812"/>
            <a:ext cx="10515600" cy="1325563"/>
          </a:xfrm>
        </p:spPr>
        <p:txBody>
          <a:bodyPr>
            <a:normAutofit/>
          </a:bodyPr>
          <a:lstStyle/>
          <a:p>
            <a:r>
              <a:rPr lang="fr-FR" sz="2800" noProof="0">
                <a:latin typeface="Futura Medium"/>
                <a:ea typeface="Calibri"/>
                <a:cs typeface="Calibri"/>
              </a:rPr>
              <a:t>Liste </a:t>
            </a:r>
            <a:r>
              <a:rPr lang="fr-FR" sz="2800">
                <a:latin typeface="Futura Medium"/>
                <a:ea typeface="Calibri"/>
                <a:cs typeface="Calibri"/>
              </a:rPr>
              <a:t>des</a:t>
            </a:r>
            <a:r>
              <a:rPr lang="fr-FR" sz="2800" noProof="0">
                <a:latin typeface="Futura Medium"/>
                <a:ea typeface="Calibri"/>
                <a:cs typeface="Calibri"/>
              </a:rPr>
              <a:t> références</a:t>
            </a:r>
            <a:endParaRPr lang="fr-FR" sz="2800" noProof="0">
              <a:latin typeface="Futura Medium"/>
              <a:ea typeface="Calibri"/>
            </a:endParaRPr>
          </a:p>
        </p:txBody>
      </p:sp>
      <p:sp>
        <p:nvSpPr>
          <p:cNvPr id="3" name="Tijdelijke aanduiding voor inhoud 2">
            <a:extLst>
              <a:ext uri="{FF2B5EF4-FFF2-40B4-BE49-F238E27FC236}">
                <a16:creationId xmlns:a16="http://schemas.microsoft.com/office/drawing/2014/main" id="{F7775470-2075-D12A-1B85-1A1294C4B8DE}"/>
              </a:ext>
            </a:extLst>
          </p:cNvPr>
          <p:cNvSpPr>
            <a:spLocks noGrp="1"/>
          </p:cNvSpPr>
          <p:nvPr>
            <p:ph idx="1"/>
          </p:nvPr>
        </p:nvSpPr>
        <p:spPr>
          <a:xfrm>
            <a:off x="838200" y="1434303"/>
            <a:ext cx="11103166" cy="4351338"/>
          </a:xfrm>
        </p:spPr>
        <p:txBody>
          <a:bodyPr vert="horz" lIns="91440" tIns="45720" rIns="91440" bIns="45720" rtlCol="0" anchor="t">
            <a:noAutofit/>
          </a:bodyPr>
          <a:lstStyle/>
          <a:p>
            <a:r>
              <a:rPr lang="fr-FR" sz="1000" noProof="0">
                <a:solidFill>
                  <a:schemeClr val="tx1"/>
                </a:solidFill>
                <a:latin typeface="Calibri"/>
                <a:ea typeface="Calibri"/>
                <a:cs typeface="Calibri"/>
              </a:rPr>
              <a:t>McEwen, B. S., &amp; </a:t>
            </a:r>
            <a:r>
              <a:rPr lang="fr-FR" sz="1000" noProof="0" err="1">
                <a:solidFill>
                  <a:schemeClr val="tx1"/>
                </a:solidFill>
                <a:latin typeface="Calibri"/>
                <a:ea typeface="Calibri"/>
                <a:cs typeface="Calibri"/>
              </a:rPr>
              <a:t>Stellar</a:t>
            </a:r>
            <a:r>
              <a:rPr lang="fr-FR" sz="1000" noProof="0">
                <a:solidFill>
                  <a:schemeClr val="tx1"/>
                </a:solidFill>
                <a:latin typeface="Calibri"/>
                <a:ea typeface="Calibri"/>
                <a:cs typeface="Calibri"/>
              </a:rPr>
              <a:t>, E. (1993). </a:t>
            </a:r>
            <a:r>
              <a:rPr lang="fr-FR" sz="1000" i="1" noProof="0" err="1">
                <a:solidFill>
                  <a:schemeClr val="tx1"/>
                </a:solidFill>
                <a:latin typeface="Calibri"/>
                <a:ea typeface="Calibri"/>
                <a:cs typeface="Calibri"/>
              </a:rPr>
              <a:t>Allostatic</a:t>
            </a:r>
            <a:r>
              <a:rPr lang="fr-FR" sz="1000" i="1" noProof="0">
                <a:solidFill>
                  <a:schemeClr val="tx1"/>
                </a:solidFill>
                <a:latin typeface="Calibri"/>
                <a:ea typeface="Calibri"/>
                <a:cs typeface="Calibri"/>
              </a:rPr>
              <a:t> </a:t>
            </a:r>
            <a:r>
              <a:rPr lang="fr-FR" sz="1000" i="1" noProof="0" err="1">
                <a:solidFill>
                  <a:schemeClr val="tx1"/>
                </a:solidFill>
                <a:latin typeface="Calibri"/>
                <a:ea typeface="Calibri"/>
                <a:cs typeface="Calibri"/>
              </a:rPr>
              <a:t>load</a:t>
            </a:r>
            <a:r>
              <a:rPr lang="fr-FR" sz="1000" i="1" noProof="0">
                <a:solidFill>
                  <a:schemeClr val="tx1"/>
                </a:solidFill>
                <a:latin typeface="Calibri"/>
                <a:ea typeface="Calibri"/>
                <a:cs typeface="Calibri"/>
              </a:rPr>
              <a:t> and </a:t>
            </a:r>
            <a:r>
              <a:rPr lang="fr-FR" sz="1000" i="1" noProof="0" err="1">
                <a:solidFill>
                  <a:schemeClr val="tx1"/>
                </a:solidFill>
                <a:latin typeface="Calibri"/>
                <a:ea typeface="Calibri"/>
                <a:cs typeface="Calibri"/>
              </a:rPr>
              <a:t>its</a:t>
            </a:r>
            <a:r>
              <a:rPr lang="fr-FR" sz="1000" i="1" noProof="0">
                <a:solidFill>
                  <a:schemeClr val="tx1"/>
                </a:solidFill>
                <a:latin typeface="Calibri"/>
                <a:ea typeface="Calibri"/>
                <a:cs typeface="Calibri"/>
              </a:rPr>
              <a:t> impact on </a:t>
            </a:r>
            <a:r>
              <a:rPr lang="fr-FR" sz="1000" i="1" noProof="0" err="1">
                <a:solidFill>
                  <a:schemeClr val="tx1"/>
                </a:solidFill>
                <a:latin typeface="Calibri"/>
                <a:ea typeface="Calibri"/>
                <a:cs typeface="Calibri"/>
              </a:rPr>
              <a:t>health</a:t>
            </a:r>
            <a:r>
              <a:rPr lang="fr-FR" sz="1000" i="1" noProof="0">
                <a:solidFill>
                  <a:schemeClr val="tx1"/>
                </a:solidFill>
                <a:latin typeface="Calibri"/>
                <a:ea typeface="Calibri"/>
                <a:cs typeface="Calibri"/>
              </a:rPr>
              <a:t>: </a:t>
            </a:r>
            <a:r>
              <a:rPr lang="fr-FR" sz="1000" i="1" noProof="0" err="1">
                <a:solidFill>
                  <a:schemeClr val="tx1"/>
                </a:solidFill>
                <a:latin typeface="Calibri"/>
                <a:ea typeface="Calibri"/>
                <a:cs typeface="Calibri"/>
              </a:rPr>
              <a:t>Conceptual</a:t>
            </a:r>
            <a:r>
              <a:rPr lang="fr-FR" sz="1000" i="1" noProof="0">
                <a:solidFill>
                  <a:schemeClr val="tx1"/>
                </a:solidFill>
                <a:latin typeface="Calibri"/>
                <a:ea typeface="Calibri"/>
                <a:cs typeface="Calibri"/>
              </a:rPr>
              <a:t> </a:t>
            </a:r>
            <a:r>
              <a:rPr lang="fr-FR" sz="1000" i="1" noProof="0" err="1">
                <a:solidFill>
                  <a:schemeClr val="tx1"/>
                </a:solidFill>
                <a:latin typeface="Calibri"/>
                <a:ea typeface="Calibri"/>
                <a:cs typeface="Calibri"/>
              </a:rPr>
              <a:t>foundations</a:t>
            </a:r>
            <a:r>
              <a:rPr lang="fr-FR" sz="1000" i="1" noProof="0">
                <a:solidFill>
                  <a:schemeClr val="tx1"/>
                </a:solidFill>
                <a:latin typeface="Calibri"/>
                <a:ea typeface="Calibri"/>
                <a:cs typeface="Calibri"/>
              </a:rPr>
              <a:t> and </a:t>
            </a:r>
            <a:r>
              <a:rPr lang="fr-FR" sz="1000" i="1" noProof="0" err="1">
                <a:solidFill>
                  <a:schemeClr val="tx1"/>
                </a:solidFill>
                <a:latin typeface="Calibri"/>
                <a:ea typeface="Calibri"/>
                <a:cs typeface="Calibri"/>
              </a:rPr>
              <a:t>empirical</a:t>
            </a:r>
            <a:r>
              <a:rPr lang="fr-FR" sz="1000" i="1" noProof="0">
                <a:solidFill>
                  <a:schemeClr val="tx1"/>
                </a:solidFill>
                <a:latin typeface="Calibri"/>
                <a:ea typeface="Calibri"/>
                <a:cs typeface="Calibri"/>
              </a:rPr>
              <a:t> </a:t>
            </a:r>
            <a:r>
              <a:rPr lang="fr-FR" sz="1000" i="1" noProof="0" err="1">
                <a:solidFill>
                  <a:schemeClr val="tx1"/>
                </a:solidFill>
                <a:latin typeface="Calibri"/>
                <a:ea typeface="Calibri"/>
                <a:cs typeface="Calibri"/>
              </a:rPr>
              <a:t>evidence</a:t>
            </a:r>
            <a:r>
              <a:rPr lang="fr-FR" sz="1000" noProof="0">
                <a:solidFill>
                  <a:schemeClr val="tx1"/>
                </a:solidFill>
                <a:latin typeface="Calibri"/>
                <a:ea typeface="Calibri"/>
                <a:cs typeface="Calibri"/>
              </a:rPr>
              <a:t>. Archives of </a:t>
            </a:r>
            <a:r>
              <a:rPr lang="fr-FR" sz="1000" noProof="0" err="1">
                <a:solidFill>
                  <a:schemeClr val="tx1"/>
                </a:solidFill>
                <a:latin typeface="Calibri"/>
                <a:ea typeface="Calibri"/>
                <a:cs typeface="Calibri"/>
              </a:rPr>
              <a:t>Internal</a:t>
            </a:r>
            <a:r>
              <a:rPr lang="fr-FR" sz="1000" noProof="0">
                <a:solidFill>
                  <a:schemeClr val="tx1"/>
                </a:solidFill>
                <a:latin typeface="Calibri"/>
                <a:ea typeface="Calibri"/>
                <a:cs typeface="Calibri"/>
              </a:rPr>
              <a:t> </a:t>
            </a:r>
            <a:r>
              <a:rPr lang="fr-FR" sz="1000" noProof="0" err="1">
                <a:solidFill>
                  <a:schemeClr val="tx1"/>
                </a:solidFill>
                <a:latin typeface="Calibri"/>
                <a:ea typeface="Calibri"/>
                <a:cs typeface="Calibri"/>
              </a:rPr>
              <a:t>Medicine</a:t>
            </a:r>
            <a:r>
              <a:rPr lang="fr-FR" sz="1000" noProof="0">
                <a:solidFill>
                  <a:schemeClr val="tx1"/>
                </a:solidFill>
                <a:latin typeface="Calibri"/>
                <a:ea typeface="Calibri"/>
                <a:cs typeface="Calibri"/>
              </a:rPr>
              <a:t>.</a:t>
            </a:r>
          </a:p>
          <a:p>
            <a:r>
              <a:rPr lang="fr-FR" sz="1000">
                <a:solidFill>
                  <a:schemeClr val="tx1"/>
                </a:solidFill>
                <a:latin typeface="Calibri"/>
                <a:ea typeface="Calibri"/>
                <a:cs typeface="Calibri"/>
              </a:rPr>
              <a:t>McEwen, B. S. (2007). </a:t>
            </a:r>
            <a:r>
              <a:rPr lang="fr-FR" sz="1000" err="1">
                <a:solidFill>
                  <a:schemeClr val="tx1"/>
                </a:solidFill>
                <a:latin typeface="Calibri"/>
                <a:ea typeface="Calibri"/>
                <a:cs typeface="Calibri"/>
              </a:rPr>
              <a:t>Physiology</a:t>
            </a:r>
            <a:r>
              <a:rPr lang="fr-FR" sz="1000">
                <a:solidFill>
                  <a:schemeClr val="tx1"/>
                </a:solidFill>
                <a:latin typeface="Calibri"/>
                <a:ea typeface="Calibri"/>
                <a:cs typeface="Calibri"/>
              </a:rPr>
              <a:t> and </a:t>
            </a:r>
            <a:r>
              <a:rPr lang="fr-FR" sz="1000" err="1">
                <a:solidFill>
                  <a:schemeClr val="tx1"/>
                </a:solidFill>
                <a:latin typeface="Calibri"/>
                <a:ea typeface="Calibri"/>
                <a:cs typeface="Calibri"/>
              </a:rPr>
              <a:t>Neurobiology</a:t>
            </a:r>
            <a:r>
              <a:rPr lang="fr-FR" sz="1000">
                <a:solidFill>
                  <a:schemeClr val="tx1"/>
                </a:solidFill>
                <a:latin typeface="Calibri"/>
                <a:ea typeface="Calibri"/>
                <a:cs typeface="Calibri"/>
              </a:rPr>
              <a:t> of Stress and Adaptation: Central </a:t>
            </a:r>
            <a:r>
              <a:rPr lang="fr-FR" sz="1000" err="1">
                <a:solidFill>
                  <a:schemeClr val="tx1"/>
                </a:solidFill>
                <a:latin typeface="Calibri"/>
                <a:ea typeface="Calibri"/>
                <a:cs typeface="Calibri"/>
              </a:rPr>
              <a:t>Role</a:t>
            </a:r>
            <a:r>
              <a:rPr lang="fr-FR" sz="1000">
                <a:solidFill>
                  <a:schemeClr val="tx1"/>
                </a:solidFill>
                <a:latin typeface="Calibri"/>
                <a:ea typeface="Calibri"/>
                <a:cs typeface="Calibri"/>
              </a:rPr>
              <a:t> of the Brain. </a:t>
            </a:r>
            <a:r>
              <a:rPr lang="fr-FR" sz="1000" i="1" err="1">
                <a:solidFill>
                  <a:schemeClr val="tx1"/>
                </a:solidFill>
                <a:latin typeface="Calibri"/>
                <a:ea typeface="Calibri"/>
                <a:cs typeface="Calibri"/>
              </a:rPr>
              <a:t>Physiological</a:t>
            </a:r>
            <a:r>
              <a:rPr lang="fr-FR" sz="1000" i="1">
                <a:solidFill>
                  <a:schemeClr val="tx1"/>
                </a:solidFill>
                <a:latin typeface="Calibri"/>
                <a:ea typeface="Calibri"/>
                <a:cs typeface="Calibri"/>
              </a:rPr>
              <a:t> </a:t>
            </a:r>
            <a:r>
              <a:rPr lang="fr-FR" sz="1000" i="1" err="1">
                <a:solidFill>
                  <a:schemeClr val="tx1"/>
                </a:solidFill>
                <a:latin typeface="Calibri"/>
                <a:ea typeface="Calibri"/>
                <a:cs typeface="Calibri"/>
              </a:rPr>
              <a:t>Reviews</a:t>
            </a:r>
            <a:r>
              <a:rPr lang="fr-FR" sz="1000" i="1">
                <a:solidFill>
                  <a:schemeClr val="tx1"/>
                </a:solidFill>
                <a:latin typeface="Calibri"/>
                <a:ea typeface="Calibri"/>
                <a:cs typeface="Calibri"/>
              </a:rPr>
              <a:t>, 87</a:t>
            </a:r>
            <a:r>
              <a:rPr lang="fr-FR" sz="1000">
                <a:solidFill>
                  <a:schemeClr val="tx1"/>
                </a:solidFill>
                <a:latin typeface="Calibri"/>
                <a:ea typeface="Calibri"/>
                <a:cs typeface="Calibri"/>
              </a:rPr>
              <a:t>(3), 873–904</a:t>
            </a:r>
            <a:endParaRPr lang="fr-FR" sz="1000" i="1">
              <a:solidFill>
                <a:schemeClr val="tx1"/>
              </a:solidFill>
              <a:latin typeface="Calibri"/>
              <a:ea typeface="Calibri"/>
              <a:cs typeface="Calibri"/>
            </a:endParaRPr>
          </a:p>
          <a:p>
            <a:r>
              <a:rPr lang="fr-FR" sz="1000" noProof="0">
                <a:solidFill>
                  <a:schemeClr val="tx1"/>
                </a:solidFill>
                <a:latin typeface="Calibri"/>
                <a:ea typeface="Calibri"/>
                <a:cs typeface="Calibri"/>
              </a:rPr>
              <a:t>Moisan, M.-P., &amp; Moal, M. L. (2012). Le stress dans tous ses états. </a:t>
            </a:r>
            <a:r>
              <a:rPr lang="fr-FR" sz="1000" i="1" noProof="0">
                <a:solidFill>
                  <a:schemeClr val="tx1"/>
                </a:solidFill>
                <a:latin typeface="Calibri"/>
                <a:ea typeface="Calibri"/>
                <a:cs typeface="Calibri"/>
              </a:rPr>
              <a:t>Médecine/Sciences</a:t>
            </a:r>
            <a:r>
              <a:rPr lang="fr-FR" sz="1000" noProof="0">
                <a:solidFill>
                  <a:schemeClr val="tx1"/>
                </a:solidFill>
                <a:latin typeface="Calibri"/>
                <a:ea typeface="Calibri"/>
                <a:cs typeface="Calibri"/>
              </a:rPr>
              <a:t>, </a:t>
            </a:r>
            <a:r>
              <a:rPr lang="fr-FR" sz="1000" i="1" noProof="0">
                <a:solidFill>
                  <a:schemeClr val="tx1"/>
                </a:solidFill>
                <a:latin typeface="Calibri"/>
                <a:ea typeface="Calibri"/>
                <a:cs typeface="Calibri"/>
              </a:rPr>
              <a:t>28</a:t>
            </a:r>
            <a:r>
              <a:rPr lang="fr-FR" sz="1000" noProof="0">
                <a:solidFill>
                  <a:schemeClr val="tx1"/>
                </a:solidFill>
                <a:latin typeface="Calibri"/>
                <a:ea typeface="Calibri"/>
                <a:cs typeface="Calibri"/>
              </a:rPr>
              <a:t>(6-7), 612–617. </a:t>
            </a:r>
            <a:r>
              <a:rPr lang="fr-FR" sz="1000" noProof="0">
                <a:solidFill>
                  <a:srgbClr val="000000"/>
                </a:solidFill>
                <a:latin typeface="Calibri"/>
                <a:ea typeface="Calibri"/>
                <a:cs typeface="Calibri"/>
                <a:hlinkClick r:id="rId3">
                  <a:extLst>
                    <a:ext uri="{A12FA001-AC4F-418D-AE19-62706E023703}">
                      <ahyp:hlinkClr xmlns:ahyp="http://schemas.microsoft.com/office/drawing/2018/hyperlinkcolor" val="tx"/>
                    </a:ext>
                  </a:extLst>
                </a:hlinkClick>
              </a:rPr>
              <a:t>https://doi.org/10.1051/medsci/2012286014</a:t>
            </a:r>
            <a:r>
              <a:rPr lang="fr-FR" sz="1000" noProof="0">
                <a:solidFill>
                  <a:schemeClr val="tx1"/>
                </a:solidFill>
                <a:latin typeface="Calibri"/>
                <a:ea typeface="Calibri"/>
                <a:cs typeface="Calibri"/>
              </a:rPr>
              <a:t> </a:t>
            </a:r>
          </a:p>
          <a:p>
            <a:r>
              <a:rPr lang="fr-FR" sz="1000" noProof="0" err="1">
                <a:solidFill>
                  <a:schemeClr val="tx1"/>
                </a:solidFill>
                <a:latin typeface="Calibri"/>
                <a:ea typeface="Calibri"/>
                <a:cs typeface="Calibri"/>
              </a:rPr>
              <a:t>Musazzi</a:t>
            </a:r>
            <a:r>
              <a:rPr lang="fr-FR" sz="1000" noProof="0">
                <a:solidFill>
                  <a:schemeClr val="tx1"/>
                </a:solidFill>
                <a:latin typeface="Calibri"/>
                <a:ea typeface="Calibri"/>
                <a:cs typeface="Calibri"/>
              </a:rPr>
              <a:t>, L., </a:t>
            </a:r>
            <a:r>
              <a:rPr lang="fr-FR" sz="1000" noProof="0" err="1">
                <a:solidFill>
                  <a:schemeClr val="tx1"/>
                </a:solidFill>
                <a:latin typeface="Calibri"/>
                <a:ea typeface="Calibri"/>
                <a:cs typeface="Calibri"/>
              </a:rPr>
              <a:t>Tornese</a:t>
            </a:r>
            <a:r>
              <a:rPr lang="fr-FR" sz="1000" noProof="0">
                <a:solidFill>
                  <a:schemeClr val="tx1"/>
                </a:solidFill>
                <a:latin typeface="Calibri"/>
                <a:ea typeface="Calibri"/>
                <a:cs typeface="Calibri"/>
              </a:rPr>
              <a:t>, P., Sala, N., &amp; </a:t>
            </a:r>
            <a:r>
              <a:rPr lang="fr-FR" sz="1000" noProof="0" err="1">
                <a:solidFill>
                  <a:schemeClr val="tx1"/>
                </a:solidFill>
                <a:latin typeface="Calibri"/>
                <a:ea typeface="Calibri"/>
                <a:cs typeface="Calibri"/>
              </a:rPr>
              <a:t>Popoli</a:t>
            </a:r>
            <a:r>
              <a:rPr lang="fr-FR" sz="1000" noProof="0">
                <a:solidFill>
                  <a:schemeClr val="tx1"/>
                </a:solidFill>
                <a:latin typeface="Calibri"/>
                <a:ea typeface="Calibri"/>
                <a:cs typeface="Calibri"/>
              </a:rPr>
              <a:t>, M. (2017). Acute or </a:t>
            </a:r>
            <a:r>
              <a:rPr lang="fr-FR" sz="1000" noProof="0" err="1">
                <a:solidFill>
                  <a:schemeClr val="tx1"/>
                </a:solidFill>
                <a:latin typeface="Calibri"/>
                <a:ea typeface="Calibri"/>
                <a:cs typeface="Calibri"/>
              </a:rPr>
              <a:t>Chronic</a:t>
            </a:r>
            <a:r>
              <a:rPr lang="fr-FR" sz="1000" noProof="0">
                <a:solidFill>
                  <a:schemeClr val="tx1"/>
                </a:solidFill>
                <a:latin typeface="Calibri"/>
                <a:ea typeface="Calibri"/>
                <a:cs typeface="Calibri"/>
              </a:rPr>
              <a:t>? A </a:t>
            </a:r>
            <a:r>
              <a:rPr lang="fr-FR" sz="1000" noProof="0" err="1">
                <a:solidFill>
                  <a:schemeClr val="tx1"/>
                </a:solidFill>
                <a:latin typeface="Calibri"/>
                <a:ea typeface="Calibri"/>
                <a:cs typeface="Calibri"/>
              </a:rPr>
              <a:t>Stressful</a:t>
            </a:r>
            <a:r>
              <a:rPr lang="fr-FR" sz="1000" noProof="0">
                <a:solidFill>
                  <a:schemeClr val="tx1"/>
                </a:solidFill>
                <a:latin typeface="Calibri"/>
                <a:ea typeface="Calibri"/>
                <a:cs typeface="Calibri"/>
              </a:rPr>
              <a:t> Question. </a:t>
            </a:r>
            <a:r>
              <a:rPr lang="fr-FR" sz="1000" i="1" noProof="0">
                <a:solidFill>
                  <a:schemeClr val="tx1"/>
                </a:solidFill>
                <a:latin typeface="Calibri"/>
                <a:ea typeface="Calibri"/>
                <a:cs typeface="Calibri"/>
              </a:rPr>
              <a:t>Trends in Neurosciences</a:t>
            </a:r>
            <a:r>
              <a:rPr lang="fr-FR" sz="1000" noProof="0">
                <a:solidFill>
                  <a:schemeClr val="tx1"/>
                </a:solidFill>
                <a:latin typeface="Calibri"/>
                <a:ea typeface="Calibri"/>
                <a:cs typeface="Calibri"/>
              </a:rPr>
              <a:t>, </a:t>
            </a:r>
            <a:r>
              <a:rPr lang="fr-FR" sz="1000" i="1" noProof="0">
                <a:solidFill>
                  <a:schemeClr val="tx1"/>
                </a:solidFill>
                <a:latin typeface="Calibri"/>
                <a:ea typeface="Calibri"/>
                <a:cs typeface="Calibri"/>
              </a:rPr>
              <a:t>40</a:t>
            </a:r>
            <a:r>
              <a:rPr lang="fr-FR" sz="1000" noProof="0">
                <a:solidFill>
                  <a:schemeClr val="tx1"/>
                </a:solidFill>
                <a:latin typeface="Calibri"/>
                <a:ea typeface="Calibri"/>
                <a:cs typeface="Calibri"/>
              </a:rPr>
              <a:t>(9), 525–535. </a:t>
            </a:r>
            <a:r>
              <a:rPr lang="fr-FR" sz="1000" noProof="0">
                <a:solidFill>
                  <a:srgbClr val="000000"/>
                </a:solidFill>
                <a:latin typeface="Calibri"/>
                <a:ea typeface="Calibri"/>
                <a:cs typeface="Calibri"/>
                <a:hlinkClick r:id="rId4">
                  <a:extLst>
                    <a:ext uri="{A12FA001-AC4F-418D-AE19-62706E023703}">
                      <ahyp:hlinkClr xmlns:ahyp="http://schemas.microsoft.com/office/drawing/2018/hyperlinkcolor" val="tx"/>
                    </a:ext>
                  </a:extLst>
                </a:hlinkClick>
              </a:rPr>
              <a:t>https://doi.org/10.1016/j.tins.2017.07.002</a:t>
            </a:r>
            <a:r>
              <a:rPr lang="fr-FR" sz="1000" noProof="0">
                <a:solidFill>
                  <a:schemeClr val="tx1"/>
                </a:solidFill>
                <a:latin typeface="Calibri"/>
                <a:ea typeface="Calibri"/>
                <a:cs typeface="Calibri"/>
              </a:rPr>
              <a:t> </a:t>
            </a:r>
          </a:p>
          <a:p>
            <a:pPr>
              <a:lnSpc>
                <a:spcPct val="160000"/>
              </a:lnSpc>
            </a:pPr>
            <a:r>
              <a:rPr lang="fr-FR" sz="1000" i="1" noProof="0" err="1">
                <a:solidFill>
                  <a:srgbClr val="000000"/>
                </a:solidFill>
                <a:latin typeface="Calibri"/>
                <a:ea typeface="Calibri"/>
                <a:cs typeface="Calibri"/>
              </a:rPr>
              <a:t>Nederlands</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Instituut</a:t>
            </a:r>
            <a:r>
              <a:rPr lang="fr-FR" sz="1000" i="1" noProof="0">
                <a:solidFill>
                  <a:srgbClr val="000000"/>
                </a:solidFill>
                <a:latin typeface="Calibri"/>
                <a:ea typeface="Calibri"/>
                <a:cs typeface="Calibri"/>
              </a:rPr>
              <a:t> van </a:t>
            </a:r>
            <a:r>
              <a:rPr lang="fr-FR" sz="1000" i="1" noProof="0" err="1">
                <a:solidFill>
                  <a:srgbClr val="000000"/>
                </a:solidFill>
                <a:latin typeface="Calibri"/>
                <a:ea typeface="Calibri"/>
                <a:cs typeface="Calibri"/>
              </a:rPr>
              <a:t>Psychologen</a:t>
            </a:r>
            <a:r>
              <a:rPr lang="fr-FR" sz="1000" i="1" noProof="0">
                <a:solidFill>
                  <a:srgbClr val="000000"/>
                </a:solidFill>
                <a:latin typeface="Calibri"/>
                <a:ea typeface="Calibri"/>
                <a:cs typeface="Calibri"/>
              </a:rPr>
              <a:t> (NIP). (2024). </a:t>
            </a:r>
            <a:r>
              <a:rPr lang="fr-FR" sz="1000" i="1" noProof="0" err="1">
                <a:solidFill>
                  <a:srgbClr val="000000"/>
                </a:solidFill>
                <a:latin typeface="Calibri"/>
                <a:ea typeface="Calibri"/>
                <a:cs typeface="Calibri"/>
              </a:rPr>
              <a:t>Whitepaper</a:t>
            </a:r>
            <a:r>
              <a:rPr lang="fr-FR" sz="1000" i="1" noProof="0">
                <a:solidFill>
                  <a:srgbClr val="000000"/>
                </a:solidFill>
                <a:latin typeface="Calibri"/>
                <a:ea typeface="Calibri"/>
                <a:cs typeface="Calibri"/>
              </a:rPr>
              <a:t> Burn-out: </a:t>
            </a:r>
            <a:r>
              <a:rPr lang="fr-FR" sz="1000" i="1" noProof="0" err="1">
                <a:solidFill>
                  <a:srgbClr val="000000"/>
                </a:solidFill>
                <a:latin typeface="Calibri"/>
                <a:ea typeface="Calibri"/>
                <a:cs typeface="Calibri"/>
              </a:rPr>
              <a:t>Een</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psychologische</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kijk</a:t>
            </a:r>
            <a:r>
              <a:rPr lang="fr-FR" sz="1000" i="1" noProof="0">
                <a:solidFill>
                  <a:srgbClr val="000000"/>
                </a:solidFill>
                <a:latin typeface="Calibri"/>
                <a:ea typeface="Calibri"/>
                <a:cs typeface="Calibri"/>
              </a:rPr>
              <a:t> op burn-out en </a:t>
            </a:r>
            <a:r>
              <a:rPr lang="fr-FR" sz="1000" i="1" noProof="0" err="1">
                <a:solidFill>
                  <a:srgbClr val="000000"/>
                </a:solidFill>
                <a:latin typeface="Calibri"/>
                <a:ea typeface="Calibri"/>
                <a:cs typeface="Calibri"/>
              </a:rPr>
              <a:t>herstel</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Nederlands</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Instituut</a:t>
            </a:r>
            <a:r>
              <a:rPr lang="fr-FR" sz="1000" i="1" noProof="0">
                <a:solidFill>
                  <a:srgbClr val="000000"/>
                </a:solidFill>
                <a:latin typeface="Calibri"/>
                <a:ea typeface="Calibri"/>
                <a:cs typeface="Calibri"/>
              </a:rPr>
              <a:t> van </a:t>
            </a:r>
            <a:r>
              <a:rPr lang="fr-FR" sz="1000" i="1" noProof="0" err="1">
                <a:solidFill>
                  <a:srgbClr val="000000"/>
                </a:solidFill>
                <a:latin typeface="Calibri"/>
                <a:ea typeface="Calibri"/>
                <a:cs typeface="Calibri"/>
              </a:rPr>
              <a:t>Psychologen</a:t>
            </a:r>
            <a:r>
              <a:rPr lang="fr-FR" sz="1000" i="1" noProof="0">
                <a:solidFill>
                  <a:srgbClr val="000000"/>
                </a:solidFill>
                <a:latin typeface="Calibri"/>
                <a:ea typeface="Calibri"/>
                <a:cs typeface="Calibri"/>
              </a:rPr>
              <a:t>. </a:t>
            </a:r>
            <a:endParaRPr lang="fr-FR" sz="1000" noProof="0">
              <a:solidFill>
                <a:srgbClr val="000000"/>
              </a:solidFill>
              <a:latin typeface="Calibri"/>
              <a:ea typeface="Calibri"/>
              <a:cs typeface="Calibri"/>
            </a:endParaRPr>
          </a:p>
          <a:p>
            <a:pPr>
              <a:lnSpc>
                <a:spcPct val="160000"/>
              </a:lnSpc>
            </a:pPr>
            <a:r>
              <a:rPr lang="fr-FR" sz="1000">
                <a:solidFill>
                  <a:schemeClr val="tx1"/>
                </a:solidFill>
                <a:latin typeface="Calibri"/>
                <a:ea typeface="Calibri"/>
                <a:cs typeface="Calibri"/>
              </a:rPr>
              <a:t>Pessoa, L. (2017). A Network Model of the </a:t>
            </a:r>
            <a:r>
              <a:rPr lang="fr-FR" sz="1000" err="1">
                <a:solidFill>
                  <a:schemeClr val="tx1"/>
                </a:solidFill>
                <a:latin typeface="Calibri"/>
                <a:ea typeface="Calibri"/>
                <a:cs typeface="Calibri"/>
              </a:rPr>
              <a:t>Emotional</a:t>
            </a:r>
            <a:r>
              <a:rPr lang="fr-FR" sz="1000">
                <a:solidFill>
                  <a:schemeClr val="tx1"/>
                </a:solidFill>
                <a:latin typeface="Calibri"/>
                <a:ea typeface="Calibri"/>
                <a:cs typeface="Calibri"/>
              </a:rPr>
              <a:t> Brain. </a:t>
            </a:r>
            <a:r>
              <a:rPr lang="fr-FR" sz="1000" i="1">
                <a:solidFill>
                  <a:schemeClr val="tx1"/>
                </a:solidFill>
                <a:latin typeface="Calibri"/>
                <a:ea typeface="Calibri"/>
                <a:cs typeface="Calibri"/>
              </a:rPr>
              <a:t>Trends in Cognitive Sciences, 21</a:t>
            </a:r>
            <a:r>
              <a:rPr lang="fr-FR" sz="1000">
                <a:solidFill>
                  <a:schemeClr val="tx1"/>
                </a:solidFill>
                <a:latin typeface="Calibri"/>
                <a:ea typeface="Calibri"/>
                <a:cs typeface="Calibri"/>
              </a:rPr>
              <a:t>(5), 357–371.</a:t>
            </a:r>
            <a:endParaRPr lang="fr-FR" sz="1000" i="1">
              <a:solidFill>
                <a:schemeClr val="tx1"/>
              </a:solidFill>
              <a:latin typeface="Calibri"/>
              <a:ea typeface="Calibri"/>
              <a:cs typeface="Calibri"/>
            </a:endParaRPr>
          </a:p>
          <a:p>
            <a:pPr>
              <a:lnSpc>
                <a:spcPct val="160000"/>
              </a:lnSpc>
            </a:pPr>
            <a:r>
              <a:rPr lang="fr-FR" sz="1100" i="1" noProof="0">
                <a:solidFill>
                  <a:srgbClr val="000000"/>
                </a:solidFill>
                <a:latin typeface="Calibri"/>
                <a:ea typeface="Calibri"/>
                <a:cs typeface="Calibri"/>
              </a:rPr>
              <a:t>Programme de prévention du </a:t>
            </a:r>
            <a:r>
              <a:rPr lang="fr-FR" sz="1100" i="1" noProof="0" err="1">
                <a:solidFill>
                  <a:srgbClr val="000000"/>
                </a:solidFill>
                <a:latin typeface="Calibri"/>
                <a:ea typeface="Calibri"/>
                <a:cs typeface="Calibri"/>
              </a:rPr>
              <a:t>burn-outt</a:t>
            </a:r>
            <a:r>
              <a:rPr lang="fr-FR" sz="1100" i="1" noProof="0">
                <a:solidFill>
                  <a:srgbClr val="000000"/>
                </a:solidFill>
                <a:latin typeface="Calibri"/>
                <a:ea typeface="Calibri"/>
                <a:cs typeface="Calibri"/>
              </a:rPr>
              <a:t> | </a:t>
            </a:r>
            <a:r>
              <a:rPr lang="fr-FR" sz="1100" i="1" noProof="0" err="1">
                <a:solidFill>
                  <a:srgbClr val="000000"/>
                </a:solidFill>
                <a:latin typeface="Calibri"/>
                <a:ea typeface="Calibri"/>
                <a:cs typeface="Calibri"/>
              </a:rPr>
              <a:t>Fedris</a:t>
            </a:r>
            <a:r>
              <a:rPr lang="fr-FR" sz="1100" i="1" noProof="0">
                <a:solidFill>
                  <a:srgbClr val="000000"/>
                </a:solidFill>
                <a:latin typeface="Calibri"/>
                <a:ea typeface="Calibri"/>
                <a:cs typeface="Calibri"/>
              </a:rPr>
              <a:t>-Agence Fédérale des Risques Professionnels. (s.d.). </a:t>
            </a:r>
            <a:r>
              <a:rPr lang="fr-FR" sz="1100" noProof="0">
                <a:solidFill>
                  <a:srgbClr val="000000"/>
                </a:solidFill>
                <a:latin typeface="Calibri"/>
                <a:ea typeface="Calibri"/>
                <a:cs typeface="Calibri"/>
                <a:hlinkClick r:id="rId5"/>
              </a:rPr>
              <a:t>Programme de prévention du burn-out | Agence fédérale des risques professionnels</a:t>
            </a:r>
            <a:endParaRPr lang="fr-FR" sz="1100" noProof="0">
              <a:solidFill>
                <a:srgbClr val="000000"/>
              </a:solidFill>
              <a:latin typeface="Calibri"/>
              <a:ea typeface="Calibri"/>
              <a:cs typeface="Calibri"/>
            </a:endParaRPr>
          </a:p>
          <a:p>
            <a:pPr>
              <a:lnSpc>
                <a:spcPct val="160000"/>
              </a:lnSpc>
            </a:pPr>
            <a:r>
              <a:rPr lang="fr-FR" sz="1100" i="1" noProof="0">
                <a:solidFill>
                  <a:schemeClr val="tx2"/>
                </a:solidFill>
                <a:latin typeface="Calibri"/>
                <a:ea typeface="Calibri"/>
                <a:cs typeface="Calibri"/>
              </a:rPr>
              <a:t>Réintégration des travailleurs en incapacité de travail| </a:t>
            </a:r>
            <a:r>
              <a:rPr lang="fr-FR" sz="1100" i="1" noProof="0" err="1">
                <a:solidFill>
                  <a:srgbClr val="000000"/>
                </a:solidFill>
                <a:latin typeface="Calibri"/>
                <a:ea typeface="Calibri"/>
                <a:cs typeface="Calibri"/>
              </a:rPr>
              <a:t>Fedris</a:t>
            </a:r>
            <a:r>
              <a:rPr lang="fr-FR" sz="1100" i="1" noProof="0">
                <a:solidFill>
                  <a:srgbClr val="000000"/>
                </a:solidFill>
                <a:latin typeface="Calibri"/>
                <a:ea typeface="Calibri"/>
                <a:cs typeface="Calibri"/>
              </a:rPr>
              <a:t>-Agence Fédérale des Risques Professionnels. (s.d.)</a:t>
            </a:r>
            <a:r>
              <a:rPr lang="fr-FR" sz="1100" noProof="0">
                <a:solidFill>
                  <a:schemeClr val="tx2"/>
                </a:solidFill>
                <a:latin typeface="Calibri"/>
                <a:ea typeface="Calibri"/>
                <a:cs typeface="Calibri"/>
              </a:rPr>
              <a:t>. </a:t>
            </a:r>
            <a:r>
              <a:rPr lang="fr-FR" sz="1100" noProof="0">
                <a:solidFill>
                  <a:schemeClr val="tx2"/>
                </a:solidFill>
                <a:latin typeface="Calibri"/>
                <a:ea typeface="Calibri"/>
                <a:cs typeface="Calibri"/>
                <a:hlinkClick r:id="rId6">
                  <a:extLst>
                    <a:ext uri="{A12FA001-AC4F-418D-AE19-62706E023703}">
                      <ahyp:hlinkClr xmlns:ahyp="http://schemas.microsoft.com/office/drawing/2018/hyperlinkcolor" val="tx"/>
                    </a:ext>
                  </a:extLst>
                </a:hlinkClick>
              </a:rPr>
              <a:t>Réintégration des travailleurs en incapacité de travail | SPF Emploi - Travail et Concertation sociale</a:t>
            </a:r>
            <a:endParaRPr lang="fr-FR" sz="1100" noProof="0">
              <a:solidFill>
                <a:schemeClr val="tx2"/>
              </a:solidFill>
              <a:latin typeface="Calibri"/>
              <a:ea typeface="Calibri"/>
              <a:cs typeface="Calibri"/>
            </a:endParaRPr>
          </a:p>
          <a:p>
            <a:r>
              <a:rPr lang="fr-FR" sz="1100" i="1" noProof="0">
                <a:solidFill>
                  <a:schemeClr val="tx2"/>
                </a:solidFill>
                <a:latin typeface="Calibri"/>
                <a:ea typeface="Calibri"/>
                <a:cs typeface="Calibri"/>
              </a:rPr>
              <a:t>Reprise d'un travail pendant une incapacité </a:t>
            </a:r>
            <a:r>
              <a:rPr lang="fr-FR" sz="1100" i="1">
                <a:solidFill>
                  <a:schemeClr val="tx2"/>
                </a:solidFill>
                <a:latin typeface="Calibri"/>
                <a:ea typeface="Calibri"/>
                <a:cs typeface="Calibri"/>
              </a:rPr>
              <a:t>de travail </a:t>
            </a:r>
            <a:r>
              <a:rPr lang="fr-FR" sz="1100" i="1" noProof="0">
                <a:solidFill>
                  <a:schemeClr val="tx2"/>
                </a:solidFill>
                <a:latin typeface="Calibri"/>
                <a:ea typeface="Calibri"/>
                <a:cs typeface="Calibri"/>
              </a:rPr>
              <a:t>| INAMI</a:t>
            </a:r>
            <a:r>
              <a:rPr lang="fr-FR" sz="1100" noProof="0">
                <a:solidFill>
                  <a:schemeClr val="tx2"/>
                </a:solidFill>
                <a:latin typeface="Calibri"/>
                <a:ea typeface="Calibri"/>
                <a:cs typeface="Calibri"/>
              </a:rPr>
              <a:t> (s.d.).</a:t>
            </a:r>
            <a:r>
              <a:rPr lang="fr-FR" sz="1100" noProof="0">
                <a:solidFill>
                  <a:schemeClr val="tx2"/>
                </a:solidFill>
                <a:latin typeface="Calibri"/>
                <a:ea typeface="Calibri"/>
                <a:cs typeface="Calibri"/>
                <a:hlinkClick r:id="rId7">
                  <a:extLst>
                    <a:ext uri="{A12FA001-AC4F-418D-AE19-62706E023703}">
                      <ahyp:hlinkClr xmlns:ahyp="http://schemas.microsoft.com/office/drawing/2018/hyperlinkcolor" val="tx"/>
                    </a:ext>
                  </a:extLst>
                </a:hlinkClick>
              </a:rPr>
              <a:t>Reprise d’un travail pendant une incapacité de travail | INAMI</a:t>
            </a:r>
            <a:endParaRPr lang="fr-FR" sz="1100" noProof="0">
              <a:solidFill>
                <a:schemeClr val="tx2"/>
              </a:solidFill>
              <a:latin typeface="Calibri"/>
              <a:ea typeface="Calibri"/>
              <a:cs typeface="Calibri"/>
            </a:endParaRPr>
          </a:p>
          <a:p>
            <a:pPr>
              <a:lnSpc>
                <a:spcPct val="160000"/>
              </a:lnSpc>
            </a:pPr>
            <a:r>
              <a:rPr lang="fr-FR" sz="1100" noProof="0">
                <a:solidFill>
                  <a:schemeClr val="tx2"/>
                </a:solidFill>
                <a:latin typeface="Calibri"/>
                <a:ea typeface="Calibri"/>
                <a:cs typeface="Calibri"/>
              </a:rPr>
              <a:t>Reprise du travail après une absence de longue durée. Service Public </a:t>
            </a:r>
            <a:r>
              <a:rPr lang="fr-FR" sz="1100" noProof="0" err="1">
                <a:solidFill>
                  <a:schemeClr val="tx2"/>
                </a:solidFill>
                <a:latin typeface="Calibri"/>
                <a:ea typeface="Calibri"/>
                <a:cs typeface="Calibri"/>
              </a:rPr>
              <a:t>Federal</a:t>
            </a:r>
            <a:r>
              <a:rPr lang="fr-FR" sz="1100" noProof="0">
                <a:solidFill>
                  <a:schemeClr val="tx2"/>
                </a:solidFill>
                <a:latin typeface="Calibri"/>
                <a:ea typeface="Calibri"/>
                <a:cs typeface="Calibri"/>
              </a:rPr>
              <a:t>. </a:t>
            </a:r>
            <a:r>
              <a:rPr lang="fr-FR" sz="900" noProof="0">
                <a:solidFill>
                  <a:srgbClr val="333333"/>
                </a:solidFill>
                <a:latin typeface="Segoe UI"/>
                <a:ea typeface="Calibri"/>
                <a:cs typeface="Segoe UI"/>
              </a:rPr>
              <a:t>(2025, August 7). Beswic.be. </a:t>
            </a:r>
            <a:r>
              <a:rPr lang="fr-FR" sz="1100" noProof="0">
                <a:solidFill>
                  <a:schemeClr val="tx2"/>
                </a:solidFill>
                <a:latin typeface="Calibri"/>
                <a:ea typeface="Calibri"/>
                <a:cs typeface="Calibri"/>
              </a:rPr>
              <a:t> </a:t>
            </a:r>
            <a:r>
              <a:rPr lang="fr-FR" sz="1100" noProof="0">
                <a:solidFill>
                  <a:schemeClr val="tx2"/>
                </a:solidFill>
                <a:latin typeface="Calibri"/>
                <a:ea typeface="Calibri"/>
                <a:cs typeface="Calibri"/>
                <a:hlinkClick r:id="rId8">
                  <a:extLst>
                    <a:ext uri="{A12FA001-AC4F-418D-AE19-62706E023703}">
                      <ahyp:hlinkClr xmlns:ahyp="http://schemas.microsoft.com/office/drawing/2018/hyperlinkcolor" val="tx"/>
                    </a:ext>
                  </a:extLst>
                </a:hlinkClick>
              </a:rPr>
              <a:t>Reprise du travail après une absence de longue durée | Beswic</a:t>
            </a:r>
            <a:endParaRPr lang="fr-FR" sz="1100" noProof="0">
              <a:solidFill>
                <a:schemeClr val="tx2"/>
              </a:solidFill>
              <a:latin typeface="Calibri"/>
              <a:ea typeface="Calibri"/>
              <a:cs typeface="Calibri"/>
            </a:endParaRPr>
          </a:p>
          <a:p>
            <a:pPr>
              <a:lnSpc>
                <a:spcPct val="160000"/>
              </a:lnSpc>
            </a:pPr>
            <a:r>
              <a:rPr lang="fr-FR" sz="1000" i="1">
                <a:solidFill>
                  <a:schemeClr val="tx1"/>
                </a:solidFill>
                <a:latin typeface="Calibri"/>
                <a:ea typeface="Calibri"/>
                <a:cs typeface="Calibri"/>
              </a:rPr>
              <a:t>Risques psychosociaux (RPS)| </a:t>
            </a:r>
            <a:r>
              <a:rPr lang="fr-FR" sz="1000" i="1" err="1">
                <a:solidFill>
                  <a:schemeClr val="tx1"/>
                </a:solidFill>
                <a:latin typeface="Calibri"/>
                <a:ea typeface="Calibri"/>
                <a:cs typeface="Calibri"/>
              </a:rPr>
              <a:t>Beswic</a:t>
            </a:r>
            <a:r>
              <a:rPr lang="fr-FR" sz="1000">
                <a:solidFill>
                  <a:schemeClr val="tx1"/>
                </a:solidFill>
                <a:latin typeface="Calibri"/>
                <a:ea typeface="Calibri"/>
                <a:cs typeface="Calibri"/>
              </a:rPr>
              <a:t>. (2025, 7 </a:t>
            </a:r>
            <a:r>
              <a:rPr lang="fr-FR" sz="1000" err="1">
                <a:solidFill>
                  <a:schemeClr val="tx1"/>
                </a:solidFill>
                <a:latin typeface="Calibri"/>
                <a:ea typeface="Calibri"/>
                <a:cs typeface="Calibri"/>
              </a:rPr>
              <a:t>maart</a:t>
            </a:r>
            <a:r>
              <a:rPr lang="fr-FR" sz="1000">
                <a:solidFill>
                  <a:schemeClr val="tx2"/>
                </a:solidFill>
                <a:latin typeface="Calibri"/>
                <a:ea typeface="Calibri"/>
                <a:cs typeface="Calibri"/>
              </a:rPr>
              <a:t>). </a:t>
            </a:r>
            <a:r>
              <a:rPr lang="fr-FR" sz="1000">
                <a:solidFill>
                  <a:srgbClr val="0E2841"/>
                </a:solidFill>
                <a:latin typeface="Calibri"/>
                <a:ea typeface="Calibri"/>
                <a:cs typeface="Calibri"/>
                <a:hlinkClick r:id="rId9">
                  <a:extLst>
                    <a:ext uri="{A12FA001-AC4F-418D-AE19-62706E023703}">
                      <ahyp:hlinkClr xmlns:ahyp="http://schemas.microsoft.com/office/drawing/2018/hyperlinkcolor" val="tx"/>
                    </a:ext>
                  </a:extLst>
                </a:hlinkClick>
              </a:rPr>
              <a:t>Risques psychosociaux (RPS) | Beswic</a:t>
            </a:r>
            <a:endParaRPr lang="fr-FR" sz="1000">
              <a:solidFill>
                <a:schemeClr val="tx1"/>
              </a:solidFill>
              <a:latin typeface="Calibri"/>
              <a:ea typeface="Calibri"/>
              <a:cs typeface="Calibri"/>
            </a:endParaRPr>
          </a:p>
          <a:p>
            <a:pPr>
              <a:lnSpc>
                <a:spcPct val="160000"/>
              </a:lnSpc>
            </a:pPr>
            <a:r>
              <a:rPr lang="fr-FR" sz="1100" noProof="0" err="1">
                <a:solidFill>
                  <a:schemeClr val="tx1"/>
                </a:solidFill>
                <a:latin typeface="Calibri"/>
                <a:ea typeface="Calibri"/>
                <a:cs typeface="Calibri"/>
              </a:rPr>
              <a:t>Rohleder</a:t>
            </a:r>
            <a:r>
              <a:rPr lang="fr-FR" sz="1100" noProof="0">
                <a:solidFill>
                  <a:schemeClr val="tx1"/>
                </a:solidFill>
                <a:latin typeface="Calibri"/>
                <a:ea typeface="Calibri"/>
                <a:cs typeface="Calibri"/>
              </a:rPr>
              <a:t>, N. 2019. Stress and inflammation - The </a:t>
            </a:r>
            <a:r>
              <a:rPr lang="fr-FR" sz="1100" noProof="0" err="1">
                <a:solidFill>
                  <a:schemeClr val="tx1"/>
                </a:solidFill>
                <a:latin typeface="Calibri"/>
                <a:ea typeface="Calibri"/>
                <a:cs typeface="Calibri"/>
              </a:rPr>
              <a:t>need</a:t>
            </a:r>
            <a:r>
              <a:rPr lang="fr-FR" sz="1100" noProof="0">
                <a:solidFill>
                  <a:schemeClr val="tx1"/>
                </a:solidFill>
                <a:latin typeface="Calibri"/>
                <a:ea typeface="Calibri"/>
                <a:cs typeface="Calibri"/>
              </a:rPr>
              <a:t> to </a:t>
            </a:r>
            <a:r>
              <a:rPr lang="fr-FR" sz="1100" noProof="0" err="1">
                <a:solidFill>
                  <a:schemeClr val="tx1"/>
                </a:solidFill>
                <a:latin typeface="Calibri"/>
                <a:ea typeface="Calibri"/>
                <a:cs typeface="Calibri"/>
              </a:rPr>
              <a:t>address</a:t>
            </a:r>
            <a:r>
              <a:rPr lang="fr-FR" sz="1100" noProof="0">
                <a:solidFill>
                  <a:schemeClr val="tx1"/>
                </a:solidFill>
                <a:latin typeface="Calibri"/>
                <a:ea typeface="Calibri"/>
                <a:cs typeface="Calibri"/>
              </a:rPr>
              <a:t> the gap in the transition </a:t>
            </a:r>
            <a:r>
              <a:rPr lang="fr-FR" sz="1100" noProof="0" err="1">
                <a:solidFill>
                  <a:schemeClr val="tx1"/>
                </a:solidFill>
                <a:latin typeface="Calibri"/>
                <a:ea typeface="Calibri"/>
                <a:cs typeface="Calibri"/>
              </a:rPr>
              <a:t>between</a:t>
            </a:r>
            <a:r>
              <a:rPr lang="fr-FR" sz="1100" noProof="0">
                <a:solidFill>
                  <a:schemeClr val="tx1"/>
                </a:solidFill>
                <a:latin typeface="Calibri"/>
                <a:ea typeface="Calibri"/>
                <a:cs typeface="Calibri"/>
              </a:rPr>
              <a:t> acute and </a:t>
            </a:r>
            <a:r>
              <a:rPr lang="fr-FR" sz="1100" noProof="0" err="1">
                <a:solidFill>
                  <a:schemeClr val="tx1"/>
                </a:solidFill>
                <a:latin typeface="Calibri"/>
                <a:ea typeface="Calibri"/>
                <a:cs typeface="Calibri"/>
              </a:rPr>
              <a:t>chronic</a:t>
            </a:r>
            <a:r>
              <a:rPr lang="fr-FR" sz="1100" noProof="0">
                <a:solidFill>
                  <a:schemeClr val="tx1"/>
                </a:solidFill>
                <a:latin typeface="Calibri"/>
                <a:ea typeface="Calibri"/>
                <a:cs typeface="Calibri"/>
              </a:rPr>
              <a:t> stress </a:t>
            </a:r>
            <a:r>
              <a:rPr lang="fr-FR" sz="1100" noProof="0" err="1">
                <a:solidFill>
                  <a:schemeClr val="tx1"/>
                </a:solidFill>
                <a:latin typeface="Calibri"/>
                <a:ea typeface="Calibri"/>
                <a:cs typeface="Calibri"/>
              </a:rPr>
              <a:t>effects</a:t>
            </a:r>
            <a:r>
              <a:rPr lang="fr-FR" sz="1100" noProof="0">
                <a:solidFill>
                  <a:schemeClr val="tx1"/>
                </a:solidFill>
                <a:latin typeface="Calibri"/>
                <a:ea typeface="Calibri"/>
                <a:cs typeface="Calibri"/>
              </a:rPr>
              <a:t>. </a:t>
            </a:r>
            <a:r>
              <a:rPr lang="fr-FR" sz="1100" i="1" noProof="0" err="1">
                <a:solidFill>
                  <a:schemeClr val="tx1"/>
                </a:solidFill>
                <a:latin typeface="Calibri"/>
                <a:ea typeface="Calibri"/>
                <a:cs typeface="Calibri"/>
              </a:rPr>
              <a:t>Psychoneuroen</a:t>
            </a:r>
            <a:r>
              <a:rPr lang="fr-FR" sz="1100" i="1" noProof="0">
                <a:solidFill>
                  <a:schemeClr val="tx1"/>
                </a:solidFill>
                <a:latin typeface="Calibri"/>
                <a:ea typeface="Calibri"/>
                <a:cs typeface="Calibri"/>
              </a:rPr>
              <a:t> </a:t>
            </a:r>
            <a:r>
              <a:rPr lang="fr-FR" sz="1100" i="1" noProof="0" err="1">
                <a:solidFill>
                  <a:schemeClr val="tx1"/>
                </a:solidFill>
                <a:latin typeface="Calibri"/>
                <a:ea typeface="Calibri"/>
                <a:cs typeface="Calibri"/>
              </a:rPr>
              <a:t>docrinology</a:t>
            </a:r>
            <a:r>
              <a:rPr lang="fr-FR" sz="1100" noProof="0">
                <a:solidFill>
                  <a:schemeClr val="tx1"/>
                </a:solidFill>
                <a:latin typeface="Calibri"/>
                <a:ea typeface="Calibri"/>
                <a:cs typeface="Calibri"/>
              </a:rPr>
              <a:t>, 105, 164-171. </a:t>
            </a:r>
            <a:r>
              <a:rPr lang="fr-FR" sz="1100" noProof="0">
                <a:solidFill>
                  <a:srgbClr val="000000"/>
                </a:solidFill>
                <a:latin typeface="Calibri"/>
                <a:ea typeface="Calibri"/>
                <a:cs typeface="Calibri"/>
                <a:hlinkClick r:id="rId10">
                  <a:extLst>
                    <a:ext uri="{A12FA001-AC4F-418D-AE19-62706E023703}">
                      <ahyp:hlinkClr xmlns:ahyp="http://schemas.microsoft.com/office/drawing/2018/hyperlinkcolor" val="tx"/>
                    </a:ext>
                  </a:extLst>
                </a:hlinkClick>
              </a:rPr>
              <a:t>https://doi.org/10.1016/j.psyneuen.2019.02.021</a:t>
            </a:r>
            <a:endParaRPr lang="fr-FR" sz="1100" noProof="0">
              <a:solidFill>
                <a:schemeClr val="tx2"/>
              </a:solidFill>
              <a:latin typeface="Calibri"/>
              <a:ea typeface="Calibri"/>
              <a:cs typeface="Calibri"/>
            </a:endParaRPr>
          </a:p>
          <a:p>
            <a:pPr>
              <a:lnSpc>
                <a:spcPct val="160000"/>
              </a:lnSpc>
            </a:pPr>
            <a:r>
              <a:rPr lang="fr-FR" sz="1100">
                <a:solidFill>
                  <a:srgbClr val="000000"/>
                </a:solidFill>
                <a:latin typeface="Calibri"/>
                <a:ea typeface="Calibri"/>
                <a:cs typeface="Calibri"/>
              </a:rPr>
              <a:t>Santé mentale et travail, un enjeu collectif - Journée d’étude hybride du Réseau fédéral Santé mentale et Travail l  </a:t>
            </a:r>
            <a:r>
              <a:rPr lang="fr-FR" sz="1100">
                <a:solidFill>
                  <a:srgbClr val="000000"/>
                </a:solidFill>
                <a:latin typeface="Calibri"/>
                <a:ea typeface="Calibri"/>
                <a:cs typeface="Calibri"/>
                <a:hlinkClick r:id="rId11"/>
              </a:rPr>
              <a:t>Santé mentale et travail, un enjeu collectif - Journée d’étude hybride du Réseau fédéral Santé mentale et Travail - SPF Emploi - Travail et Concertation sociale</a:t>
            </a:r>
            <a:endParaRPr lang="fr-FR" sz="1100" b="0" i="0" noProof="0">
              <a:solidFill>
                <a:srgbClr val="000000"/>
              </a:solidFill>
              <a:effectLst/>
              <a:latin typeface="Calibri"/>
              <a:ea typeface="Calibri"/>
              <a:cs typeface="Calibri"/>
            </a:endParaRPr>
          </a:p>
          <a:p>
            <a:pPr marL="0" indent="0">
              <a:buNone/>
            </a:pPr>
            <a:endParaRPr lang="fr-FR" sz="1050" noProof="0">
              <a:solidFill>
                <a:srgbClr val="000000"/>
              </a:solidFill>
              <a:latin typeface="Calibri"/>
              <a:ea typeface="Calibri"/>
              <a:cs typeface="Calibri"/>
            </a:endParaRPr>
          </a:p>
          <a:p>
            <a:endParaRPr lang="fr-FR" sz="1100" noProof="0">
              <a:solidFill>
                <a:schemeClr val="tx2"/>
              </a:solidFill>
              <a:latin typeface="Calibri"/>
              <a:ea typeface="Calibri"/>
              <a:cs typeface="Calibri"/>
            </a:endParaRPr>
          </a:p>
          <a:p>
            <a:endParaRPr lang="fr-FR" sz="1100" i="1">
              <a:solidFill>
                <a:schemeClr val="tx2"/>
              </a:solidFill>
              <a:latin typeface="+mn-lt"/>
              <a:ea typeface="Calibri"/>
              <a:cs typeface="Segoe UI"/>
            </a:endParaRPr>
          </a:p>
        </p:txBody>
      </p:sp>
      <p:sp>
        <p:nvSpPr>
          <p:cNvPr id="4" name="Tijdelijke aanduiding voor dianummer 3">
            <a:extLst>
              <a:ext uri="{FF2B5EF4-FFF2-40B4-BE49-F238E27FC236}">
                <a16:creationId xmlns:a16="http://schemas.microsoft.com/office/drawing/2014/main" id="{5AB530F9-CC44-80F0-EC70-720B68669B35}"/>
              </a:ext>
            </a:extLst>
          </p:cNvPr>
          <p:cNvSpPr>
            <a:spLocks noGrp="1"/>
          </p:cNvSpPr>
          <p:nvPr>
            <p:ph type="sldNum" sz="quarter" idx="12"/>
          </p:nvPr>
        </p:nvSpPr>
        <p:spPr/>
        <p:txBody>
          <a:bodyPr/>
          <a:lstStyle/>
          <a:p>
            <a:fld id="{27C6CCC6-2BE5-4E42-96A4-D1E8E81A3D8E}" type="slidenum">
              <a:rPr lang="fr-FR" noProof="0" smtClean="0"/>
              <a:t>151</a:t>
            </a:fld>
            <a:endParaRPr lang="fr-FR" noProof="0"/>
          </a:p>
        </p:txBody>
      </p:sp>
    </p:spTree>
    <p:extLst>
      <p:ext uri="{BB962C8B-B14F-4D97-AF65-F5344CB8AC3E}">
        <p14:creationId xmlns:p14="http://schemas.microsoft.com/office/powerpoint/2010/main" val="386242543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B845-35C6-EDAD-3C37-6799D6AE27A5}"/>
              </a:ext>
            </a:extLst>
          </p:cNvPr>
          <p:cNvSpPr>
            <a:spLocks noGrp="1"/>
          </p:cNvSpPr>
          <p:nvPr>
            <p:ph type="title"/>
          </p:nvPr>
        </p:nvSpPr>
        <p:spPr/>
        <p:txBody>
          <a:bodyPr>
            <a:normAutofit/>
          </a:bodyPr>
          <a:lstStyle/>
          <a:p>
            <a:r>
              <a:rPr lang="fr-FR" sz="2800" noProof="0">
                <a:latin typeface="Futura Medium"/>
                <a:ea typeface="Calibri"/>
                <a:cs typeface="Calibri"/>
              </a:rPr>
              <a:t>Liste </a:t>
            </a:r>
            <a:r>
              <a:rPr lang="fr-FR" sz="2800">
                <a:latin typeface="Futura Medium"/>
                <a:ea typeface="Calibri"/>
                <a:cs typeface="Calibri"/>
              </a:rPr>
              <a:t>des</a:t>
            </a:r>
            <a:r>
              <a:rPr lang="fr-FR" sz="2800" noProof="0">
                <a:latin typeface="Futura Medium"/>
                <a:ea typeface="Calibri"/>
                <a:cs typeface="Calibri"/>
              </a:rPr>
              <a:t> </a:t>
            </a:r>
            <a:r>
              <a:rPr lang="fr-FR" sz="2800">
                <a:latin typeface="Futura Medium"/>
                <a:ea typeface="Calibri"/>
                <a:cs typeface="Calibri"/>
              </a:rPr>
              <a:t>références</a:t>
            </a:r>
            <a:endParaRPr lang="fr-FR" sz="2800" noProof="0">
              <a:latin typeface="Futura Medium"/>
              <a:ea typeface="Calibri"/>
            </a:endParaRPr>
          </a:p>
        </p:txBody>
      </p:sp>
      <p:sp>
        <p:nvSpPr>
          <p:cNvPr id="3" name="Content Placeholder 2">
            <a:extLst>
              <a:ext uri="{FF2B5EF4-FFF2-40B4-BE49-F238E27FC236}">
                <a16:creationId xmlns:a16="http://schemas.microsoft.com/office/drawing/2014/main" id="{0B79A009-5CF8-D4DF-5303-80288EED91C7}"/>
              </a:ext>
            </a:extLst>
          </p:cNvPr>
          <p:cNvSpPr>
            <a:spLocks noGrp="1"/>
          </p:cNvSpPr>
          <p:nvPr>
            <p:ph idx="1"/>
          </p:nvPr>
        </p:nvSpPr>
        <p:spPr/>
        <p:txBody>
          <a:bodyPr vert="horz" lIns="91440" tIns="45720" rIns="91440" bIns="45720" rtlCol="0" anchor="t">
            <a:noAutofit/>
          </a:bodyPr>
          <a:lstStyle/>
          <a:p>
            <a:pPr>
              <a:lnSpc>
                <a:spcPct val="160000"/>
              </a:lnSpc>
            </a:pPr>
            <a:r>
              <a:rPr lang="fr-FR" sz="1000" i="1" noProof="0">
                <a:solidFill>
                  <a:srgbClr val="000000"/>
                </a:solidFill>
                <a:latin typeface="Calibri"/>
                <a:ea typeface="Calibri"/>
                <a:cs typeface="Calibri"/>
              </a:rPr>
              <a:t>Synthèse des résultats BELHEALTH - Vague 1 à 6: Données sur la santé mentale des adultes belges à la suite du COVID-19 : Septembre 2022 – Juin 2024. </a:t>
            </a:r>
            <a:r>
              <a:rPr lang="fr-FR" sz="1000" noProof="0">
                <a:solidFill>
                  <a:srgbClr val="000000"/>
                </a:solidFill>
                <a:latin typeface="Calibri"/>
                <a:ea typeface="Calibri"/>
                <a:cs typeface="Calibri"/>
              </a:rPr>
              <a:t>(2024). </a:t>
            </a:r>
            <a:r>
              <a:rPr lang="fr-FR" sz="1000" noProof="0" err="1">
                <a:solidFill>
                  <a:srgbClr val="000000"/>
                </a:solidFill>
                <a:latin typeface="Calibri"/>
                <a:ea typeface="Calibri"/>
                <a:cs typeface="Calibri"/>
              </a:rPr>
              <a:t>Sciensano</a:t>
            </a:r>
            <a:r>
              <a:rPr lang="fr-FR" sz="1000" noProof="0">
                <a:solidFill>
                  <a:srgbClr val="000000"/>
                </a:solidFill>
                <a:latin typeface="Calibri"/>
                <a:ea typeface="Calibri"/>
                <a:cs typeface="Calibri"/>
              </a:rPr>
              <a:t>. </a:t>
            </a:r>
            <a:r>
              <a:rPr lang="fr-FR" sz="1000" noProof="0">
                <a:solidFill>
                  <a:srgbClr val="000000"/>
                </a:solidFill>
                <a:latin typeface="Calibri"/>
                <a:ea typeface="Calibri"/>
                <a:cs typeface="Calibri"/>
                <a:hlinkClick r:id="rId2"/>
              </a:rPr>
              <a:t>Synthèse des résultats BELHEALTH - Vague 1 à 6: Données sur la santé mentale des adultes belges à la suite du COVID-19 : Septembre 2022 – Juin 2024 | sciensano.be</a:t>
            </a:r>
            <a:endParaRPr lang="fr-FR" sz="1000" noProof="0">
              <a:solidFill>
                <a:srgbClr val="000000"/>
              </a:solidFill>
              <a:latin typeface="Calibri"/>
              <a:ea typeface="Calibri"/>
              <a:cs typeface="Calibri"/>
            </a:endParaRPr>
          </a:p>
          <a:p>
            <a:pPr>
              <a:lnSpc>
                <a:spcPct val="160000"/>
              </a:lnSpc>
            </a:pPr>
            <a:r>
              <a:rPr lang="fr-FR" sz="1000" noProof="0">
                <a:solidFill>
                  <a:srgbClr val="000000"/>
                </a:solidFill>
                <a:latin typeface="Calibri"/>
                <a:ea typeface="Calibri"/>
                <a:cs typeface="Calibri"/>
              </a:rPr>
              <a:t>‌</a:t>
            </a:r>
            <a:r>
              <a:rPr lang="fr-FR" sz="1000" noProof="0" err="1">
                <a:solidFill>
                  <a:srgbClr val="000000"/>
                </a:solidFill>
                <a:latin typeface="Calibri"/>
                <a:ea typeface="Calibri"/>
                <a:cs typeface="Calibri"/>
              </a:rPr>
              <a:t>Schneiderman</a:t>
            </a:r>
            <a:r>
              <a:rPr lang="fr-FR" sz="1000" noProof="0">
                <a:solidFill>
                  <a:srgbClr val="000000"/>
                </a:solidFill>
                <a:latin typeface="Calibri"/>
                <a:ea typeface="Calibri"/>
                <a:cs typeface="Calibri"/>
              </a:rPr>
              <a:t>, N., </a:t>
            </a:r>
            <a:r>
              <a:rPr lang="fr-FR" sz="1000" noProof="0" err="1">
                <a:solidFill>
                  <a:srgbClr val="000000"/>
                </a:solidFill>
                <a:latin typeface="Calibri"/>
                <a:ea typeface="Calibri"/>
                <a:cs typeface="Calibri"/>
              </a:rPr>
              <a:t>Ironson</a:t>
            </a:r>
            <a:r>
              <a:rPr lang="fr-FR" sz="1000" noProof="0">
                <a:solidFill>
                  <a:srgbClr val="000000"/>
                </a:solidFill>
                <a:latin typeface="Calibri"/>
                <a:ea typeface="Calibri"/>
                <a:cs typeface="Calibri"/>
              </a:rPr>
              <a:t>, G., &amp; Siegel, S. D. (2005).Stress and </a:t>
            </a:r>
            <a:r>
              <a:rPr lang="fr-FR" sz="1000" noProof="0" err="1">
                <a:solidFill>
                  <a:srgbClr val="000000"/>
                </a:solidFill>
                <a:latin typeface="Calibri"/>
                <a:ea typeface="Calibri"/>
                <a:cs typeface="Calibri"/>
              </a:rPr>
              <a:t>health</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Psychological</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behavioral</a:t>
            </a:r>
            <a:r>
              <a:rPr lang="fr-FR" sz="1000" noProof="0">
                <a:solidFill>
                  <a:srgbClr val="000000"/>
                </a:solidFill>
                <a:latin typeface="Calibri"/>
                <a:ea typeface="Calibri"/>
                <a:cs typeface="Calibri"/>
              </a:rPr>
              <a:t>, and </a:t>
            </a:r>
            <a:r>
              <a:rPr lang="fr-FR" sz="1000" noProof="0" err="1">
                <a:solidFill>
                  <a:srgbClr val="000000"/>
                </a:solidFill>
                <a:latin typeface="Calibri"/>
                <a:ea typeface="Calibri"/>
                <a:cs typeface="Calibri"/>
              </a:rPr>
              <a:t>biological</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determinants</a:t>
            </a:r>
            <a:r>
              <a:rPr lang="fr-FR" sz="1000"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Annual</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Review</a:t>
            </a:r>
            <a:r>
              <a:rPr lang="fr-FR" sz="1000" i="1" noProof="0">
                <a:solidFill>
                  <a:srgbClr val="000000"/>
                </a:solidFill>
                <a:latin typeface="Calibri"/>
                <a:ea typeface="Calibri"/>
                <a:cs typeface="Calibri"/>
              </a:rPr>
              <a:t> of </a:t>
            </a:r>
            <a:r>
              <a:rPr lang="fr-FR" sz="1000" i="1" noProof="0" err="1">
                <a:solidFill>
                  <a:srgbClr val="000000"/>
                </a:solidFill>
                <a:latin typeface="Calibri"/>
                <a:ea typeface="Calibri"/>
                <a:cs typeface="Calibri"/>
              </a:rPr>
              <a:t>Clinical</a:t>
            </a:r>
            <a:r>
              <a:rPr lang="fr-FR" sz="1000" i="1" noProof="0">
                <a:solidFill>
                  <a:srgbClr val="000000"/>
                </a:solidFill>
                <a:latin typeface="Calibri"/>
                <a:ea typeface="Calibri"/>
                <a:cs typeface="Calibri"/>
              </a:rPr>
              <a:t> Psychology</a:t>
            </a:r>
            <a:r>
              <a:rPr lang="fr-FR" sz="1000" noProof="0">
                <a:solidFill>
                  <a:srgbClr val="000000"/>
                </a:solidFill>
                <a:latin typeface="Calibri"/>
                <a:ea typeface="Calibri"/>
                <a:cs typeface="Calibri"/>
              </a:rPr>
              <a:t>, </a:t>
            </a:r>
            <a:r>
              <a:rPr lang="fr-FR" sz="1000" i="1" noProof="0">
                <a:solidFill>
                  <a:srgbClr val="000000"/>
                </a:solidFill>
                <a:latin typeface="Calibri"/>
                <a:ea typeface="Calibri"/>
                <a:cs typeface="Calibri"/>
              </a:rPr>
              <a:t>1</a:t>
            </a:r>
            <a:r>
              <a:rPr lang="fr-FR" sz="1000" noProof="0">
                <a:solidFill>
                  <a:srgbClr val="000000"/>
                </a:solidFill>
                <a:latin typeface="Calibri"/>
                <a:ea typeface="Calibri"/>
                <a:cs typeface="Calibri"/>
              </a:rPr>
              <a:t>, 607–628. </a:t>
            </a:r>
            <a:r>
              <a:rPr lang="fr-FR" sz="1000" noProof="0">
                <a:solidFill>
                  <a:srgbClr val="000000"/>
                </a:solidFill>
                <a:latin typeface="Calibri"/>
                <a:ea typeface="Calibri"/>
                <a:cs typeface="Calibri"/>
                <a:hlinkClick r:id="rId3"/>
              </a:rPr>
              <a:t>https://doi.org/10.1146/annurev.clinpsy.1.102803.144141</a:t>
            </a:r>
            <a:r>
              <a:rPr lang="fr-FR" sz="1000" noProof="0">
                <a:solidFill>
                  <a:srgbClr val="000000"/>
                </a:solidFill>
                <a:latin typeface="Calibri"/>
                <a:ea typeface="Calibri"/>
                <a:cs typeface="Calibri"/>
              </a:rPr>
              <a:t> </a:t>
            </a:r>
          </a:p>
          <a:p>
            <a:pPr>
              <a:lnSpc>
                <a:spcPct val="160000"/>
              </a:lnSpc>
            </a:pPr>
            <a:r>
              <a:rPr lang="fr-FR" sz="1000" noProof="0">
                <a:solidFill>
                  <a:srgbClr val="212121"/>
                </a:solidFill>
                <a:latin typeface="Calibri"/>
                <a:ea typeface="Calibri"/>
                <a:cs typeface="Calibri"/>
              </a:rPr>
              <a:t>Selye H. (1976). </a:t>
            </a:r>
            <a:r>
              <a:rPr lang="fr-FR" sz="1000" noProof="0" err="1">
                <a:solidFill>
                  <a:srgbClr val="212121"/>
                </a:solidFill>
                <a:latin typeface="Calibri"/>
                <a:ea typeface="Calibri"/>
                <a:cs typeface="Calibri"/>
              </a:rPr>
              <a:t>Forty</a:t>
            </a:r>
            <a:r>
              <a:rPr lang="fr-FR" sz="1000" noProof="0">
                <a:solidFill>
                  <a:srgbClr val="212121"/>
                </a:solidFill>
                <a:latin typeface="Calibri"/>
                <a:ea typeface="Calibri"/>
                <a:cs typeface="Calibri"/>
              </a:rPr>
              <a:t> </a:t>
            </a:r>
            <a:r>
              <a:rPr lang="fr-FR" sz="1000" noProof="0" err="1">
                <a:solidFill>
                  <a:srgbClr val="212121"/>
                </a:solidFill>
                <a:latin typeface="Calibri"/>
                <a:ea typeface="Calibri"/>
                <a:cs typeface="Calibri"/>
              </a:rPr>
              <a:t>years</a:t>
            </a:r>
            <a:r>
              <a:rPr lang="fr-FR" sz="1000" noProof="0">
                <a:solidFill>
                  <a:srgbClr val="212121"/>
                </a:solidFill>
                <a:latin typeface="Calibri"/>
                <a:ea typeface="Calibri"/>
                <a:cs typeface="Calibri"/>
              </a:rPr>
              <a:t> of stress </a:t>
            </a:r>
            <a:r>
              <a:rPr lang="fr-FR" sz="1000" noProof="0" err="1">
                <a:solidFill>
                  <a:srgbClr val="212121"/>
                </a:solidFill>
                <a:latin typeface="Calibri"/>
                <a:ea typeface="Calibri"/>
                <a:cs typeface="Calibri"/>
              </a:rPr>
              <a:t>research</a:t>
            </a:r>
            <a:r>
              <a:rPr lang="fr-FR" sz="1000" noProof="0">
                <a:solidFill>
                  <a:srgbClr val="212121"/>
                </a:solidFill>
                <a:latin typeface="Calibri"/>
                <a:ea typeface="Calibri"/>
                <a:cs typeface="Calibri"/>
              </a:rPr>
              <a:t>: Principal </a:t>
            </a:r>
            <a:r>
              <a:rPr lang="fr-FR" sz="1000" noProof="0" err="1">
                <a:solidFill>
                  <a:srgbClr val="212121"/>
                </a:solidFill>
                <a:latin typeface="Calibri"/>
                <a:ea typeface="Calibri"/>
                <a:cs typeface="Calibri"/>
              </a:rPr>
              <a:t>remaining</a:t>
            </a:r>
            <a:r>
              <a:rPr lang="fr-FR" sz="1000" noProof="0">
                <a:solidFill>
                  <a:srgbClr val="212121"/>
                </a:solidFill>
                <a:latin typeface="Calibri"/>
                <a:ea typeface="Calibri"/>
                <a:cs typeface="Calibri"/>
              </a:rPr>
              <a:t> </a:t>
            </a:r>
            <a:r>
              <a:rPr lang="fr-FR" sz="1000" noProof="0" err="1">
                <a:solidFill>
                  <a:srgbClr val="212121"/>
                </a:solidFill>
                <a:latin typeface="Calibri"/>
                <a:ea typeface="Calibri"/>
                <a:cs typeface="Calibri"/>
              </a:rPr>
              <a:t>problems</a:t>
            </a:r>
            <a:r>
              <a:rPr lang="fr-FR" sz="1000" noProof="0">
                <a:solidFill>
                  <a:srgbClr val="212121"/>
                </a:solidFill>
                <a:latin typeface="Calibri"/>
                <a:ea typeface="Calibri"/>
                <a:cs typeface="Calibri"/>
              </a:rPr>
              <a:t> and </a:t>
            </a:r>
            <a:r>
              <a:rPr lang="fr-FR" sz="1000" noProof="0" err="1">
                <a:solidFill>
                  <a:srgbClr val="212121"/>
                </a:solidFill>
                <a:latin typeface="Calibri"/>
                <a:ea typeface="Calibri"/>
                <a:cs typeface="Calibri"/>
              </a:rPr>
              <a:t>misconceptions</a:t>
            </a:r>
            <a:r>
              <a:rPr lang="fr-FR" sz="1000" noProof="0">
                <a:solidFill>
                  <a:srgbClr val="212121"/>
                </a:solidFill>
                <a:latin typeface="Calibri"/>
                <a:ea typeface="Calibri"/>
                <a:cs typeface="Calibri"/>
              </a:rPr>
              <a:t>. </a:t>
            </a:r>
            <a:r>
              <a:rPr lang="fr-FR" sz="1000" i="1" noProof="0">
                <a:solidFill>
                  <a:srgbClr val="212121"/>
                </a:solidFill>
                <a:latin typeface="Calibri"/>
                <a:ea typeface="Calibri"/>
                <a:cs typeface="Calibri"/>
              </a:rPr>
              <a:t>Can Med Assoc</a:t>
            </a:r>
            <a:r>
              <a:rPr lang="fr-FR" sz="1000" noProof="0">
                <a:solidFill>
                  <a:srgbClr val="212121"/>
                </a:solidFill>
                <a:latin typeface="Calibri"/>
                <a:ea typeface="Calibri"/>
                <a:cs typeface="Calibri"/>
              </a:rPr>
              <a:t> J., </a:t>
            </a:r>
            <a:r>
              <a:rPr lang="fr-FR" sz="1000" i="1" noProof="0">
                <a:solidFill>
                  <a:srgbClr val="212121"/>
                </a:solidFill>
                <a:latin typeface="Calibri"/>
                <a:ea typeface="Calibri"/>
                <a:cs typeface="Calibri"/>
              </a:rPr>
              <a:t>115</a:t>
            </a:r>
            <a:r>
              <a:rPr lang="fr-FR" sz="1000" noProof="0">
                <a:solidFill>
                  <a:srgbClr val="212121"/>
                </a:solidFill>
                <a:latin typeface="Calibri"/>
                <a:ea typeface="Calibri"/>
                <a:cs typeface="Calibri"/>
              </a:rPr>
              <a:t>, 53-6. PMID: 1277062; PMCID: PMC1878603.</a:t>
            </a:r>
            <a:endParaRPr lang="fr-FR" sz="1000" noProof="0">
              <a:solidFill>
                <a:srgbClr val="000000"/>
              </a:solidFill>
              <a:latin typeface="Calibri"/>
              <a:ea typeface="Calibri"/>
              <a:cs typeface="Calibri"/>
            </a:endParaRPr>
          </a:p>
          <a:p>
            <a:pPr>
              <a:lnSpc>
                <a:spcPct val="160000"/>
              </a:lnSpc>
            </a:pPr>
            <a:r>
              <a:rPr lang="fr-FR" sz="1000">
                <a:solidFill>
                  <a:srgbClr val="000000"/>
                </a:solidFill>
                <a:latin typeface="Calibri"/>
                <a:ea typeface="Calibri"/>
                <a:cs typeface="Calibri"/>
              </a:rPr>
              <a:t>Siegel, D. J. (2012). T</a:t>
            </a:r>
            <a:r>
              <a:rPr lang="fr-FR" sz="1000" i="1">
                <a:solidFill>
                  <a:srgbClr val="000000"/>
                </a:solidFill>
                <a:latin typeface="Calibri"/>
                <a:ea typeface="Calibri"/>
                <a:cs typeface="Calibri"/>
              </a:rPr>
              <a:t>he </a:t>
            </a:r>
            <a:r>
              <a:rPr lang="fr-FR" sz="1000" i="1" err="1">
                <a:solidFill>
                  <a:srgbClr val="000000"/>
                </a:solidFill>
                <a:latin typeface="Calibri"/>
                <a:ea typeface="Calibri"/>
                <a:cs typeface="Calibri"/>
              </a:rPr>
              <a:t>Developing</a:t>
            </a:r>
            <a:r>
              <a:rPr lang="fr-FR" sz="1000" i="1">
                <a:solidFill>
                  <a:srgbClr val="000000"/>
                </a:solidFill>
                <a:latin typeface="Calibri"/>
                <a:ea typeface="Calibri"/>
                <a:cs typeface="Calibri"/>
              </a:rPr>
              <a:t> </a:t>
            </a:r>
            <a:r>
              <a:rPr lang="fr-FR" sz="1000" i="1" err="1">
                <a:solidFill>
                  <a:srgbClr val="000000"/>
                </a:solidFill>
                <a:latin typeface="Calibri"/>
                <a:ea typeface="Calibri"/>
                <a:cs typeface="Calibri"/>
              </a:rPr>
              <a:t>Mind</a:t>
            </a:r>
            <a:r>
              <a:rPr lang="fr-FR" sz="1000" i="1">
                <a:solidFill>
                  <a:srgbClr val="000000"/>
                </a:solidFill>
                <a:latin typeface="Calibri"/>
                <a:ea typeface="Calibri"/>
                <a:cs typeface="Calibri"/>
              </a:rPr>
              <a:t>: How </a:t>
            </a:r>
            <a:r>
              <a:rPr lang="fr-FR" sz="1000" i="1" err="1">
                <a:solidFill>
                  <a:srgbClr val="000000"/>
                </a:solidFill>
                <a:latin typeface="Calibri"/>
                <a:ea typeface="Calibri"/>
                <a:cs typeface="Calibri"/>
              </a:rPr>
              <a:t>Relationships</a:t>
            </a:r>
            <a:r>
              <a:rPr lang="fr-FR" sz="1000" i="1">
                <a:solidFill>
                  <a:srgbClr val="000000"/>
                </a:solidFill>
                <a:latin typeface="Calibri"/>
                <a:ea typeface="Calibri"/>
                <a:cs typeface="Calibri"/>
              </a:rPr>
              <a:t> and the Brain </a:t>
            </a:r>
            <a:r>
              <a:rPr lang="fr-FR" sz="1000" i="1" err="1">
                <a:solidFill>
                  <a:srgbClr val="000000"/>
                </a:solidFill>
                <a:latin typeface="Calibri"/>
                <a:ea typeface="Calibri"/>
                <a:cs typeface="Calibri"/>
              </a:rPr>
              <a:t>Interact</a:t>
            </a:r>
            <a:r>
              <a:rPr lang="fr-FR" sz="1000" i="1">
                <a:solidFill>
                  <a:srgbClr val="000000"/>
                </a:solidFill>
                <a:latin typeface="Calibri"/>
                <a:ea typeface="Calibri"/>
                <a:cs typeface="Calibri"/>
              </a:rPr>
              <a:t> to Shape </a:t>
            </a:r>
            <a:r>
              <a:rPr lang="fr-FR" sz="1000" i="1" err="1">
                <a:solidFill>
                  <a:srgbClr val="000000"/>
                </a:solidFill>
                <a:latin typeface="Calibri"/>
                <a:ea typeface="Calibri"/>
                <a:cs typeface="Calibri"/>
              </a:rPr>
              <a:t>Who</a:t>
            </a:r>
            <a:r>
              <a:rPr lang="fr-FR" sz="1000" i="1">
                <a:solidFill>
                  <a:srgbClr val="000000"/>
                </a:solidFill>
                <a:latin typeface="Calibri"/>
                <a:ea typeface="Calibri"/>
                <a:cs typeface="Calibri"/>
              </a:rPr>
              <a:t> </a:t>
            </a:r>
            <a:r>
              <a:rPr lang="fr-FR" sz="1000" i="1" err="1">
                <a:solidFill>
                  <a:srgbClr val="000000"/>
                </a:solidFill>
                <a:latin typeface="Calibri"/>
                <a:ea typeface="Calibri"/>
                <a:cs typeface="Calibri"/>
              </a:rPr>
              <a:t>We</a:t>
            </a:r>
            <a:r>
              <a:rPr lang="fr-FR" sz="1000" i="1">
                <a:solidFill>
                  <a:srgbClr val="000000"/>
                </a:solidFill>
                <a:latin typeface="Calibri"/>
                <a:ea typeface="Calibri"/>
                <a:cs typeface="Calibri"/>
              </a:rPr>
              <a:t> Are</a:t>
            </a:r>
            <a:r>
              <a:rPr lang="fr-FR" sz="1000">
                <a:solidFill>
                  <a:srgbClr val="000000"/>
                </a:solidFill>
                <a:latin typeface="Calibri"/>
                <a:ea typeface="Calibri"/>
                <a:cs typeface="Calibri"/>
              </a:rPr>
              <a:t>. New York, NY: Guilford </a:t>
            </a:r>
            <a:r>
              <a:rPr lang="fr-FR" sz="1000" err="1">
                <a:solidFill>
                  <a:srgbClr val="000000"/>
                </a:solidFill>
                <a:latin typeface="Calibri"/>
                <a:ea typeface="Calibri"/>
                <a:cs typeface="Calibri"/>
              </a:rPr>
              <a:t>Press</a:t>
            </a:r>
            <a:endParaRPr lang="fr-FR" sz="1000">
              <a:solidFill>
                <a:srgbClr val="000000"/>
              </a:solidFill>
              <a:latin typeface="Calibri"/>
              <a:ea typeface="Calibri"/>
              <a:cs typeface="Calibri"/>
            </a:endParaRPr>
          </a:p>
          <a:p>
            <a:pPr>
              <a:lnSpc>
                <a:spcPct val="160000"/>
              </a:lnSpc>
            </a:pPr>
            <a:r>
              <a:rPr lang="fr-FR" sz="1000" noProof="0">
                <a:solidFill>
                  <a:srgbClr val="000000"/>
                </a:solidFill>
                <a:latin typeface="Calibri"/>
                <a:ea typeface="Calibri"/>
                <a:cs typeface="Calibri"/>
              </a:rPr>
              <a:t>Swinnen, L. (2015). </a:t>
            </a:r>
            <a:r>
              <a:rPr lang="fr-FR" sz="1000" i="1" noProof="0" err="1">
                <a:solidFill>
                  <a:srgbClr val="000000"/>
                </a:solidFill>
                <a:latin typeface="Calibri"/>
                <a:ea typeface="Calibri"/>
                <a:cs typeface="Calibri"/>
              </a:rPr>
              <a:t>Geef</a:t>
            </a:r>
            <a:r>
              <a:rPr lang="fr-FR" sz="1000" i="1" noProof="0">
                <a:solidFill>
                  <a:srgbClr val="000000"/>
                </a:solidFill>
                <a:latin typeface="Calibri"/>
                <a:ea typeface="Calibri"/>
                <a:cs typeface="Calibri"/>
              </a:rPr>
              <a:t> burn-out </a:t>
            </a:r>
            <a:r>
              <a:rPr lang="fr-FR" sz="1000" i="1" noProof="0" err="1">
                <a:solidFill>
                  <a:srgbClr val="000000"/>
                </a:solidFill>
                <a:latin typeface="Calibri"/>
                <a:ea typeface="Calibri"/>
                <a:cs typeface="Calibri"/>
              </a:rPr>
              <a:t>geen</a:t>
            </a:r>
            <a:r>
              <a:rPr lang="fr-FR" sz="1000" i="1" noProof="0">
                <a:solidFill>
                  <a:srgbClr val="000000"/>
                </a:solidFill>
                <a:latin typeface="Calibri"/>
                <a:ea typeface="Calibri"/>
                <a:cs typeface="Calibri"/>
              </a:rPr>
              <a:t> kans. Leuven, </a:t>
            </a:r>
            <a:r>
              <a:rPr lang="fr-FR" sz="1000" i="1" noProof="0" err="1">
                <a:solidFill>
                  <a:srgbClr val="000000"/>
                </a:solidFill>
                <a:latin typeface="Calibri"/>
                <a:ea typeface="Calibri"/>
                <a:cs typeface="Calibri"/>
              </a:rPr>
              <a:t>Davidsfonds</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Uitgeverij</a:t>
            </a:r>
            <a:r>
              <a:rPr lang="fr-FR" sz="1000" i="1" noProof="0">
                <a:solidFill>
                  <a:srgbClr val="000000"/>
                </a:solidFill>
                <a:latin typeface="Calibri"/>
                <a:ea typeface="Calibri"/>
                <a:cs typeface="Calibri"/>
              </a:rPr>
              <a:t>.</a:t>
            </a:r>
            <a:endParaRPr lang="fr-FR" sz="1000" noProof="0">
              <a:solidFill>
                <a:srgbClr val="000000"/>
              </a:solidFill>
              <a:latin typeface="Calibri"/>
              <a:ea typeface="Calibri"/>
              <a:cs typeface="Calibri"/>
            </a:endParaRPr>
          </a:p>
          <a:p>
            <a:pPr>
              <a:lnSpc>
                <a:spcPct val="160000"/>
              </a:lnSpc>
            </a:pPr>
            <a:r>
              <a:rPr lang="fr-FR" sz="1000">
                <a:solidFill>
                  <a:srgbClr val="156082"/>
                </a:solidFill>
                <a:latin typeface="Calibri"/>
                <a:ea typeface="Calibri"/>
                <a:cs typeface="Calibri"/>
              </a:rPr>
              <a:t>Van </a:t>
            </a:r>
            <a:r>
              <a:rPr lang="fr-FR" sz="1000" err="1">
                <a:solidFill>
                  <a:srgbClr val="156082"/>
                </a:solidFill>
                <a:latin typeface="Calibri"/>
                <a:ea typeface="Calibri"/>
                <a:cs typeface="Calibri"/>
              </a:rPr>
              <a:t>Reenen</a:t>
            </a:r>
            <a:r>
              <a:rPr lang="fr-FR" sz="1000">
                <a:solidFill>
                  <a:srgbClr val="156082"/>
                </a:solidFill>
                <a:latin typeface="Calibri"/>
                <a:ea typeface="Calibri"/>
                <a:cs typeface="Calibri"/>
              </a:rPr>
              <a:t>, H. J. (2011). Burn-out en de </a:t>
            </a:r>
            <a:r>
              <a:rPr lang="fr-FR" sz="1000" err="1">
                <a:solidFill>
                  <a:srgbClr val="156082"/>
                </a:solidFill>
                <a:latin typeface="Calibri"/>
                <a:ea typeface="Calibri"/>
                <a:cs typeface="Calibri"/>
              </a:rPr>
              <a:t>fysiologie</a:t>
            </a:r>
            <a:r>
              <a:rPr lang="fr-FR" sz="1000">
                <a:solidFill>
                  <a:srgbClr val="156082"/>
                </a:solidFill>
                <a:latin typeface="Calibri"/>
                <a:ea typeface="Calibri"/>
                <a:cs typeface="Calibri"/>
              </a:rPr>
              <a:t> van het </a:t>
            </a:r>
            <a:r>
              <a:rPr lang="fr-FR" sz="1000" err="1">
                <a:solidFill>
                  <a:srgbClr val="156082"/>
                </a:solidFill>
                <a:latin typeface="Calibri"/>
                <a:ea typeface="Calibri"/>
                <a:cs typeface="Calibri"/>
              </a:rPr>
              <a:t>stresssysteem</a:t>
            </a:r>
            <a:r>
              <a:rPr lang="fr-FR" sz="1000">
                <a:solidFill>
                  <a:srgbClr val="156082"/>
                </a:solidFill>
                <a:latin typeface="Calibri"/>
                <a:ea typeface="Calibri"/>
                <a:cs typeface="Calibri"/>
              </a:rPr>
              <a:t>: Van </a:t>
            </a:r>
            <a:r>
              <a:rPr lang="fr-FR" sz="1000" err="1">
                <a:solidFill>
                  <a:srgbClr val="156082"/>
                </a:solidFill>
                <a:latin typeface="Calibri"/>
                <a:ea typeface="Calibri"/>
                <a:cs typeface="Calibri"/>
              </a:rPr>
              <a:t>overleven</a:t>
            </a:r>
            <a:r>
              <a:rPr lang="fr-FR" sz="1000">
                <a:solidFill>
                  <a:srgbClr val="156082"/>
                </a:solidFill>
                <a:latin typeface="Calibri"/>
                <a:ea typeface="Calibri"/>
                <a:cs typeface="Calibri"/>
              </a:rPr>
              <a:t> </a:t>
            </a:r>
            <a:r>
              <a:rPr lang="fr-FR" sz="1000" err="1">
                <a:solidFill>
                  <a:srgbClr val="156082"/>
                </a:solidFill>
                <a:latin typeface="Calibri"/>
                <a:ea typeface="Calibri"/>
                <a:cs typeface="Calibri"/>
              </a:rPr>
              <a:t>naar</a:t>
            </a:r>
            <a:r>
              <a:rPr lang="fr-FR" sz="1000">
                <a:solidFill>
                  <a:srgbClr val="156082"/>
                </a:solidFill>
                <a:latin typeface="Calibri"/>
                <a:ea typeface="Calibri"/>
                <a:cs typeface="Calibri"/>
              </a:rPr>
              <a:t> </a:t>
            </a:r>
            <a:r>
              <a:rPr lang="fr-FR" sz="1000" err="1">
                <a:solidFill>
                  <a:srgbClr val="156082"/>
                </a:solidFill>
                <a:latin typeface="Calibri"/>
                <a:ea typeface="Calibri"/>
                <a:cs typeface="Calibri"/>
              </a:rPr>
              <a:t>leven</a:t>
            </a:r>
            <a:r>
              <a:rPr lang="fr-FR" sz="1000">
                <a:solidFill>
                  <a:srgbClr val="156082"/>
                </a:solidFill>
                <a:latin typeface="Calibri"/>
                <a:ea typeface="Calibri"/>
                <a:cs typeface="Calibri"/>
              </a:rPr>
              <a:t> [</a:t>
            </a:r>
            <a:r>
              <a:rPr lang="fr-FR" sz="1000" err="1">
                <a:solidFill>
                  <a:srgbClr val="156082"/>
                </a:solidFill>
                <a:latin typeface="Calibri"/>
                <a:ea typeface="Calibri"/>
                <a:cs typeface="Calibri"/>
              </a:rPr>
              <a:t>Afstudeerscriptie</a:t>
            </a:r>
            <a:r>
              <a:rPr lang="fr-FR" sz="1000">
                <a:solidFill>
                  <a:srgbClr val="156082"/>
                </a:solidFill>
                <a:latin typeface="Calibri"/>
                <a:ea typeface="Calibri"/>
                <a:cs typeface="Calibri"/>
              </a:rPr>
              <a:t>, </a:t>
            </a:r>
            <a:r>
              <a:rPr lang="fr-FR" sz="1000" err="1">
                <a:solidFill>
                  <a:srgbClr val="156082"/>
                </a:solidFill>
                <a:latin typeface="Calibri"/>
                <a:ea typeface="Calibri"/>
                <a:cs typeface="Calibri"/>
              </a:rPr>
              <a:t>Bodymind</a:t>
            </a:r>
            <a:r>
              <a:rPr lang="fr-FR" sz="1000">
                <a:solidFill>
                  <a:srgbClr val="156082"/>
                </a:solidFill>
                <a:latin typeface="Calibri"/>
                <a:ea typeface="Calibri"/>
                <a:cs typeface="Calibri"/>
              </a:rPr>
              <a:t> </a:t>
            </a:r>
            <a:r>
              <a:rPr lang="fr-FR" sz="1000" err="1">
                <a:solidFill>
                  <a:srgbClr val="156082"/>
                </a:solidFill>
                <a:latin typeface="Calibri"/>
                <a:ea typeface="Calibri"/>
                <a:cs typeface="Calibri"/>
              </a:rPr>
              <a:t>Opleidingen</a:t>
            </a:r>
            <a:r>
              <a:rPr lang="fr-FR" sz="1000">
                <a:solidFill>
                  <a:srgbClr val="156082"/>
                </a:solidFill>
                <a:latin typeface="Calibri"/>
                <a:ea typeface="Calibri"/>
                <a:cs typeface="Calibri"/>
              </a:rPr>
              <a:t>]. </a:t>
            </a:r>
            <a:r>
              <a:rPr lang="fr-FR" sz="1000" i="1" err="1">
                <a:solidFill>
                  <a:srgbClr val="156082"/>
                </a:solidFill>
                <a:latin typeface="Calibri"/>
                <a:ea typeface="Calibri"/>
                <a:cs typeface="Calibri"/>
              </a:rPr>
              <a:t>Lichaamsgerichte</a:t>
            </a:r>
            <a:r>
              <a:rPr lang="fr-FR" sz="1000" i="1">
                <a:solidFill>
                  <a:srgbClr val="156082"/>
                </a:solidFill>
                <a:latin typeface="Calibri"/>
                <a:ea typeface="Calibri"/>
                <a:cs typeface="Calibri"/>
              </a:rPr>
              <a:t> </a:t>
            </a:r>
            <a:r>
              <a:rPr lang="fr-FR" sz="1000" i="1" err="1">
                <a:solidFill>
                  <a:srgbClr val="156082"/>
                </a:solidFill>
                <a:latin typeface="Calibri"/>
                <a:ea typeface="Calibri"/>
                <a:cs typeface="Calibri"/>
              </a:rPr>
              <a:t>Therapie</a:t>
            </a:r>
            <a:r>
              <a:rPr lang="fr-FR" sz="1000" i="1">
                <a:solidFill>
                  <a:srgbClr val="156082"/>
                </a:solidFill>
                <a:latin typeface="Calibri"/>
                <a:ea typeface="Calibri"/>
                <a:cs typeface="Calibri"/>
              </a:rPr>
              <a:t>. </a:t>
            </a:r>
            <a:r>
              <a:rPr lang="fr-FR" sz="1000">
                <a:solidFill>
                  <a:srgbClr val="156082"/>
                </a:solidFill>
                <a:latin typeface="Calibri"/>
                <a:ea typeface="Calibri"/>
                <a:cs typeface="Calibri"/>
                <a:hlinkClick r:id="rId4"/>
              </a:rPr>
              <a:t>http://www.lichaamsgerichte-therapie.org/artikelen/Scriptie%20Burn-out.pdf</a:t>
            </a:r>
            <a:r>
              <a:rPr lang="fr-FR" sz="1000">
                <a:solidFill>
                  <a:srgbClr val="156082"/>
                </a:solidFill>
                <a:latin typeface="Calibri"/>
                <a:ea typeface="Calibri"/>
                <a:cs typeface="Calibri"/>
              </a:rPr>
              <a:t>    </a:t>
            </a:r>
            <a:endParaRPr lang="fr-FR" sz="1000" i="1">
              <a:solidFill>
                <a:srgbClr val="000000"/>
              </a:solidFill>
              <a:latin typeface="Calibri"/>
              <a:ea typeface="Calibri"/>
              <a:cs typeface="Calibri"/>
            </a:endParaRPr>
          </a:p>
          <a:p>
            <a:pPr>
              <a:lnSpc>
                <a:spcPct val="160000"/>
              </a:lnSpc>
            </a:pPr>
            <a:r>
              <a:rPr lang="fr-FR" sz="1000" i="1" err="1">
                <a:solidFill>
                  <a:srgbClr val="156082"/>
                </a:solidFill>
                <a:latin typeface="Calibri"/>
                <a:ea typeface="Calibri"/>
                <a:cs typeface="Calibri"/>
              </a:rPr>
              <a:t>Vlaamse</a:t>
            </a:r>
            <a:r>
              <a:rPr lang="fr-FR" sz="1000" i="1">
                <a:solidFill>
                  <a:srgbClr val="156082"/>
                </a:solidFill>
                <a:latin typeface="Calibri"/>
                <a:ea typeface="Calibri"/>
                <a:cs typeface="Calibri"/>
              </a:rPr>
              <a:t> </a:t>
            </a:r>
            <a:r>
              <a:rPr lang="fr-FR" sz="1000" i="1" err="1">
                <a:solidFill>
                  <a:srgbClr val="156082"/>
                </a:solidFill>
                <a:latin typeface="Calibri"/>
                <a:ea typeface="Calibri"/>
                <a:cs typeface="Calibri"/>
              </a:rPr>
              <a:t>werkbaarheidsmonitor</a:t>
            </a:r>
            <a:r>
              <a:rPr lang="fr-FR" sz="1000" i="1">
                <a:solidFill>
                  <a:srgbClr val="156082"/>
                </a:solidFill>
                <a:latin typeface="Calibri"/>
                <a:ea typeface="Calibri"/>
                <a:cs typeface="Calibri"/>
              </a:rPr>
              <a:t> </a:t>
            </a:r>
            <a:r>
              <a:rPr lang="fr-FR" sz="1000" i="1" err="1">
                <a:solidFill>
                  <a:srgbClr val="156082"/>
                </a:solidFill>
                <a:latin typeface="Calibri"/>
                <a:ea typeface="Calibri"/>
                <a:cs typeface="Calibri"/>
              </a:rPr>
              <a:t>werknemers</a:t>
            </a:r>
            <a:r>
              <a:rPr lang="fr-FR" sz="1000" i="1">
                <a:solidFill>
                  <a:srgbClr val="156082"/>
                </a:solidFill>
                <a:latin typeface="Calibri"/>
                <a:ea typeface="Calibri"/>
                <a:cs typeface="Calibri"/>
              </a:rPr>
              <a:t> - </a:t>
            </a:r>
            <a:r>
              <a:rPr lang="fr-FR" sz="1000" i="1" err="1">
                <a:solidFill>
                  <a:srgbClr val="156082"/>
                </a:solidFill>
                <a:latin typeface="Calibri"/>
                <a:ea typeface="Calibri"/>
                <a:cs typeface="Calibri"/>
              </a:rPr>
              <a:t>meting</a:t>
            </a:r>
            <a:r>
              <a:rPr lang="fr-FR" sz="1000" i="1">
                <a:solidFill>
                  <a:srgbClr val="156082"/>
                </a:solidFill>
                <a:latin typeface="Calibri"/>
                <a:ea typeface="Calibri"/>
                <a:cs typeface="Calibri"/>
              </a:rPr>
              <a:t> 2023</a:t>
            </a:r>
            <a:r>
              <a:rPr lang="fr-FR" sz="1000">
                <a:solidFill>
                  <a:srgbClr val="156082"/>
                </a:solidFill>
                <a:latin typeface="Calibri"/>
                <a:ea typeface="Calibri"/>
                <a:cs typeface="Calibri"/>
              </a:rPr>
              <a:t>. (2023). SERV. </a:t>
            </a:r>
            <a:r>
              <a:rPr lang="fr-FR" sz="1000">
                <a:solidFill>
                  <a:srgbClr val="156082"/>
                </a:solidFill>
                <a:latin typeface="Calibri"/>
                <a:ea typeface="Calibri"/>
                <a:cs typeface="Calibri"/>
                <a:hlinkClick r:id="rId5"/>
              </a:rPr>
              <a:t>https://www.serv.be/stichting/project/vlaamse-werkbaarheidsmonitor-werknemers-meting-2023</a:t>
            </a:r>
            <a:r>
              <a:rPr lang="fr-FR" sz="1000">
                <a:solidFill>
                  <a:srgbClr val="156082"/>
                </a:solidFill>
                <a:latin typeface="Calibri"/>
                <a:ea typeface="Calibri"/>
                <a:cs typeface="Calibri"/>
              </a:rPr>
              <a:t> </a:t>
            </a:r>
            <a:endParaRPr lang="fr-FR" sz="1000" i="1">
              <a:solidFill>
                <a:srgbClr val="000000"/>
              </a:solidFill>
              <a:latin typeface="Calibri"/>
              <a:ea typeface="Calibri"/>
              <a:cs typeface="Calibri"/>
            </a:endParaRPr>
          </a:p>
          <a:p>
            <a:r>
              <a:rPr lang="fr-FR" sz="1000" i="1" noProof="0">
                <a:solidFill>
                  <a:srgbClr val="000000"/>
                </a:solidFill>
                <a:latin typeface="Calibri"/>
                <a:ea typeface="Calibri"/>
                <a:cs typeface="Calibri"/>
              </a:rPr>
              <a:t>The </a:t>
            </a:r>
            <a:r>
              <a:rPr lang="fr-FR" sz="1000" i="1" noProof="0" err="1">
                <a:solidFill>
                  <a:srgbClr val="000000"/>
                </a:solidFill>
                <a:latin typeface="Calibri"/>
                <a:ea typeface="Calibri"/>
                <a:cs typeface="Calibri"/>
              </a:rPr>
              <a:t>Developing</a:t>
            </a:r>
            <a:r>
              <a:rPr lang="fr-FR" sz="1000" i="1" noProof="0">
                <a:solidFill>
                  <a:srgbClr val="000000"/>
                </a:solidFill>
                <a:latin typeface="Calibri"/>
                <a:ea typeface="Calibri"/>
                <a:cs typeface="Calibri"/>
              </a:rPr>
              <a:t> </a:t>
            </a:r>
            <a:r>
              <a:rPr lang="fr-FR" sz="1000" i="1" noProof="0" err="1">
                <a:solidFill>
                  <a:srgbClr val="000000"/>
                </a:solidFill>
                <a:latin typeface="Calibri"/>
                <a:ea typeface="Calibri"/>
                <a:cs typeface="Calibri"/>
              </a:rPr>
              <a:t>Mind</a:t>
            </a:r>
            <a:r>
              <a:rPr lang="fr-FR" sz="1000" i="1" noProof="0">
                <a:solidFill>
                  <a:srgbClr val="000000"/>
                </a:solidFill>
                <a:latin typeface="Calibri"/>
                <a:ea typeface="Calibri"/>
                <a:cs typeface="Calibri"/>
              </a:rPr>
              <a:t>, 3rd Edition</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n.d</a:t>
            </a:r>
            <a:r>
              <a:rPr lang="fr-FR" sz="1000" noProof="0">
                <a:solidFill>
                  <a:srgbClr val="000000"/>
                </a:solidFill>
                <a:latin typeface="Calibri"/>
                <a:ea typeface="Calibri"/>
                <a:cs typeface="Calibri"/>
              </a:rPr>
              <a:t>.). Dr. Dan Siegel. </a:t>
            </a:r>
            <a:r>
              <a:rPr lang="fr-FR" sz="1000" noProof="0" err="1">
                <a:solidFill>
                  <a:srgbClr val="000000"/>
                </a:solidFill>
                <a:latin typeface="Calibri"/>
                <a:ea typeface="Calibri"/>
                <a:cs typeface="Calibri"/>
              </a:rPr>
              <a:t>Retrieved</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February</a:t>
            </a:r>
            <a:r>
              <a:rPr lang="fr-FR" sz="1000" noProof="0">
                <a:solidFill>
                  <a:srgbClr val="000000"/>
                </a:solidFill>
                <a:latin typeface="Calibri"/>
                <a:ea typeface="Calibri"/>
                <a:cs typeface="Calibri"/>
              </a:rPr>
              <a:t> 19, 2023, </a:t>
            </a:r>
            <a:r>
              <a:rPr lang="fr-FR" sz="1000" noProof="0" err="1">
                <a:solidFill>
                  <a:srgbClr val="000000"/>
                </a:solidFill>
                <a:latin typeface="Calibri"/>
                <a:ea typeface="Calibri"/>
                <a:cs typeface="Calibri"/>
              </a:rPr>
              <a:t>from</a:t>
            </a:r>
            <a:r>
              <a:rPr lang="fr-FR" sz="1000" noProof="0">
                <a:solidFill>
                  <a:srgbClr val="000000"/>
                </a:solidFill>
                <a:latin typeface="Calibri"/>
                <a:ea typeface="Calibri"/>
                <a:cs typeface="Calibri"/>
              </a:rPr>
              <a:t> </a:t>
            </a:r>
            <a:r>
              <a:rPr lang="fr-FR" sz="1000" noProof="0">
                <a:solidFill>
                  <a:srgbClr val="000000"/>
                </a:solidFill>
                <a:latin typeface="Calibri"/>
                <a:ea typeface="Calibri"/>
                <a:cs typeface="Calibri"/>
                <a:hlinkClick r:id="rId6"/>
              </a:rPr>
              <a:t>https://drdansiegel.com/book/the-developing-mind/</a:t>
            </a:r>
            <a:r>
              <a:rPr lang="fr-FR" sz="1000" noProof="0">
                <a:solidFill>
                  <a:srgbClr val="000000"/>
                </a:solidFill>
                <a:latin typeface="Calibri"/>
                <a:ea typeface="Calibri"/>
                <a:cs typeface="Calibri"/>
              </a:rPr>
              <a:t> </a:t>
            </a:r>
          </a:p>
          <a:p>
            <a:r>
              <a:rPr lang="fr-FR" sz="1000" noProof="0" err="1">
                <a:solidFill>
                  <a:srgbClr val="000000"/>
                </a:solidFill>
                <a:latin typeface="Calibri"/>
                <a:ea typeface="Calibri"/>
                <a:cs typeface="Calibri"/>
              </a:rPr>
              <a:t>Vantilborgh</a:t>
            </a:r>
            <a:r>
              <a:rPr lang="fr-FR" sz="1000" noProof="0">
                <a:solidFill>
                  <a:srgbClr val="000000"/>
                </a:solidFill>
                <a:latin typeface="Calibri"/>
                <a:ea typeface="Calibri"/>
                <a:cs typeface="Calibri"/>
              </a:rPr>
              <a:t>, T., Mertens, E., Legroux, F., </a:t>
            </a:r>
            <a:r>
              <a:rPr lang="fr-FR" sz="1000" noProof="0" err="1">
                <a:solidFill>
                  <a:srgbClr val="000000"/>
                </a:solidFill>
                <a:latin typeface="Calibri"/>
                <a:ea typeface="Calibri"/>
                <a:cs typeface="Calibri"/>
              </a:rPr>
              <a:t>Sagmeister</a:t>
            </a:r>
            <a:r>
              <a:rPr lang="fr-FR" sz="1000" noProof="0">
                <a:solidFill>
                  <a:srgbClr val="000000"/>
                </a:solidFill>
                <a:latin typeface="Calibri"/>
                <a:ea typeface="Calibri"/>
                <a:cs typeface="Calibri"/>
              </a:rPr>
              <a:t>, V., &amp; De </a:t>
            </a:r>
            <a:r>
              <a:rPr lang="fr-FR" sz="1000" noProof="0" err="1">
                <a:solidFill>
                  <a:srgbClr val="000000"/>
                </a:solidFill>
                <a:latin typeface="Calibri"/>
                <a:ea typeface="Calibri"/>
                <a:cs typeface="Calibri"/>
              </a:rPr>
              <a:t>Gieter</a:t>
            </a:r>
            <a:r>
              <a:rPr lang="fr-FR" sz="1000" noProof="0">
                <a:solidFill>
                  <a:srgbClr val="000000"/>
                </a:solidFill>
                <a:latin typeface="Calibri"/>
                <a:ea typeface="Calibri"/>
                <a:cs typeface="Calibri"/>
              </a:rPr>
              <a:t>, S. (2024). Burn-out </a:t>
            </a:r>
            <a:r>
              <a:rPr lang="fr-FR" sz="1000" noProof="0" err="1">
                <a:solidFill>
                  <a:srgbClr val="000000"/>
                </a:solidFill>
                <a:latin typeface="Calibri"/>
                <a:ea typeface="Calibri"/>
                <a:cs typeface="Calibri"/>
              </a:rPr>
              <a:t>als</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een</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netwerk</a:t>
            </a:r>
            <a:r>
              <a:rPr lang="fr-FR" sz="1000" noProof="0">
                <a:solidFill>
                  <a:srgbClr val="000000"/>
                </a:solidFill>
                <a:latin typeface="Calibri"/>
                <a:ea typeface="Calibri"/>
                <a:cs typeface="Calibri"/>
              </a:rPr>
              <a:t> van </a:t>
            </a:r>
            <a:r>
              <a:rPr lang="fr-FR" sz="1000" noProof="0" err="1">
                <a:solidFill>
                  <a:srgbClr val="000000"/>
                </a:solidFill>
                <a:latin typeface="Calibri"/>
                <a:ea typeface="Calibri"/>
                <a:cs typeface="Calibri"/>
              </a:rPr>
              <a:t>symptomen</a:t>
            </a:r>
            <a:r>
              <a:rPr lang="fr-FR" sz="1000" noProof="0">
                <a:solidFill>
                  <a:srgbClr val="000000"/>
                </a:solidFill>
                <a:latin typeface="Calibri"/>
                <a:ea typeface="Calibri"/>
                <a:cs typeface="Calibri"/>
              </a:rPr>
              <a:t>: De </a:t>
            </a:r>
            <a:r>
              <a:rPr lang="fr-FR" sz="1000" noProof="0" err="1">
                <a:solidFill>
                  <a:srgbClr val="000000"/>
                </a:solidFill>
                <a:latin typeface="Calibri"/>
                <a:ea typeface="Calibri"/>
                <a:cs typeface="Calibri"/>
              </a:rPr>
              <a:t>relatie</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tussen</a:t>
            </a:r>
            <a:r>
              <a:rPr lang="fr-FR" sz="1000" noProof="0">
                <a:solidFill>
                  <a:srgbClr val="000000"/>
                </a:solidFill>
                <a:latin typeface="Calibri"/>
                <a:ea typeface="Calibri"/>
                <a:cs typeface="Calibri"/>
              </a:rPr>
              <a:t> </a:t>
            </a:r>
            <a:r>
              <a:rPr lang="fr-FR" sz="1000" noProof="0" err="1">
                <a:solidFill>
                  <a:srgbClr val="000000"/>
                </a:solidFill>
                <a:latin typeface="Calibri"/>
                <a:ea typeface="Calibri"/>
                <a:cs typeface="Calibri"/>
              </a:rPr>
              <a:t>netwerkconnectiviteit</a:t>
            </a:r>
            <a:r>
              <a:rPr lang="fr-FR" sz="1000" noProof="0">
                <a:solidFill>
                  <a:srgbClr val="000000"/>
                </a:solidFill>
                <a:latin typeface="Calibri"/>
                <a:ea typeface="Calibri"/>
                <a:cs typeface="Calibri"/>
              </a:rPr>
              <a:t> van </a:t>
            </a:r>
            <a:r>
              <a:rPr lang="fr-FR" sz="1000" noProof="0" err="1">
                <a:solidFill>
                  <a:srgbClr val="000000"/>
                </a:solidFill>
                <a:latin typeface="Calibri"/>
                <a:ea typeface="Calibri"/>
                <a:cs typeface="Calibri"/>
              </a:rPr>
              <a:t>burn-outsymptomen</a:t>
            </a:r>
            <a:r>
              <a:rPr lang="fr-FR" sz="1000" noProof="0">
                <a:solidFill>
                  <a:srgbClr val="000000"/>
                </a:solidFill>
                <a:latin typeface="Calibri"/>
                <a:ea typeface="Calibri"/>
                <a:cs typeface="Calibri"/>
              </a:rPr>
              <a:t> en </a:t>
            </a:r>
            <a:r>
              <a:rPr lang="fr-FR" sz="1000" noProof="0" err="1">
                <a:solidFill>
                  <a:srgbClr val="000000"/>
                </a:solidFill>
                <a:latin typeface="Calibri"/>
                <a:ea typeface="Calibri"/>
                <a:cs typeface="Calibri"/>
              </a:rPr>
              <a:t>chronische</a:t>
            </a:r>
            <a:r>
              <a:rPr lang="fr-FR" sz="1000" noProof="0">
                <a:solidFill>
                  <a:srgbClr val="000000"/>
                </a:solidFill>
                <a:latin typeface="Calibri"/>
                <a:ea typeface="Calibri"/>
                <a:cs typeface="Calibri"/>
              </a:rPr>
              <a:t> stress. </a:t>
            </a:r>
            <a:r>
              <a:rPr lang="fr-FR" sz="1000" i="1" noProof="0" err="1">
                <a:solidFill>
                  <a:srgbClr val="000000"/>
                </a:solidFill>
                <a:latin typeface="Calibri"/>
                <a:ea typeface="Calibri"/>
                <a:cs typeface="Calibri"/>
              </a:rPr>
              <a:t>Gedrag</a:t>
            </a:r>
            <a:r>
              <a:rPr lang="fr-FR" sz="1000" i="1" noProof="0">
                <a:solidFill>
                  <a:srgbClr val="000000"/>
                </a:solidFill>
                <a:latin typeface="Calibri"/>
                <a:ea typeface="Calibri"/>
                <a:cs typeface="Calibri"/>
              </a:rPr>
              <a:t> &amp; </a:t>
            </a:r>
            <a:r>
              <a:rPr lang="fr-FR" sz="1000" i="1" noProof="0" err="1">
                <a:solidFill>
                  <a:srgbClr val="000000"/>
                </a:solidFill>
                <a:latin typeface="Calibri"/>
                <a:ea typeface="Calibri"/>
                <a:cs typeface="Calibri"/>
              </a:rPr>
              <a:t>Organisatie</a:t>
            </a:r>
            <a:r>
              <a:rPr lang="fr-FR" sz="1000" i="1" noProof="0">
                <a:solidFill>
                  <a:srgbClr val="000000"/>
                </a:solidFill>
                <a:latin typeface="Calibri"/>
                <a:ea typeface="Calibri"/>
                <a:cs typeface="Calibri"/>
              </a:rPr>
              <a:t>, 37</a:t>
            </a:r>
            <a:r>
              <a:rPr lang="fr-FR" sz="1000" noProof="0">
                <a:solidFill>
                  <a:srgbClr val="000000"/>
                </a:solidFill>
                <a:latin typeface="Calibri"/>
                <a:ea typeface="Calibri"/>
                <a:cs typeface="Calibri"/>
              </a:rPr>
              <a:t>, 368–394. </a:t>
            </a:r>
            <a:r>
              <a:rPr lang="fr-FR" sz="1000" noProof="0">
                <a:solidFill>
                  <a:srgbClr val="000000"/>
                </a:solidFill>
                <a:latin typeface="Calibri"/>
                <a:ea typeface="Calibri"/>
                <a:cs typeface="Calibri"/>
                <a:hlinkClick r:id="rId7"/>
              </a:rPr>
              <a:t>https://doi.org/10.5117/go2024.4.003.vant</a:t>
            </a:r>
            <a:endParaRPr lang="fr-FR" sz="1000" noProof="0">
              <a:solidFill>
                <a:srgbClr val="000000"/>
              </a:solidFill>
              <a:latin typeface="Calibri"/>
              <a:ea typeface="Calibri"/>
              <a:cs typeface="Calibri"/>
            </a:endParaRPr>
          </a:p>
          <a:p>
            <a:r>
              <a:rPr lang="fr-FR" sz="1000" noProof="0">
                <a:solidFill>
                  <a:schemeClr val="tx2"/>
                </a:solidFill>
                <a:latin typeface="Aptos"/>
                <a:cs typeface="Calibri"/>
              </a:rPr>
              <a:t>Vincent de </a:t>
            </a:r>
            <a:r>
              <a:rPr lang="fr-FR" sz="1000" noProof="0" err="1">
                <a:solidFill>
                  <a:schemeClr val="tx2"/>
                </a:solidFill>
                <a:latin typeface="Aptos"/>
                <a:cs typeface="Calibri"/>
              </a:rPr>
              <a:t>Gaujelac</a:t>
            </a:r>
            <a:r>
              <a:rPr lang="fr-FR" sz="1000" noProof="0">
                <a:solidFill>
                  <a:schemeClr val="tx2"/>
                </a:solidFill>
                <a:latin typeface="Aptos"/>
                <a:cs typeface="Calibri"/>
              </a:rPr>
              <a:t>. (2011, </a:t>
            </a:r>
            <a:r>
              <a:rPr lang="fr-FR" sz="1000" noProof="0" err="1">
                <a:solidFill>
                  <a:schemeClr val="tx2"/>
                </a:solidFill>
                <a:latin typeface="Aptos"/>
                <a:cs typeface="Calibri"/>
              </a:rPr>
              <a:t>red</a:t>
            </a:r>
            <a:r>
              <a:rPr lang="fr-FR" sz="1000" noProof="0">
                <a:solidFill>
                  <a:schemeClr val="tx2"/>
                </a:solidFill>
                <a:latin typeface="Aptos"/>
                <a:cs typeface="Calibri"/>
              </a:rPr>
              <a:t>. 2015) . </a:t>
            </a:r>
            <a:r>
              <a:rPr lang="fr-FR" sz="1000" i="1" noProof="0">
                <a:solidFill>
                  <a:schemeClr val="tx2"/>
                </a:solidFill>
                <a:latin typeface="Aptos"/>
                <a:cs typeface="Calibri"/>
              </a:rPr>
              <a:t>Travail, les raisons de la colère </a:t>
            </a:r>
            <a:endParaRPr lang="fr-FR" sz="1000" noProof="0">
              <a:solidFill>
                <a:schemeClr val="tx2"/>
              </a:solidFill>
              <a:latin typeface="Aptos"/>
              <a:cs typeface="Calibri"/>
            </a:endParaRPr>
          </a:p>
          <a:p>
            <a:r>
              <a:rPr lang="fr-FR" sz="1000" noProof="0">
                <a:solidFill>
                  <a:schemeClr val="tx2"/>
                </a:solidFill>
                <a:latin typeface="Aptos"/>
                <a:cs typeface="Calibri"/>
              </a:rPr>
              <a:t>Vincent de </a:t>
            </a:r>
            <a:r>
              <a:rPr lang="fr-FR" sz="1000" noProof="0" err="1">
                <a:solidFill>
                  <a:schemeClr val="tx2"/>
                </a:solidFill>
                <a:latin typeface="Aptos"/>
                <a:cs typeface="Calibri"/>
              </a:rPr>
              <a:t>Gaujelac</a:t>
            </a:r>
            <a:r>
              <a:rPr lang="fr-FR" sz="1000" noProof="0">
                <a:solidFill>
                  <a:schemeClr val="tx2"/>
                </a:solidFill>
                <a:latin typeface="Aptos"/>
                <a:cs typeface="Calibri"/>
              </a:rPr>
              <a:t>. (2012). </a:t>
            </a:r>
            <a:r>
              <a:rPr lang="fr-FR" sz="1000" i="1" noProof="0">
                <a:solidFill>
                  <a:schemeClr val="tx2"/>
                </a:solidFill>
                <a:latin typeface="Aptos"/>
                <a:cs typeface="Calibri"/>
              </a:rPr>
              <a:t>La recherche malade du management</a:t>
            </a:r>
            <a:endParaRPr lang="fr-FR" sz="1000" noProof="0">
              <a:solidFill>
                <a:schemeClr val="tx2"/>
              </a:solidFill>
              <a:latin typeface="Aptos"/>
              <a:cs typeface="Calibri"/>
            </a:endParaRPr>
          </a:p>
          <a:p>
            <a:r>
              <a:rPr lang="fr-FR" sz="1000" noProof="0">
                <a:solidFill>
                  <a:schemeClr val="tx2"/>
                </a:solidFill>
                <a:latin typeface="Aptos"/>
                <a:cs typeface="Calibri"/>
              </a:rPr>
              <a:t>Vincent de </a:t>
            </a:r>
            <a:r>
              <a:rPr lang="fr-FR" sz="1000" noProof="0" err="1">
                <a:solidFill>
                  <a:schemeClr val="tx2"/>
                </a:solidFill>
                <a:latin typeface="Aptos"/>
                <a:cs typeface="Calibri"/>
              </a:rPr>
              <a:t>Gaujelac</a:t>
            </a:r>
            <a:r>
              <a:rPr lang="fr-FR" sz="1000" noProof="0">
                <a:solidFill>
                  <a:schemeClr val="tx2"/>
                </a:solidFill>
                <a:latin typeface="Aptos"/>
                <a:cs typeface="Calibri"/>
              </a:rPr>
              <a:t>. (2019). </a:t>
            </a:r>
            <a:r>
              <a:rPr lang="fr-FR" sz="1000" i="1" noProof="0">
                <a:solidFill>
                  <a:schemeClr val="tx2"/>
                </a:solidFill>
                <a:latin typeface="Aptos"/>
                <a:cs typeface="Calibri"/>
              </a:rPr>
              <a:t>La lutte des places </a:t>
            </a:r>
            <a:endParaRPr lang="fr-FR" sz="1000" noProof="0">
              <a:solidFill>
                <a:schemeClr val="tx2"/>
              </a:solidFill>
              <a:latin typeface="Calibri"/>
              <a:cs typeface="Calibri"/>
            </a:endParaRPr>
          </a:p>
        </p:txBody>
      </p:sp>
      <p:sp>
        <p:nvSpPr>
          <p:cNvPr id="4" name="Slide Number Placeholder 3">
            <a:extLst>
              <a:ext uri="{FF2B5EF4-FFF2-40B4-BE49-F238E27FC236}">
                <a16:creationId xmlns:a16="http://schemas.microsoft.com/office/drawing/2014/main" id="{A5F66C26-F30C-A2F7-8816-236A47BF3281}"/>
              </a:ext>
            </a:extLst>
          </p:cNvPr>
          <p:cNvSpPr>
            <a:spLocks noGrp="1"/>
          </p:cNvSpPr>
          <p:nvPr>
            <p:ph type="sldNum" sz="quarter" idx="12"/>
          </p:nvPr>
        </p:nvSpPr>
        <p:spPr/>
        <p:txBody>
          <a:bodyPr/>
          <a:lstStyle/>
          <a:p>
            <a:fld id="{27C6CCC6-2BE5-4E42-96A4-D1E8E81A3D8E}" type="slidenum">
              <a:rPr lang="fr-FR" noProof="0" smtClean="0"/>
              <a:t>152</a:t>
            </a:fld>
            <a:endParaRPr lang="fr-FR" noProof="0"/>
          </a:p>
        </p:txBody>
      </p:sp>
    </p:spTree>
    <p:extLst>
      <p:ext uri="{BB962C8B-B14F-4D97-AF65-F5344CB8AC3E}">
        <p14:creationId xmlns:p14="http://schemas.microsoft.com/office/powerpoint/2010/main" val="21535079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D8EBC-72EC-06E4-80A9-E7923E0F3A17}"/>
              </a:ext>
            </a:extLst>
          </p:cNvPr>
          <p:cNvSpPr>
            <a:spLocks noGrp="1"/>
          </p:cNvSpPr>
          <p:nvPr>
            <p:ph type="title"/>
          </p:nvPr>
        </p:nvSpPr>
        <p:spPr/>
        <p:txBody>
          <a:bodyPr>
            <a:normAutofit/>
          </a:bodyPr>
          <a:lstStyle/>
          <a:p>
            <a:r>
              <a:rPr lang="fr-FR" sz="2800" noProof="0">
                <a:latin typeface="Futura Medium"/>
                <a:ea typeface="Calibri"/>
                <a:cs typeface="Calibri"/>
              </a:rPr>
              <a:t>Liste des références</a:t>
            </a:r>
            <a:endParaRPr lang="fr-FR" sz="2800" noProof="0">
              <a:latin typeface="Futura Medium"/>
            </a:endParaRPr>
          </a:p>
        </p:txBody>
      </p:sp>
      <p:sp>
        <p:nvSpPr>
          <p:cNvPr id="3" name="Content Placeholder 2">
            <a:extLst>
              <a:ext uri="{FF2B5EF4-FFF2-40B4-BE49-F238E27FC236}">
                <a16:creationId xmlns:a16="http://schemas.microsoft.com/office/drawing/2014/main" id="{E47E5ED8-7E27-2345-DE1F-0BC40DA32EE2}"/>
              </a:ext>
            </a:extLst>
          </p:cNvPr>
          <p:cNvSpPr>
            <a:spLocks noGrp="1"/>
          </p:cNvSpPr>
          <p:nvPr>
            <p:ph idx="1"/>
          </p:nvPr>
        </p:nvSpPr>
        <p:spPr/>
        <p:txBody>
          <a:bodyPr vert="horz" lIns="91440" tIns="45720" rIns="91440" bIns="45720" rtlCol="0" anchor="t">
            <a:normAutofit/>
          </a:bodyPr>
          <a:lstStyle/>
          <a:p>
            <a:r>
              <a:rPr lang="fr-FR" sz="1000" noProof="0" err="1">
                <a:solidFill>
                  <a:schemeClr val="tx2"/>
                </a:solidFill>
                <a:latin typeface="Aptos"/>
                <a:cs typeface="Calibri"/>
              </a:rPr>
              <a:t>Werkbaar</a:t>
            </a:r>
            <a:r>
              <a:rPr lang="fr-FR" sz="1000" noProof="0">
                <a:solidFill>
                  <a:schemeClr val="tx2"/>
                </a:solidFill>
                <a:latin typeface="Aptos"/>
                <a:cs typeface="Calibri"/>
              </a:rPr>
              <a:t> Werk. (</a:t>
            </a:r>
            <a:r>
              <a:rPr lang="fr-FR" sz="1000" noProof="0" err="1">
                <a:solidFill>
                  <a:schemeClr val="tx2"/>
                </a:solidFill>
                <a:latin typeface="Aptos"/>
                <a:cs typeface="Calibri"/>
              </a:rPr>
              <a:t>z.d</a:t>
            </a:r>
            <a:r>
              <a:rPr lang="fr-FR" sz="1000" noProof="0">
                <a:solidFill>
                  <a:schemeClr val="tx2"/>
                </a:solidFill>
                <a:latin typeface="Aptos"/>
                <a:cs typeface="Calibri"/>
              </a:rPr>
              <a:t>.). Wat </a:t>
            </a:r>
            <a:r>
              <a:rPr lang="fr-FR" sz="1000" noProof="0" err="1">
                <a:solidFill>
                  <a:schemeClr val="tx2"/>
                </a:solidFill>
                <a:latin typeface="Aptos"/>
                <a:cs typeface="Calibri"/>
              </a:rPr>
              <a:t>zijn</a:t>
            </a:r>
            <a:r>
              <a:rPr lang="fr-FR" sz="1000" noProof="0">
                <a:solidFill>
                  <a:schemeClr val="tx2"/>
                </a:solidFill>
                <a:latin typeface="Aptos"/>
                <a:cs typeface="Calibri"/>
              </a:rPr>
              <a:t> </a:t>
            </a:r>
            <a:r>
              <a:rPr lang="fr-FR" sz="1000" noProof="0" err="1">
                <a:solidFill>
                  <a:schemeClr val="tx2"/>
                </a:solidFill>
                <a:latin typeface="Aptos"/>
                <a:cs typeface="Calibri"/>
              </a:rPr>
              <a:t>werkstress</a:t>
            </a:r>
            <a:r>
              <a:rPr lang="fr-FR" sz="1000" noProof="0">
                <a:solidFill>
                  <a:schemeClr val="tx2"/>
                </a:solidFill>
                <a:latin typeface="Aptos"/>
                <a:cs typeface="Calibri"/>
              </a:rPr>
              <a:t> en burn-out en </a:t>
            </a:r>
            <a:r>
              <a:rPr lang="fr-FR" sz="1000" noProof="0" err="1">
                <a:solidFill>
                  <a:schemeClr val="tx2"/>
                </a:solidFill>
                <a:latin typeface="Aptos"/>
                <a:cs typeface="Calibri"/>
              </a:rPr>
              <a:t>hoe</a:t>
            </a:r>
            <a:r>
              <a:rPr lang="fr-FR" sz="1000" noProof="0">
                <a:solidFill>
                  <a:schemeClr val="tx2"/>
                </a:solidFill>
                <a:latin typeface="Aptos"/>
                <a:cs typeface="Calibri"/>
              </a:rPr>
              <a:t> </a:t>
            </a:r>
            <a:r>
              <a:rPr lang="fr-FR" sz="1000" noProof="0" err="1">
                <a:solidFill>
                  <a:schemeClr val="tx2"/>
                </a:solidFill>
                <a:latin typeface="Aptos"/>
                <a:cs typeface="Calibri"/>
              </a:rPr>
              <a:t>herken</a:t>
            </a:r>
            <a:r>
              <a:rPr lang="fr-FR" sz="1000" noProof="0">
                <a:solidFill>
                  <a:schemeClr val="tx2"/>
                </a:solidFill>
                <a:latin typeface="Aptos"/>
                <a:cs typeface="Calibri"/>
              </a:rPr>
              <a:t> je het? SERV. </a:t>
            </a:r>
            <a:r>
              <a:rPr lang="fr-FR" sz="1000" noProof="0" err="1">
                <a:solidFill>
                  <a:schemeClr val="tx2"/>
                </a:solidFill>
                <a:latin typeface="Aptos"/>
                <a:cs typeface="Calibri"/>
              </a:rPr>
              <a:t>Geraadpleegd</a:t>
            </a:r>
            <a:r>
              <a:rPr lang="fr-FR" sz="1000" noProof="0">
                <a:solidFill>
                  <a:schemeClr val="tx2"/>
                </a:solidFill>
                <a:latin typeface="Aptos"/>
                <a:cs typeface="Calibri"/>
              </a:rPr>
              <a:t> van </a:t>
            </a:r>
            <a:r>
              <a:rPr lang="fr-FR" sz="1000" noProof="0">
                <a:solidFill>
                  <a:srgbClr val="0E2841"/>
                </a:solidFill>
                <a:latin typeface="Aptos"/>
                <a:cs typeface="Calibri"/>
                <a:hlinkClick r:id="rId2">
                  <a:extLst>
                    <a:ext uri="{A12FA001-AC4F-418D-AE19-62706E023703}">
                      <ahyp:hlinkClr xmlns:ahyp="http://schemas.microsoft.com/office/drawing/2018/hyperlinkcolor" val="tx"/>
                    </a:ext>
                  </a:extLst>
                </a:hlinkClick>
              </a:rPr>
              <a:t>https://www.werkbaarwerk.be</a:t>
            </a:r>
            <a:endParaRPr lang="fr-FR" sz="1000" noProof="0">
              <a:solidFill>
                <a:srgbClr val="000000"/>
              </a:solidFill>
              <a:latin typeface="Aptos"/>
              <a:cs typeface="Calibri"/>
            </a:endParaRPr>
          </a:p>
          <a:p>
            <a:r>
              <a:rPr lang="fr-FR" sz="1000" i="1" noProof="0" err="1">
                <a:solidFill>
                  <a:schemeClr val="tx1"/>
                </a:solidFill>
                <a:latin typeface="Calibri"/>
                <a:ea typeface="Calibri"/>
                <a:cs typeface="Calibri"/>
              </a:rPr>
              <a:t>Werkhervatting</a:t>
            </a:r>
            <a:r>
              <a:rPr lang="fr-FR" sz="1000" i="1" noProof="0">
                <a:solidFill>
                  <a:schemeClr val="tx1"/>
                </a:solidFill>
                <a:latin typeface="Calibri"/>
                <a:ea typeface="Calibri"/>
                <a:cs typeface="Calibri"/>
              </a:rPr>
              <a:t> na </a:t>
            </a:r>
            <a:r>
              <a:rPr lang="fr-FR" sz="1000" i="1" noProof="0" err="1">
                <a:solidFill>
                  <a:schemeClr val="tx1"/>
                </a:solidFill>
                <a:latin typeface="Calibri"/>
                <a:ea typeface="Calibri"/>
                <a:cs typeface="Calibri"/>
              </a:rPr>
              <a:t>langdurige</a:t>
            </a:r>
            <a:r>
              <a:rPr lang="fr-FR" sz="1000" i="1" noProof="0">
                <a:solidFill>
                  <a:schemeClr val="tx1"/>
                </a:solidFill>
                <a:latin typeface="Calibri"/>
                <a:ea typeface="Calibri"/>
                <a:cs typeface="Calibri"/>
              </a:rPr>
              <a:t> </a:t>
            </a:r>
            <a:r>
              <a:rPr lang="fr-FR" sz="1000" i="1" noProof="0" err="1">
                <a:solidFill>
                  <a:schemeClr val="tx1"/>
                </a:solidFill>
                <a:latin typeface="Calibri"/>
                <a:ea typeface="Calibri"/>
                <a:cs typeface="Calibri"/>
              </a:rPr>
              <a:t>afwezigheid</a:t>
            </a:r>
            <a:r>
              <a:rPr lang="fr-FR" sz="1000" i="1" noProof="0">
                <a:solidFill>
                  <a:schemeClr val="tx1"/>
                </a:solidFill>
                <a:latin typeface="Calibri"/>
                <a:ea typeface="Calibri"/>
                <a:cs typeface="Calibri"/>
              </a:rPr>
              <a:t> | </a:t>
            </a:r>
            <a:r>
              <a:rPr lang="fr-FR" sz="1000" i="1" noProof="0" err="1">
                <a:solidFill>
                  <a:schemeClr val="tx1"/>
                </a:solidFill>
                <a:latin typeface="Calibri"/>
                <a:ea typeface="Calibri"/>
                <a:cs typeface="Calibri"/>
              </a:rPr>
              <a:t>Beswic</a:t>
            </a:r>
            <a:r>
              <a:rPr lang="fr-FR" sz="1000" i="1" noProof="0">
                <a:solidFill>
                  <a:schemeClr val="tx1"/>
                </a:solidFill>
                <a:latin typeface="Calibri"/>
                <a:ea typeface="Calibri"/>
                <a:cs typeface="Calibri"/>
              </a:rPr>
              <a:t>. </a:t>
            </a:r>
            <a:r>
              <a:rPr lang="fr-FR" sz="1000" noProof="0">
                <a:solidFill>
                  <a:schemeClr val="tx1"/>
                </a:solidFill>
                <a:latin typeface="Calibri"/>
                <a:ea typeface="Calibri"/>
                <a:cs typeface="Calibri"/>
              </a:rPr>
              <a:t>(2025, August 7). Beswic.be. </a:t>
            </a:r>
            <a:r>
              <a:rPr lang="fr-FR" sz="1000" noProof="0">
                <a:solidFill>
                  <a:srgbClr val="000000"/>
                </a:solidFill>
                <a:latin typeface="Calibri"/>
                <a:ea typeface="Calibri"/>
                <a:cs typeface="Calibri"/>
                <a:hlinkClick r:id="rId3">
                  <a:extLst>
                    <a:ext uri="{A12FA001-AC4F-418D-AE19-62706E023703}">
                      <ahyp:hlinkClr xmlns:ahyp="http://schemas.microsoft.com/office/drawing/2018/hyperlinkcolor" val="tx"/>
                    </a:ext>
                  </a:extLst>
                </a:hlinkClick>
              </a:rPr>
              <a:t>https://beswic.be/nl/themas/gezondheid-en-re-integratie-van-de-werknemer/informatie-voor-de-behandelende-artsen/tijdelijke-arbeidsongeschiktheid-en-werkhervatting/werkhervatting-na-langdurige-afwezigheid</a:t>
            </a:r>
            <a:r>
              <a:rPr lang="fr-FR" sz="1000" noProof="0">
                <a:solidFill>
                  <a:schemeClr val="tx1"/>
                </a:solidFill>
                <a:latin typeface="Calibri"/>
                <a:ea typeface="Calibri"/>
                <a:cs typeface="Calibri"/>
              </a:rPr>
              <a:t> </a:t>
            </a:r>
          </a:p>
          <a:p>
            <a:r>
              <a:rPr lang="fr-FR" sz="1000" noProof="0">
                <a:solidFill>
                  <a:srgbClr val="000000"/>
                </a:solidFill>
                <a:latin typeface="Calibri"/>
                <a:ea typeface="Calibri"/>
                <a:cs typeface="Calibri"/>
              </a:rPr>
              <a:t>World Health </a:t>
            </a:r>
            <a:r>
              <a:rPr lang="fr-FR" sz="1000" noProof="0" err="1">
                <a:solidFill>
                  <a:srgbClr val="000000"/>
                </a:solidFill>
                <a:latin typeface="Calibri"/>
                <a:ea typeface="Calibri"/>
                <a:cs typeface="Calibri"/>
              </a:rPr>
              <a:t>Organization</a:t>
            </a:r>
            <a:r>
              <a:rPr lang="fr-FR" sz="1000" noProof="0">
                <a:solidFill>
                  <a:srgbClr val="000000"/>
                </a:solidFill>
                <a:latin typeface="Calibri"/>
                <a:ea typeface="Calibri"/>
                <a:cs typeface="Calibri"/>
              </a:rPr>
              <a:t>. (2022). </a:t>
            </a:r>
            <a:r>
              <a:rPr lang="fr-FR" sz="1000" i="1" noProof="0">
                <a:solidFill>
                  <a:srgbClr val="000000"/>
                </a:solidFill>
                <a:latin typeface="Calibri"/>
                <a:ea typeface="Calibri"/>
                <a:cs typeface="Calibri"/>
              </a:rPr>
              <a:t>Lignes directrices de l’OMS sur la santé mentale au travail</a:t>
            </a:r>
            <a:r>
              <a:rPr lang="fr-FR" sz="1000" noProof="0">
                <a:solidFill>
                  <a:srgbClr val="000000"/>
                </a:solidFill>
                <a:latin typeface="Calibri"/>
                <a:ea typeface="Calibri"/>
                <a:cs typeface="Calibri"/>
              </a:rPr>
              <a:t>. World Health </a:t>
            </a:r>
            <a:r>
              <a:rPr lang="fr-FR" sz="1000" noProof="0" err="1">
                <a:solidFill>
                  <a:srgbClr val="000000"/>
                </a:solidFill>
                <a:latin typeface="Calibri"/>
                <a:ea typeface="Calibri"/>
                <a:cs typeface="Calibri"/>
              </a:rPr>
              <a:t>Organization</a:t>
            </a:r>
            <a:r>
              <a:rPr lang="fr-FR" sz="1000" noProof="0">
                <a:solidFill>
                  <a:srgbClr val="000000"/>
                </a:solidFill>
                <a:latin typeface="Calibri"/>
                <a:ea typeface="Calibri"/>
                <a:cs typeface="Calibri"/>
              </a:rPr>
              <a:t>. </a:t>
            </a:r>
            <a:r>
              <a:rPr lang="fr-FR" sz="1000" noProof="0">
                <a:solidFill>
                  <a:srgbClr val="000000"/>
                </a:solidFill>
                <a:latin typeface="Calibri"/>
                <a:ea typeface="Calibri"/>
                <a:cs typeface="Calibri"/>
                <a:hlinkClick r:id="rId4"/>
              </a:rPr>
              <a:t>https://iris.who.int/bitstream/handle/10665/363208/9789240058323-fre.pdf</a:t>
            </a:r>
            <a:endParaRPr lang="fr-FR" sz="1000" noProof="0">
              <a:solidFill>
                <a:srgbClr val="000000"/>
              </a:solidFill>
              <a:latin typeface="Calibri"/>
              <a:ea typeface="Calibri"/>
              <a:cs typeface="Calibri"/>
            </a:endParaRPr>
          </a:p>
          <a:p>
            <a:r>
              <a:rPr lang="fr-FR" sz="1000" noProof="0">
                <a:solidFill>
                  <a:schemeClr val="tx2"/>
                </a:solidFill>
                <a:latin typeface="Calibri"/>
                <a:ea typeface="Calibri"/>
                <a:cs typeface="Calibri"/>
              </a:rPr>
              <a:t>World Health </a:t>
            </a:r>
            <a:r>
              <a:rPr lang="fr-FR" sz="1000" noProof="0" err="1">
                <a:solidFill>
                  <a:schemeClr val="tx2"/>
                </a:solidFill>
                <a:latin typeface="Calibri"/>
                <a:ea typeface="Calibri"/>
                <a:cs typeface="Calibri"/>
              </a:rPr>
              <a:t>Organization</a:t>
            </a:r>
            <a:r>
              <a:rPr lang="fr-FR" sz="1000" noProof="0">
                <a:solidFill>
                  <a:schemeClr val="tx2"/>
                </a:solidFill>
                <a:latin typeface="Calibri"/>
                <a:ea typeface="Calibri"/>
                <a:cs typeface="Calibri"/>
              </a:rPr>
              <a:t>. (2019</a:t>
            </a:r>
            <a:r>
              <a:rPr lang="fr-FR" sz="1000" i="1" noProof="0">
                <a:solidFill>
                  <a:schemeClr val="tx2"/>
                </a:solidFill>
                <a:latin typeface="Calibri"/>
                <a:ea typeface="Calibri"/>
                <a:cs typeface="Calibri"/>
              </a:rPr>
              <a:t>). Burn-out an “</a:t>
            </a:r>
            <a:r>
              <a:rPr lang="fr-FR" sz="1000" i="1" noProof="0" err="1">
                <a:solidFill>
                  <a:schemeClr val="tx2"/>
                </a:solidFill>
                <a:latin typeface="Calibri"/>
                <a:ea typeface="Calibri"/>
                <a:cs typeface="Calibri"/>
              </a:rPr>
              <a:t>occupational</a:t>
            </a:r>
            <a:r>
              <a:rPr lang="fr-FR" sz="1000" i="1" noProof="0">
                <a:solidFill>
                  <a:schemeClr val="tx2"/>
                </a:solidFill>
                <a:latin typeface="Calibri"/>
                <a:ea typeface="Calibri"/>
                <a:cs typeface="Calibri"/>
              </a:rPr>
              <a:t> </a:t>
            </a:r>
            <a:r>
              <a:rPr lang="fr-FR" sz="1000" i="1" noProof="0" err="1">
                <a:solidFill>
                  <a:schemeClr val="tx2"/>
                </a:solidFill>
                <a:latin typeface="Calibri"/>
                <a:ea typeface="Calibri"/>
                <a:cs typeface="Calibri"/>
              </a:rPr>
              <a:t>phenomenon</a:t>
            </a:r>
            <a:r>
              <a:rPr lang="fr-FR" sz="1000" i="1" noProof="0">
                <a:solidFill>
                  <a:schemeClr val="tx2"/>
                </a:solidFill>
                <a:latin typeface="Calibri"/>
                <a:ea typeface="Calibri"/>
                <a:cs typeface="Calibri"/>
              </a:rPr>
              <a:t>”: International classification of </a:t>
            </a:r>
            <a:r>
              <a:rPr lang="fr-FR" sz="1000" i="1" noProof="0" err="1">
                <a:solidFill>
                  <a:schemeClr val="tx2"/>
                </a:solidFill>
                <a:latin typeface="Calibri"/>
                <a:ea typeface="Calibri"/>
                <a:cs typeface="Calibri"/>
              </a:rPr>
              <a:t>diseases</a:t>
            </a:r>
            <a:r>
              <a:rPr lang="fr-FR" sz="1000" i="1" noProof="0">
                <a:solidFill>
                  <a:schemeClr val="tx2"/>
                </a:solidFill>
                <a:latin typeface="Calibri"/>
                <a:ea typeface="Calibri"/>
                <a:cs typeface="Calibri"/>
              </a:rPr>
              <a:t>. </a:t>
            </a:r>
            <a:r>
              <a:rPr lang="fr-FR" sz="1000" noProof="0">
                <a:solidFill>
                  <a:schemeClr val="tx2"/>
                </a:solidFill>
                <a:latin typeface="Calibri"/>
                <a:ea typeface="Calibri"/>
                <a:cs typeface="Calibri"/>
              </a:rPr>
              <a:t>World Health </a:t>
            </a:r>
            <a:r>
              <a:rPr lang="fr-FR" sz="1000" noProof="0" err="1">
                <a:solidFill>
                  <a:schemeClr val="tx2"/>
                </a:solidFill>
                <a:latin typeface="Calibri"/>
                <a:ea typeface="Calibri"/>
                <a:cs typeface="Calibri"/>
              </a:rPr>
              <a:t>Organization</a:t>
            </a:r>
            <a:r>
              <a:rPr lang="fr-FR" sz="1000" noProof="0">
                <a:solidFill>
                  <a:schemeClr val="tx2"/>
                </a:solidFill>
                <a:latin typeface="Calibri"/>
                <a:ea typeface="Calibri"/>
                <a:cs typeface="Calibri"/>
              </a:rPr>
              <a:t>. </a:t>
            </a:r>
            <a:r>
              <a:rPr lang="fr-FR" sz="1000" noProof="0">
                <a:solidFill>
                  <a:srgbClr val="000000"/>
                </a:solidFill>
                <a:latin typeface="Calibri"/>
                <a:ea typeface="Calibri"/>
                <a:cs typeface="Calibri"/>
                <a:hlinkClick r:id="rId5"/>
              </a:rPr>
              <a:t>https://www.who.int/news/item/28-05-2019-burn-out-an-occupational-phenomenon-international-classification-of-diseases</a:t>
            </a:r>
            <a:r>
              <a:rPr lang="fr-FR" sz="1000" noProof="0">
                <a:solidFill>
                  <a:schemeClr val="tx2"/>
                </a:solidFill>
                <a:latin typeface="Calibri"/>
                <a:ea typeface="Calibri"/>
                <a:cs typeface="Calibri"/>
              </a:rPr>
              <a:t> </a:t>
            </a:r>
          </a:p>
          <a:p>
            <a:r>
              <a:rPr lang="fr-FR" sz="1000" noProof="0">
                <a:solidFill>
                  <a:srgbClr val="000000"/>
                </a:solidFill>
                <a:latin typeface="Calibri"/>
                <a:ea typeface="Calibri"/>
                <a:cs typeface="Calibri"/>
              </a:rPr>
              <a:t>World Health Organisation. (1948). </a:t>
            </a:r>
            <a:r>
              <a:rPr lang="fr-FR" sz="1000" i="1" noProof="0">
                <a:solidFill>
                  <a:srgbClr val="000000"/>
                </a:solidFill>
                <a:latin typeface="Calibri"/>
                <a:ea typeface="Calibri"/>
                <a:cs typeface="Calibri"/>
              </a:rPr>
              <a:t>Constitution of the World Health Organisation</a:t>
            </a:r>
            <a:endParaRPr lang="fr-FR" sz="1000" noProof="0">
              <a:solidFill>
                <a:srgbClr val="000000"/>
              </a:solidFill>
              <a:latin typeface="Calibri"/>
              <a:ea typeface="Calibri"/>
              <a:cs typeface="Calibri"/>
            </a:endParaRPr>
          </a:p>
          <a:p>
            <a:pPr marL="0" indent="0">
              <a:buNone/>
            </a:pPr>
            <a:endParaRPr lang="fr-FR" noProof="0">
              <a:ea typeface="Calibri"/>
            </a:endParaRPr>
          </a:p>
        </p:txBody>
      </p:sp>
      <p:sp>
        <p:nvSpPr>
          <p:cNvPr id="4" name="Slide Number Placeholder 3">
            <a:extLst>
              <a:ext uri="{FF2B5EF4-FFF2-40B4-BE49-F238E27FC236}">
                <a16:creationId xmlns:a16="http://schemas.microsoft.com/office/drawing/2014/main" id="{ABA0AF4C-BA5C-F6A1-8452-E4ADEB8A829A}"/>
              </a:ext>
            </a:extLst>
          </p:cNvPr>
          <p:cNvSpPr>
            <a:spLocks noGrp="1"/>
          </p:cNvSpPr>
          <p:nvPr>
            <p:ph type="sldNum" sz="quarter" idx="12"/>
          </p:nvPr>
        </p:nvSpPr>
        <p:spPr/>
        <p:txBody>
          <a:bodyPr/>
          <a:lstStyle/>
          <a:p>
            <a:fld id="{27C6CCC6-2BE5-4E42-96A4-D1E8E81A3D8E}" type="slidenum">
              <a:rPr lang="fr-FR" noProof="0" smtClean="0"/>
              <a:t>153</a:t>
            </a:fld>
            <a:endParaRPr lang="fr-FR" noProof="0"/>
          </a:p>
        </p:txBody>
      </p:sp>
    </p:spTree>
    <p:extLst>
      <p:ext uri="{BB962C8B-B14F-4D97-AF65-F5344CB8AC3E}">
        <p14:creationId xmlns:p14="http://schemas.microsoft.com/office/powerpoint/2010/main" val="1122923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5843" y="265339"/>
            <a:ext cx="10515600" cy="1325563"/>
          </a:xfrm>
        </p:spPr>
        <p:txBody>
          <a:bodyPr>
            <a:normAutofit/>
          </a:bodyPr>
          <a:lstStyle/>
          <a:p>
            <a:r>
              <a:rPr lang="fr-FR" sz="2800" noProof="0">
                <a:solidFill>
                  <a:srgbClr val="1E699D"/>
                </a:solidFill>
                <a:latin typeface="Futura Medium"/>
                <a:ea typeface="Calibri" panose="020F0502020204030204" pitchFamily="34" charset="0"/>
              </a:rPr>
              <a:t>7. Alors que devons-nous faire ?</a:t>
            </a:r>
            <a:endParaRPr lang="fr-FR" sz="3200" noProof="0">
              <a:solidFill>
                <a:srgbClr val="1E699D"/>
              </a:solidFill>
              <a:latin typeface="Futura Medium"/>
              <a:ea typeface="Calibri" panose="020F0502020204030204" pitchFamily="34" charset="0"/>
            </a:endParaRPr>
          </a:p>
        </p:txBody>
      </p:sp>
      <p:sp>
        <p:nvSpPr>
          <p:cNvPr id="4" name="Espace réservé du contenu 2">
            <a:extLst>
              <a:ext uri="{FF2B5EF4-FFF2-40B4-BE49-F238E27FC236}">
                <a16:creationId xmlns:a16="http://schemas.microsoft.com/office/drawing/2014/main" id="{A8E58889-1B31-1D6B-7E3F-9D30D2015F52}"/>
              </a:ext>
            </a:extLst>
          </p:cNvPr>
          <p:cNvSpPr>
            <a:spLocks noGrp="1"/>
          </p:cNvSpPr>
          <p:nvPr>
            <p:ph idx="1"/>
          </p:nvPr>
        </p:nvSpPr>
        <p:spPr>
          <a:xfrm>
            <a:off x="665843" y="1589768"/>
            <a:ext cx="11159671" cy="1829481"/>
          </a:xfrm>
        </p:spPr>
        <p:txBody>
          <a:bodyPr vert="horz" lIns="91440" tIns="45720" rIns="91440" bIns="45720" rtlCol="0" anchor="t">
            <a:noAutofit/>
          </a:bodyPr>
          <a:lstStyle/>
          <a:p>
            <a:pPr marL="0" indent="0">
              <a:buNone/>
            </a:pPr>
            <a:r>
              <a:rPr lang="fr-FR" sz="1800" b="1" u="sng" noProof="0">
                <a:latin typeface="Calibri"/>
                <a:ea typeface="Calibri"/>
                <a:cs typeface="Calibri"/>
              </a:rPr>
              <a:t>Un traitement et un accompagnement précoces</a:t>
            </a:r>
            <a:r>
              <a:rPr lang="fr-FR" sz="1800" noProof="0">
                <a:latin typeface="Calibri"/>
                <a:ea typeface="Calibri"/>
                <a:cs typeface="Calibri"/>
              </a:rPr>
              <a:t> au niveau des soins et du travail sont essentiels si l'on veut éviter l'absentéisme et une incapacité de travail de longue durée. </a:t>
            </a:r>
            <a:endParaRPr lang="fr-FR" sz="1800" noProof="0">
              <a:solidFill>
                <a:schemeClr val="accent1"/>
              </a:solidFill>
              <a:latin typeface="Calibri" panose="020F0502020204030204" pitchFamily="34" charset="0"/>
              <a:cs typeface="Calibri" panose="020F0502020204030204" pitchFamily="34" charset="0"/>
            </a:endParaRPr>
          </a:p>
          <a:p>
            <a:pPr marL="0" indent="0">
              <a:buNone/>
            </a:pPr>
            <a:r>
              <a:rPr lang="fr-FR" sz="1800" noProof="0">
                <a:latin typeface="Calibri"/>
                <a:ea typeface="Calibri"/>
                <a:cs typeface="Calibri"/>
              </a:rPr>
              <a:t>Plus l'incapacité de travail est longue et </a:t>
            </a:r>
            <a:r>
              <a:rPr lang="fr-FR" sz="1800" noProof="0">
                <a:solidFill>
                  <a:srgbClr val="1E699D"/>
                </a:solidFill>
                <a:latin typeface="Calibri"/>
                <a:ea typeface="Calibri"/>
                <a:cs typeface="Calibri"/>
              </a:rPr>
              <a:t>plus les personnes </a:t>
            </a:r>
            <a:r>
              <a:rPr lang="fr-FR" sz="1800" noProof="0">
                <a:latin typeface="Calibri"/>
                <a:ea typeface="Calibri"/>
                <a:cs typeface="Calibri"/>
              </a:rPr>
              <a:t>ont des difficultés à reprendre le chemin du travail. </a:t>
            </a:r>
          </a:p>
        </p:txBody>
      </p:sp>
      <p:sp>
        <p:nvSpPr>
          <p:cNvPr id="6" name="Espace réservé du numéro de diapositive 5"/>
          <p:cNvSpPr>
            <a:spLocks noGrp="1"/>
          </p:cNvSpPr>
          <p:nvPr>
            <p:ph type="sldNum" sz="quarter" idx="12"/>
          </p:nvPr>
        </p:nvSpPr>
        <p:spPr/>
        <p:txBody>
          <a:bodyPr/>
          <a:lstStyle/>
          <a:p>
            <a:fld id="{27C6CCC6-2BE5-4E42-96A4-D1E8E81A3D8E}" type="slidenum">
              <a:rPr lang="fr-FR" noProof="0" smtClean="0"/>
              <a:t>16</a:t>
            </a:fld>
            <a:endParaRPr lang="fr-FR" noProof="0"/>
          </a:p>
        </p:txBody>
      </p:sp>
      <p:pic>
        <p:nvPicPr>
          <p:cNvPr id="7" name="Image 4" descr="A red line with a point&#10;&#10;AI-generated content may be incorrect.">
            <a:extLst>
              <a:ext uri="{FF2B5EF4-FFF2-40B4-BE49-F238E27FC236}">
                <a16:creationId xmlns:a16="http://schemas.microsoft.com/office/drawing/2014/main" id="{51345B89-0E94-7E75-E58F-70B03F253FAE}"/>
              </a:ext>
            </a:extLst>
          </p:cNvPr>
          <p:cNvPicPr>
            <a:picLocks noChangeAspect="1"/>
          </p:cNvPicPr>
          <p:nvPr/>
        </p:nvPicPr>
        <p:blipFill>
          <a:blip r:embed="rId3"/>
          <a:srcRect l="-344" b="17801"/>
          <a:stretch>
            <a:fillRect/>
          </a:stretch>
        </p:blipFill>
        <p:spPr>
          <a:xfrm>
            <a:off x="3223726" y="2631017"/>
            <a:ext cx="6043903" cy="2851335"/>
          </a:xfrm>
          <a:prstGeom prst="rect">
            <a:avLst/>
          </a:prstGeom>
        </p:spPr>
      </p:pic>
      <p:sp>
        <p:nvSpPr>
          <p:cNvPr id="10" name="Rectangle 9">
            <a:extLst>
              <a:ext uri="{FF2B5EF4-FFF2-40B4-BE49-F238E27FC236}">
                <a16:creationId xmlns:a16="http://schemas.microsoft.com/office/drawing/2014/main" id="{02C76A1D-8025-82D6-9B86-7943264B91FC}"/>
              </a:ext>
            </a:extLst>
          </p:cNvPr>
          <p:cNvSpPr/>
          <p:nvPr/>
        </p:nvSpPr>
        <p:spPr>
          <a:xfrm>
            <a:off x="2637833" y="5482352"/>
            <a:ext cx="7344367" cy="582665"/>
          </a:xfrm>
          <a:prstGeom prst="roundRect">
            <a:avLst/>
          </a:prstGeom>
          <a:solidFill>
            <a:schemeClr val="accent6">
              <a:lumMod val="60000"/>
              <a:lumOff val="4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1800" baseline="0" noProof="0">
                <a:solidFill>
                  <a:srgbClr val="FFFFFF"/>
                </a:solidFill>
                <a:latin typeface="Calibri"/>
                <a:ea typeface="Segoe UI"/>
                <a:cs typeface="Segoe UI"/>
              </a:rPr>
              <a:t>Agir de façon précoce est nécessaire pour éviter une absence prolongée</a:t>
            </a:r>
            <a:endParaRPr lang="fr-FR" noProof="0"/>
          </a:p>
        </p:txBody>
      </p:sp>
      <p:sp>
        <p:nvSpPr>
          <p:cNvPr id="3" name="ZoneTexte 2">
            <a:extLst>
              <a:ext uri="{FF2B5EF4-FFF2-40B4-BE49-F238E27FC236}">
                <a16:creationId xmlns:a16="http://schemas.microsoft.com/office/drawing/2014/main" id="{5067A1E6-6050-D9FA-1BB9-6F4ED5E8B54F}"/>
              </a:ext>
            </a:extLst>
          </p:cNvPr>
          <p:cNvSpPr txBox="1"/>
          <p:nvPr/>
        </p:nvSpPr>
        <p:spPr>
          <a:xfrm>
            <a:off x="3581401" y="6368578"/>
            <a:ext cx="5867265" cy="307777"/>
          </a:xfrm>
          <a:prstGeom prst="rect">
            <a:avLst/>
          </a:prstGeom>
          <a:noFill/>
          <a:ln>
            <a:noFill/>
          </a:ln>
        </p:spPr>
        <p:txBody>
          <a:bodyPr wrap="square" rtlCol="0">
            <a:spAutoFit/>
          </a:bodyPr>
          <a:lstStyle/>
          <a:p>
            <a:r>
              <a:rPr lang="fr-FR" sz="1400" i="1" noProof="0"/>
              <a:t>Source : 4e enquête européenne sur les conditions de travail, 2005</a:t>
            </a:r>
          </a:p>
        </p:txBody>
      </p:sp>
      <p:sp>
        <p:nvSpPr>
          <p:cNvPr id="5" name="ZoneTexte 4">
            <a:extLst>
              <a:ext uri="{FF2B5EF4-FFF2-40B4-BE49-F238E27FC236}">
                <a16:creationId xmlns:a16="http://schemas.microsoft.com/office/drawing/2014/main" id="{A0F8985E-8F9D-4BB4-5F15-F09E0065690A}"/>
              </a:ext>
            </a:extLst>
          </p:cNvPr>
          <p:cNvSpPr txBox="1"/>
          <p:nvPr/>
        </p:nvSpPr>
        <p:spPr>
          <a:xfrm>
            <a:off x="70483" y="5886990"/>
            <a:ext cx="2317968" cy="900246"/>
          </a:xfrm>
          <a:prstGeom prst="rect">
            <a:avLst/>
          </a:prstGeom>
          <a:noFill/>
        </p:spPr>
        <p:txBody>
          <a:bodyPr wrap="square" rtlCol="0">
            <a:spAutoFit/>
          </a:bodyPr>
          <a:lstStyle/>
          <a:p>
            <a:pPr marL="171450" indent="-171450">
              <a:buFont typeface="Arial" panose="020B0604020202020204" pitchFamily="34" charset="0"/>
              <a:buChar char="•"/>
            </a:pPr>
            <a:r>
              <a:rPr lang="fr-FR" sz="1050" i="1" noProof="0"/>
              <a:t>Axe X : Durée de l'incapacité de travail</a:t>
            </a:r>
          </a:p>
          <a:p>
            <a:pPr marL="171450" indent="-171450">
              <a:buFont typeface="Arial" panose="020B0604020202020204" pitchFamily="34" charset="0"/>
              <a:buChar char="•"/>
            </a:pPr>
            <a:r>
              <a:rPr lang="fr-FR" sz="1050" i="1" noProof="0"/>
              <a:t>Axe Y : Probabilité que la personne reprenne le travail chez le même employeur</a:t>
            </a:r>
          </a:p>
        </p:txBody>
      </p:sp>
    </p:spTree>
    <p:extLst>
      <p:ext uri="{BB962C8B-B14F-4D97-AF65-F5344CB8AC3E}">
        <p14:creationId xmlns:p14="http://schemas.microsoft.com/office/powerpoint/2010/main" val="827829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989B8-49C3-1415-AACE-CA559DEEFD0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649E69-2A7A-2388-844A-977625E4D080}"/>
              </a:ext>
            </a:extLst>
          </p:cNvPr>
          <p:cNvSpPr>
            <a:spLocks noGrp="1"/>
          </p:cNvSpPr>
          <p:nvPr>
            <p:ph type="sldNum" sz="quarter" idx="10"/>
          </p:nvPr>
        </p:nvSpPr>
        <p:spPr/>
        <p:txBody>
          <a:bodyPr/>
          <a:lstStyle/>
          <a:p>
            <a:fld id="{9FCF0D27-783A-4A41-A067-B898C8DC56C7}" type="slidenum">
              <a:rPr lang="fr-FR" noProof="0" smtClean="0"/>
              <a:pPr/>
              <a:t>17</a:t>
            </a:fld>
            <a:endParaRPr lang="fr-FR" noProof="0"/>
          </a:p>
        </p:txBody>
      </p:sp>
      <p:sp>
        <p:nvSpPr>
          <p:cNvPr id="4" name="Titre 1">
            <a:extLst>
              <a:ext uri="{FF2B5EF4-FFF2-40B4-BE49-F238E27FC236}">
                <a16:creationId xmlns:a16="http://schemas.microsoft.com/office/drawing/2014/main" id="{3F8C260D-465A-064C-2D37-C1CA36A6ADE6}"/>
              </a:ext>
            </a:extLst>
          </p:cNvPr>
          <p:cNvSpPr txBox="1">
            <a:spLocks/>
          </p:cNvSpPr>
          <p:nvPr/>
        </p:nvSpPr>
        <p:spPr>
          <a:xfrm>
            <a:off x="671946" y="136525"/>
            <a:ext cx="11277600" cy="539897"/>
          </a:xfrm>
          <a:prstGeom prst="rect">
            <a:avLst/>
          </a:prstGeom>
        </p:spPr>
        <p:txBody>
          <a:bodyPr lIns="91440" tIns="45720" rIns="91440" bIns="45720" anchor="t">
            <a:noAutofit/>
          </a:bodyPr>
          <a:lstStyle>
            <a:defPPr>
              <a:defRPr lang="fr-FR"/>
            </a:defPPr>
            <a:lvl1pPr>
              <a:lnSpc>
                <a:spcPct val="90000"/>
              </a:lnSpc>
              <a:spcBef>
                <a:spcPct val="0"/>
              </a:spcBef>
              <a:buNone/>
              <a:defRPr sz="2800">
                <a:solidFill>
                  <a:srgbClr val="1E699D"/>
                </a:solidFill>
                <a:latin typeface="Futura Medium"/>
                <a:ea typeface="Calibri"/>
                <a:cs typeface="Calibri"/>
              </a:defRPr>
            </a:lvl1pPr>
          </a:lstStyle>
          <a:p>
            <a:r>
              <a:rPr lang="fr-FR" noProof="0"/>
              <a:t>6. Exemples  : Personnes chez le médecin généraliste et le psychologue de première ligne</a:t>
            </a:r>
          </a:p>
          <a:p>
            <a:endParaRPr lang="fr-FR" noProof="0"/>
          </a:p>
        </p:txBody>
      </p:sp>
      <p:sp>
        <p:nvSpPr>
          <p:cNvPr id="7" name="Flowchart: Alternate Process 6">
            <a:extLst>
              <a:ext uri="{FF2B5EF4-FFF2-40B4-BE49-F238E27FC236}">
                <a16:creationId xmlns:a16="http://schemas.microsoft.com/office/drawing/2014/main" id="{633826E4-6A56-C092-53EE-C35450B27859}"/>
              </a:ext>
            </a:extLst>
          </p:cNvPr>
          <p:cNvSpPr/>
          <p:nvPr/>
        </p:nvSpPr>
        <p:spPr>
          <a:xfrm>
            <a:off x="90869" y="1445376"/>
            <a:ext cx="2890870" cy="3312154"/>
          </a:xfrm>
          <a:prstGeom prst="flowChartAlternateProcess">
            <a:avLst/>
          </a:prstGeom>
          <a:solidFill>
            <a:schemeClr val="accent1">
              <a:lumMod val="20000"/>
              <a:lumOff val="80000"/>
            </a:schemeClr>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 homme de 45 ans consulte son médecin pour des </a:t>
            </a:r>
            <a:r>
              <a:rPr lang="fr-FR" sz="1400" b="1" noProof="0">
                <a:solidFill>
                  <a:schemeClr val="tx1">
                    <a:lumMod val="95000"/>
                    <a:lumOff val="5000"/>
                  </a:schemeClr>
                </a:solidFill>
                <a:latin typeface="Calibri Light"/>
                <a:ea typeface="+mn-lt"/>
                <a:cs typeface="+mn-lt"/>
              </a:rPr>
              <a:t>symptômes </a:t>
            </a:r>
            <a:r>
              <a:rPr lang="fr-FR" sz="1400" b="1" noProof="0">
                <a:solidFill>
                  <a:srgbClr val="424242"/>
                </a:solidFill>
                <a:latin typeface="Calibri Light"/>
                <a:ea typeface="+mn-lt"/>
                <a:cs typeface="+mn-lt"/>
              </a:rPr>
              <a:t>de fatigue chronique, d'insomnie et de maux de tête.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Il travaille dans la même entreprise depuis 20 ans, mais depuis la récente </a:t>
            </a:r>
            <a:r>
              <a:rPr lang="fr-FR" sz="1400" b="1" u="sng" noProof="0">
                <a:solidFill>
                  <a:srgbClr val="424242"/>
                </a:solidFill>
                <a:latin typeface="Calibri Light"/>
                <a:ea typeface="+mn-lt"/>
                <a:cs typeface="+mn-lt"/>
              </a:rPr>
              <a:t>restructuration</a:t>
            </a:r>
            <a:r>
              <a:rPr lang="fr-FR" sz="1400" b="1" noProof="0">
                <a:solidFill>
                  <a:srgbClr val="424242"/>
                </a:solidFill>
                <a:latin typeface="Calibri Light"/>
                <a:ea typeface="+mn-lt"/>
                <a:cs typeface="+mn-lt"/>
              </a:rPr>
              <a:t>, il doit faire la même quantité de travail avec moins de collègues.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Cela a conduit à une pression constante et un stress élevé.</a:t>
            </a:r>
            <a:endParaRPr lang="fr-FR" sz="1400" noProof="0">
              <a:latin typeface="Calibri Light"/>
              <a:ea typeface="Calibri Light"/>
              <a:cs typeface="Calibri Light"/>
            </a:endParaRPr>
          </a:p>
        </p:txBody>
      </p:sp>
      <p:sp>
        <p:nvSpPr>
          <p:cNvPr id="9" name="Flowchart: Alternate Process 8">
            <a:extLst>
              <a:ext uri="{FF2B5EF4-FFF2-40B4-BE49-F238E27FC236}">
                <a16:creationId xmlns:a16="http://schemas.microsoft.com/office/drawing/2014/main" id="{A964B205-D282-45E0-2BC8-1E663C617E3E}"/>
              </a:ext>
            </a:extLst>
          </p:cNvPr>
          <p:cNvSpPr/>
          <p:nvPr/>
        </p:nvSpPr>
        <p:spPr>
          <a:xfrm>
            <a:off x="5064980" y="1448345"/>
            <a:ext cx="2759342" cy="3216420"/>
          </a:xfrm>
          <a:prstGeom prst="flowChartAlternateProcess">
            <a:avLst/>
          </a:prstGeom>
          <a:solidFill>
            <a:schemeClr val="accent1">
              <a:lumMod val="20000"/>
              <a:lumOff val="80000"/>
            </a:schemeClr>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Une femme de 35 ans consulte pour des plaintes de maux d'estomac et d'irritabilité.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Elle </a:t>
            </a:r>
            <a:r>
              <a:rPr lang="fr-FR" sz="1400" b="1" u="sng" noProof="0">
                <a:solidFill>
                  <a:srgbClr val="424242"/>
                </a:solidFill>
                <a:latin typeface="Calibri Light"/>
                <a:ea typeface="+mn-lt"/>
                <a:cs typeface="+mn-lt"/>
              </a:rPr>
              <a:t>cherche un nouvel emploi depuis des mois</a:t>
            </a:r>
            <a:r>
              <a:rPr lang="fr-FR" sz="1400" b="1" noProof="0">
                <a:solidFill>
                  <a:srgbClr val="424242"/>
                </a:solidFill>
                <a:latin typeface="Calibri Light"/>
                <a:ea typeface="+mn-lt"/>
                <a:cs typeface="+mn-lt"/>
              </a:rPr>
              <a:t> et a envoyé de nombreuses candidatures sans succès.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Les refus constants et le sentiment d'échec ont affecté sa confiance en elle.</a:t>
            </a:r>
            <a:endParaRPr lang="fr-FR" sz="1400" noProof="0">
              <a:latin typeface="Calibri Light"/>
              <a:ea typeface="Calibri Light"/>
              <a:cs typeface="Calibri Light"/>
            </a:endParaRPr>
          </a:p>
        </p:txBody>
      </p:sp>
      <p:sp>
        <p:nvSpPr>
          <p:cNvPr id="11" name="Flowchart: Alternate Process 10">
            <a:extLst>
              <a:ext uri="{FF2B5EF4-FFF2-40B4-BE49-F238E27FC236}">
                <a16:creationId xmlns:a16="http://schemas.microsoft.com/office/drawing/2014/main" id="{857136F2-F7A9-A3CB-4769-F4972A65543F}"/>
              </a:ext>
            </a:extLst>
          </p:cNvPr>
          <p:cNvSpPr/>
          <p:nvPr/>
        </p:nvSpPr>
        <p:spPr>
          <a:xfrm>
            <a:off x="9322543" y="1446781"/>
            <a:ext cx="2754809" cy="3062735"/>
          </a:xfrm>
          <a:prstGeom prst="flowChartAlternateProcess">
            <a:avLst/>
          </a:prstGeom>
          <a:solidFill>
            <a:schemeClr val="accent1">
              <a:lumMod val="20000"/>
              <a:lumOff val="80000"/>
            </a:schemeClr>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 homme de 50 ans consulte pour des plaintes de dépression et de faible estime de soi.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Il est récemment en arrêt de travail pour cause de </a:t>
            </a:r>
            <a:r>
              <a:rPr lang="fr-FR" sz="1400" b="1" u="sng" noProof="0">
                <a:solidFill>
                  <a:srgbClr val="424242"/>
                </a:solidFill>
                <a:latin typeface="Calibri Light"/>
                <a:ea typeface="+mn-lt"/>
                <a:cs typeface="+mn-lt"/>
              </a:rPr>
              <a:t>burn-out.</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Il sent honteux et stigmatisé par son entourage.</a:t>
            </a:r>
            <a:endParaRPr lang="fr-FR" sz="1400" noProof="0">
              <a:latin typeface="Calibri Light"/>
              <a:ea typeface="Calibri Light"/>
              <a:cs typeface="Calibri Light"/>
            </a:endParaRPr>
          </a:p>
        </p:txBody>
      </p:sp>
      <p:sp>
        <p:nvSpPr>
          <p:cNvPr id="10" name="Flowchart: Alternate Process 9">
            <a:extLst>
              <a:ext uri="{FF2B5EF4-FFF2-40B4-BE49-F238E27FC236}">
                <a16:creationId xmlns:a16="http://schemas.microsoft.com/office/drawing/2014/main" id="{69DA4E34-8C88-6342-10C8-CF2FB704385E}"/>
              </a:ext>
            </a:extLst>
          </p:cNvPr>
          <p:cNvSpPr/>
          <p:nvPr/>
        </p:nvSpPr>
        <p:spPr>
          <a:xfrm>
            <a:off x="7572888" y="3800210"/>
            <a:ext cx="2766842" cy="3062735"/>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Une femme de 38 ans consulte pour des plaintes de douleurs dorsales et de fatigue.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Elle travaille à </a:t>
            </a:r>
            <a:r>
              <a:rPr lang="fr-FR" sz="1400" b="1" u="sng" noProof="0">
                <a:solidFill>
                  <a:srgbClr val="424242"/>
                </a:solidFill>
                <a:latin typeface="Calibri Light"/>
                <a:ea typeface="+mn-lt"/>
                <a:cs typeface="+mn-lt"/>
              </a:rPr>
              <a:t>temps partiel et s'occupe de ses deux jeunes enfants</a:t>
            </a:r>
            <a:r>
              <a:rPr lang="fr-FR" sz="1400" b="1" noProof="0">
                <a:solidFill>
                  <a:srgbClr val="424242"/>
                </a:solidFill>
                <a:latin typeface="Calibri Light"/>
                <a:ea typeface="+mn-lt"/>
                <a:cs typeface="+mn-lt"/>
              </a:rPr>
              <a:t>.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La combinaison du travail et des tâches de soins entraîne une charge physique et mentale constante.</a:t>
            </a:r>
            <a:endParaRPr lang="fr-FR" sz="1400" noProof="0">
              <a:latin typeface="Calibri Light"/>
              <a:ea typeface="Calibri Light"/>
              <a:cs typeface="Calibri Light"/>
            </a:endParaRPr>
          </a:p>
        </p:txBody>
      </p:sp>
      <p:sp>
        <p:nvSpPr>
          <p:cNvPr id="8" name="Flowchart: Alternate Process 7">
            <a:extLst>
              <a:ext uri="{FF2B5EF4-FFF2-40B4-BE49-F238E27FC236}">
                <a16:creationId xmlns:a16="http://schemas.microsoft.com/office/drawing/2014/main" id="{7C571234-BF14-2EF3-F4CB-3246589F11AF}"/>
              </a:ext>
            </a:extLst>
          </p:cNvPr>
          <p:cNvSpPr/>
          <p:nvPr/>
        </p:nvSpPr>
        <p:spPr>
          <a:xfrm>
            <a:off x="2620346" y="3803026"/>
            <a:ext cx="2653052" cy="3059920"/>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Une femme de 50 ans souffre de palpitations cardiaques et d'hypertension artérielle. Elle indique qu'il y a des conflits au travail. Cela provoque chez elle de l'agitation et des tensions..</a:t>
            </a:r>
            <a:endParaRPr lang="fr-FR" sz="1400" noProof="0">
              <a:latin typeface="Calibri Light"/>
              <a:ea typeface="Calibri Light"/>
              <a:cs typeface="Calibri Light"/>
            </a:endParaRPr>
          </a:p>
        </p:txBody>
      </p:sp>
    </p:spTree>
    <p:extLst>
      <p:ext uri="{BB962C8B-B14F-4D97-AF65-F5344CB8AC3E}">
        <p14:creationId xmlns:p14="http://schemas.microsoft.com/office/powerpoint/2010/main" val="18205811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B9C71-9151-396F-8B9F-D6D6F85ED2A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75032D-94B5-7FDE-CE22-88DC71EE1846}"/>
              </a:ext>
            </a:extLst>
          </p:cNvPr>
          <p:cNvSpPr>
            <a:spLocks noGrp="1"/>
          </p:cNvSpPr>
          <p:nvPr>
            <p:ph type="sldNum" sz="quarter" idx="10"/>
          </p:nvPr>
        </p:nvSpPr>
        <p:spPr/>
        <p:txBody>
          <a:bodyPr/>
          <a:lstStyle/>
          <a:p>
            <a:fld id="{9FCF0D27-783A-4A41-A067-B898C8DC56C7}" type="slidenum">
              <a:rPr lang="fr-FR" noProof="0" smtClean="0"/>
              <a:pPr/>
              <a:t>18</a:t>
            </a:fld>
            <a:endParaRPr lang="fr-FR" noProof="0"/>
          </a:p>
        </p:txBody>
      </p:sp>
      <p:sp>
        <p:nvSpPr>
          <p:cNvPr id="4" name="Titre 1">
            <a:extLst>
              <a:ext uri="{FF2B5EF4-FFF2-40B4-BE49-F238E27FC236}">
                <a16:creationId xmlns:a16="http://schemas.microsoft.com/office/drawing/2014/main" id="{2B5FE430-C91C-188D-54E3-535B21E9A302}"/>
              </a:ext>
            </a:extLst>
          </p:cNvPr>
          <p:cNvSpPr txBox="1">
            <a:spLocks/>
          </p:cNvSpPr>
          <p:nvPr/>
        </p:nvSpPr>
        <p:spPr>
          <a:xfrm>
            <a:off x="690996" y="104060"/>
            <a:ext cx="11418276" cy="610235"/>
          </a:xfrm>
          <a:prstGeom prst="rect">
            <a:avLst/>
          </a:prstGeom>
        </p:spPr>
        <p:txBody>
          <a:bodyPr lIns="91440" tIns="45720" rIns="91440" bIns="45720" anchor="t">
            <a:noAutofit/>
          </a:bodyPr>
          <a:lstStyle>
            <a:defPPr>
              <a:defRPr lang="fr-FR"/>
            </a:defPPr>
            <a:lvl1pPr>
              <a:lnSpc>
                <a:spcPct val="90000"/>
              </a:lnSpc>
              <a:spcBef>
                <a:spcPct val="0"/>
              </a:spcBef>
              <a:buNone/>
              <a:defRPr sz="2800">
                <a:solidFill>
                  <a:srgbClr val="1E699D"/>
                </a:solidFill>
                <a:latin typeface="Futura Medium"/>
                <a:ea typeface="Calibri"/>
                <a:cs typeface="Calibri"/>
              </a:defRPr>
            </a:lvl1pPr>
          </a:lstStyle>
          <a:p>
            <a:r>
              <a:rPr lang="fr-FR"/>
              <a:t>6. Exemples  : Patients chez le médecin généraliste et le psychologue de première ligne</a:t>
            </a:r>
          </a:p>
        </p:txBody>
      </p:sp>
      <p:sp>
        <p:nvSpPr>
          <p:cNvPr id="7" name="Flowchart: Alternate Process 6">
            <a:extLst>
              <a:ext uri="{FF2B5EF4-FFF2-40B4-BE49-F238E27FC236}">
                <a16:creationId xmlns:a16="http://schemas.microsoft.com/office/drawing/2014/main" id="{4F7B2E68-4DCA-0FAC-C5DA-81F85216C085}"/>
              </a:ext>
            </a:extLst>
          </p:cNvPr>
          <p:cNvSpPr/>
          <p:nvPr/>
        </p:nvSpPr>
        <p:spPr>
          <a:xfrm>
            <a:off x="201685" y="1258471"/>
            <a:ext cx="3187067" cy="2859264"/>
          </a:xfrm>
          <a:prstGeom prst="flowChartAlternateProcess">
            <a:avLst/>
          </a:prstGeom>
          <a:solidFill>
            <a:schemeClr val="accent1">
              <a:lumMod val="20000"/>
              <a:lumOff val="80000"/>
            </a:schemeClr>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Une femme de 30 ans consulte un psychologue pour des symptômes d'anxiété et de dépression.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Elle travaille dans une </a:t>
            </a:r>
            <a:r>
              <a:rPr lang="fr-FR" sz="1400" b="1" u="sng" noProof="0">
                <a:solidFill>
                  <a:srgbClr val="424242"/>
                </a:solidFill>
                <a:latin typeface="Calibri Light"/>
                <a:ea typeface="+mn-lt"/>
                <a:cs typeface="+mn-lt"/>
              </a:rPr>
              <a:t>entreprise technologique</a:t>
            </a:r>
            <a:r>
              <a:rPr lang="fr-FR" sz="1400" b="1" noProof="0">
                <a:solidFill>
                  <a:srgbClr val="424242"/>
                </a:solidFill>
                <a:latin typeface="Calibri Light"/>
                <a:ea typeface="+mn-lt"/>
                <a:cs typeface="+mn-lt"/>
              </a:rPr>
              <a:t> en pleine croissance où les exigences augmentent constamment.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Elle se sent submergée par la pression au travail et les changements constants dans son environnement de travail.</a:t>
            </a:r>
            <a:endParaRPr lang="fr-FR" sz="1400" noProof="0">
              <a:latin typeface="Calibri Light"/>
              <a:ea typeface="Calibri Light"/>
              <a:cs typeface="Calibri Light"/>
            </a:endParaRPr>
          </a:p>
        </p:txBody>
      </p:sp>
      <p:sp>
        <p:nvSpPr>
          <p:cNvPr id="9" name="Flowchart: Alternate Process 8">
            <a:extLst>
              <a:ext uri="{FF2B5EF4-FFF2-40B4-BE49-F238E27FC236}">
                <a16:creationId xmlns:a16="http://schemas.microsoft.com/office/drawing/2014/main" id="{312BCC42-1DEA-EF9D-A3DD-39368AC9C766}"/>
              </a:ext>
            </a:extLst>
          </p:cNvPr>
          <p:cNvSpPr/>
          <p:nvPr/>
        </p:nvSpPr>
        <p:spPr>
          <a:xfrm>
            <a:off x="4700393" y="1192664"/>
            <a:ext cx="3160657" cy="2860827"/>
          </a:xfrm>
          <a:prstGeom prst="flowChartAlternateProcess">
            <a:avLst/>
          </a:prstGeom>
          <a:solidFill>
            <a:schemeClr val="accent1">
              <a:lumMod val="20000"/>
              <a:lumOff val="80000"/>
            </a:schemeClr>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 homme de 40 ans consulte un psychologue pour des sentiments de désespoir et de frustration. </a:t>
            </a:r>
            <a:endParaRPr lang="fr-FR" sz="1400" b="1"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Il a l'impression d'être </a:t>
            </a:r>
            <a:r>
              <a:rPr lang="fr-FR" sz="1400" b="1" u="sng" noProof="0">
                <a:solidFill>
                  <a:srgbClr val="424242"/>
                </a:solidFill>
                <a:latin typeface="Calibri Light"/>
                <a:ea typeface="+mn-lt"/>
                <a:cs typeface="+mn-lt"/>
              </a:rPr>
              <a:t>coincé dans son emploi actuel et de ne pas avoir de possibilités de croissance</a:t>
            </a:r>
            <a:r>
              <a:rPr lang="fr-FR" sz="1400" b="1" noProof="0">
                <a:solidFill>
                  <a:srgbClr val="424242"/>
                </a:solidFill>
                <a:latin typeface="Calibri Light"/>
                <a:ea typeface="+mn-lt"/>
                <a:cs typeface="+mn-lt"/>
              </a:rPr>
              <a:t> ou de changement en raison des moyens et des opportunités limités.</a:t>
            </a:r>
            <a:endParaRPr lang="fr-FR" sz="1400" noProof="0">
              <a:latin typeface="Calibri Light"/>
              <a:ea typeface="Calibri Light"/>
              <a:cs typeface="Calibri Light"/>
            </a:endParaRPr>
          </a:p>
        </p:txBody>
      </p:sp>
      <p:sp>
        <p:nvSpPr>
          <p:cNvPr id="11" name="Flowchart: Alternate Process 10">
            <a:extLst>
              <a:ext uri="{FF2B5EF4-FFF2-40B4-BE49-F238E27FC236}">
                <a16:creationId xmlns:a16="http://schemas.microsoft.com/office/drawing/2014/main" id="{FE5C1970-9507-AF7D-8520-42229778B5A9}"/>
              </a:ext>
            </a:extLst>
          </p:cNvPr>
          <p:cNvSpPr/>
          <p:nvPr/>
        </p:nvSpPr>
        <p:spPr>
          <a:xfrm>
            <a:off x="8939673" y="1169692"/>
            <a:ext cx="3172689" cy="2883175"/>
          </a:xfrm>
          <a:prstGeom prst="flowChartAlternateProcess">
            <a:avLst/>
          </a:prstGeom>
          <a:solidFill>
            <a:schemeClr val="accent1">
              <a:lumMod val="20000"/>
              <a:lumOff val="80000"/>
            </a:schemeClr>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Une femme de 45 ans consulte un psychologue pour des sentiments de honte et de culpabilité.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Elle est </a:t>
            </a:r>
            <a:r>
              <a:rPr lang="fr-FR" sz="1400" b="1" u="sng" noProof="0">
                <a:solidFill>
                  <a:srgbClr val="424242"/>
                </a:solidFill>
                <a:latin typeface="Calibri Light"/>
                <a:ea typeface="+mn-lt"/>
                <a:cs typeface="+mn-lt"/>
              </a:rPr>
              <a:t>en incapacité de travail</a:t>
            </a:r>
            <a:r>
              <a:rPr lang="fr-FR" sz="1400" b="1" noProof="0">
                <a:solidFill>
                  <a:srgbClr val="424242"/>
                </a:solidFill>
                <a:latin typeface="Calibri Light"/>
                <a:ea typeface="+mn-lt"/>
                <a:cs typeface="+mn-lt"/>
              </a:rPr>
              <a:t> depuis plusieurs mois en raison d'un burn-out.</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Elle se sent jugée par ses collègues et amis.</a:t>
            </a:r>
            <a:endParaRPr lang="fr-FR" sz="1400" noProof="0">
              <a:latin typeface="Calibri Light"/>
              <a:ea typeface="Calibri Light"/>
              <a:cs typeface="Calibri Light"/>
            </a:endParaRPr>
          </a:p>
        </p:txBody>
      </p:sp>
      <p:sp>
        <p:nvSpPr>
          <p:cNvPr id="8" name="Flowchart: Alternate Process 7">
            <a:extLst>
              <a:ext uri="{FF2B5EF4-FFF2-40B4-BE49-F238E27FC236}">
                <a16:creationId xmlns:a16="http://schemas.microsoft.com/office/drawing/2014/main" id="{F938AEAE-ADEC-D1CD-D4AA-670AFC6C1F64}"/>
              </a:ext>
            </a:extLst>
          </p:cNvPr>
          <p:cNvSpPr/>
          <p:nvPr/>
        </p:nvSpPr>
        <p:spPr>
          <a:xfrm>
            <a:off x="3114117" y="3631604"/>
            <a:ext cx="3165032" cy="3226470"/>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Une femme de 28 ans consulte un psychologue car elle se sent épuisée et en</a:t>
            </a:r>
            <a:r>
              <a:rPr lang="fr-FR" sz="1400" b="1" u="sng" noProof="0">
                <a:solidFill>
                  <a:srgbClr val="424242"/>
                </a:solidFill>
                <a:latin typeface="Calibri Light"/>
                <a:ea typeface="+mn-lt"/>
                <a:cs typeface="+mn-lt"/>
              </a:rPr>
              <a:t> burn-out</a:t>
            </a:r>
            <a:r>
              <a:rPr lang="fr-FR" sz="1400" b="1" noProof="0">
                <a:solidFill>
                  <a:srgbClr val="424242"/>
                </a:solidFill>
                <a:latin typeface="Calibri Light"/>
                <a:ea typeface="+mn-lt"/>
                <a:cs typeface="+mn-lt"/>
              </a:rPr>
              <a:t>. </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Son travail exige qu'elle participe à plusieurs groupes WhatsApp et qu'elle réponde constamment aux messages.</a:t>
            </a:r>
            <a:endParaRPr lang="fr-FR" sz="1400" noProof="0">
              <a:solidFill>
                <a:srgbClr val="FFFFFF"/>
              </a:solidFill>
              <a:latin typeface="Calibri Light"/>
              <a:ea typeface="Calibri Light"/>
              <a:cs typeface="Calibri Ligh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Cela lui donne l'impression de ne jamais être vraiment libre.</a:t>
            </a:r>
            <a:endParaRPr lang="fr-FR" sz="1400" noProof="0">
              <a:latin typeface="Calibri Light"/>
              <a:ea typeface="Calibri Light"/>
              <a:cs typeface="Calibri Light"/>
            </a:endParaRPr>
          </a:p>
        </p:txBody>
      </p:sp>
      <p:sp>
        <p:nvSpPr>
          <p:cNvPr id="10" name="Flowchart: Alternate Process 9">
            <a:extLst>
              <a:ext uri="{FF2B5EF4-FFF2-40B4-BE49-F238E27FC236}">
                <a16:creationId xmlns:a16="http://schemas.microsoft.com/office/drawing/2014/main" id="{6AC68BBD-B18F-13CE-6EA7-8363F35293F3}"/>
              </a:ext>
            </a:extLst>
          </p:cNvPr>
          <p:cNvSpPr/>
          <p:nvPr/>
        </p:nvSpPr>
        <p:spPr>
          <a:xfrm>
            <a:off x="6827920" y="3628788"/>
            <a:ext cx="3442576" cy="3234598"/>
          </a:xfrm>
          <a:prstGeom prst="flowChartAlternateProcess">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sz="1400" b="1" noProof="0">
                <a:solidFill>
                  <a:srgbClr val="424242"/>
                </a:solidFill>
                <a:latin typeface="Calibri Light"/>
                <a:ea typeface="+mn-lt"/>
                <a:cs typeface="+mn-lt"/>
              </a:rPr>
              <a:t>Un homme de 27 ans consulte pour un psychologue pour fatigue persistante et stress. </a:t>
            </a:r>
            <a:endParaRPr lang="fr-FR" sz="1400" b="1" noProof="0">
              <a:solidFill>
                <a:srgbClr val="FFFFFF"/>
              </a:solidFill>
              <a:latin typeface="Aptos" panose="020B0004020202020204"/>
              <a:ea typeface="+mn-lt"/>
              <a:cs typeface="+mn-l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Au travail, il ressent une forte pression liée à la responsabilité de dossiers financiers, ce qui le pousse à vérifier son travail de manière répétée. </a:t>
            </a:r>
            <a:endParaRPr lang="fr-FR" sz="1400" b="1" noProof="0">
              <a:solidFill>
                <a:srgbClr val="FFFFFF"/>
              </a:solidFill>
              <a:latin typeface="Aptos" panose="020B0004020202020204"/>
              <a:ea typeface="+mn-lt"/>
              <a:cs typeface="+mn-lt"/>
            </a:endParaRPr>
          </a:p>
          <a:p>
            <a:pPr algn="ctr"/>
            <a:endParaRPr lang="fr-FR" sz="1400" b="1" noProof="0">
              <a:solidFill>
                <a:srgbClr val="424242"/>
              </a:solidFill>
              <a:latin typeface="Calibri Light"/>
              <a:ea typeface="+mn-lt"/>
              <a:cs typeface="+mn-lt"/>
            </a:endParaRPr>
          </a:p>
          <a:p>
            <a:pPr algn="ctr"/>
            <a:r>
              <a:rPr lang="fr-FR" sz="1400" b="1" noProof="0">
                <a:solidFill>
                  <a:srgbClr val="424242"/>
                </a:solidFill>
                <a:latin typeface="Calibri Light"/>
                <a:ea typeface="+mn-lt"/>
                <a:cs typeface="+mn-lt"/>
              </a:rPr>
              <a:t>Bien que ces symptômes obsessionnels-compulsifs se manifestaient principalement dans sa vie privée, ils affectent à présent, aussi son fonctionnement au travail provoquant des tensions avec son supérieur.</a:t>
            </a:r>
            <a:endParaRPr lang="fr-FR" sz="1400" b="1" noProof="0">
              <a:latin typeface="Calibri Light"/>
              <a:ea typeface="+mn-lt"/>
              <a:cs typeface="+mn-lt"/>
            </a:endParaRPr>
          </a:p>
        </p:txBody>
      </p:sp>
    </p:spTree>
    <p:extLst>
      <p:ext uri="{BB962C8B-B14F-4D97-AF65-F5344CB8AC3E}">
        <p14:creationId xmlns:p14="http://schemas.microsoft.com/office/powerpoint/2010/main" val="185490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7EE7B-9945-39A8-5593-809521669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868F26-EEED-05C4-2120-E3F8C9CFFFF2}"/>
              </a:ext>
            </a:extLst>
          </p:cNvPr>
          <p:cNvSpPr>
            <a:spLocks noGrp="1"/>
          </p:cNvSpPr>
          <p:nvPr>
            <p:ph type="title"/>
          </p:nvPr>
        </p:nvSpPr>
        <p:spPr>
          <a:xfrm>
            <a:off x="475343" y="365125"/>
            <a:ext cx="11239579" cy="1352777"/>
          </a:xfrm>
        </p:spPr>
        <p:txBody>
          <a:bodyPr>
            <a:normAutofit/>
          </a:bodyPr>
          <a:lstStyle/>
          <a:p>
            <a:r>
              <a:rPr lang="fr-FR" sz="2800" noProof="0">
                <a:latin typeface="Futura Medium"/>
                <a:ea typeface="Calibri"/>
                <a:cs typeface="Calibri"/>
              </a:rPr>
              <a:t>8. Pourquoi interroger le lieu de travail lors d'une consultation ?</a:t>
            </a:r>
            <a:endParaRPr lang="fr-FR" sz="2800" noProof="0">
              <a:latin typeface="Futura Medium"/>
            </a:endParaRPr>
          </a:p>
        </p:txBody>
      </p:sp>
      <p:sp>
        <p:nvSpPr>
          <p:cNvPr id="3" name="Content Placeholder 2">
            <a:extLst>
              <a:ext uri="{FF2B5EF4-FFF2-40B4-BE49-F238E27FC236}">
                <a16:creationId xmlns:a16="http://schemas.microsoft.com/office/drawing/2014/main" id="{9EE70BDA-AFE3-4ADD-1255-A4248A56CE69}"/>
              </a:ext>
            </a:extLst>
          </p:cNvPr>
          <p:cNvSpPr>
            <a:spLocks noGrp="1"/>
          </p:cNvSpPr>
          <p:nvPr>
            <p:ph idx="1"/>
          </p:nvPr>
        </p:nvSpPr>
        <p:spPr>
          <a:xfrm>
            <a:off x="839857" y="1756668"/>
            <a:ext cx="10105234" cy="4296910"/>
          </a:xfrm>
        </p:spPr>
        <p:txBody>
          <a:bodyPr vert="horz" lIns="91440" tIns="45720" rIns="91440" bIns="45720" rtlCol="0" anchor="t">
            <a:normAutofit/>
          </a:bodyPr>
          <a:lstStyle/>
          <a:p>
            <a:pPr algn="just"/>
            <a:r>
              <a:rPr lang="fr-FR" sz="2000" noProof="0">
                <a:latin typeface="Calibri"/>
                <a:ea typeface="Calibri"/>
                <a:cs typeface="Calibri"/>
              </a:rPr>
              <a:t>En invitant le patient à </a:t>
            </a:r>
            <a:r>
              <a:rPr lang="fr-FR" sz="2000" b="1" noProof="0">
                <a:latin typeface="Calibri"/>
                <a:ea typeface="Calibri"/>
                <a:cs typeface="Calibri"/>
              </a:rPr>
              <a:t>décrire </a:t>
            </a:r>
            <a:r>
              <a:rPr lang="fr-FR" sz="2000" noProof="0">
                <a:latin typeface="Calibri"/>
                <a:ea typeface="Calibri"/>
                <a:cs typeface="Calibri"/>
              </a:rPr>
              <a:t>non seulement </a:t>
            </a:r>
            <a:r>
              <a:rPr lang="fr-FR" sz="2000" b="1" noProof="0">
                <a:latin typeface="Calibri"/>
                <a:ea typeface="Calibri"/>
                <a:cs typeface="Calibri"/>
              </a:rPr>
              <a:t>sa situation privée</a:t>
            </a:r>
            <a:r>
              <a:rPr lang="fr-FR" sz="2000" noProof="0">
                <a:latin typeface="Calibri"/>
                <a:ea typeface="Calibri"/>
                <a:cs typeface="Calibri"/>
              </a:rPr>
              <a:t>, mais aussi sa </a:t>
            </a:r>
            <a:r>
              <a:rPr lang="fr-FR" sz="2000" b="1" noProof="0">
                <a:latin typeface="Calibri"/>
                <a:ea typeface="Calibri"/>
                <a:cs typeface="Calibri"/>
              </a:rPr>
              <a:t>situation professionnelle</a:t>
            </a:r>
            <a:r>
              <a:rPr lang="fr-FR" sz="2000" noProof="0">
                <a:latin typeface="Calibri"/>
                <a:ea typeface="Calibri"/>
                <a:cs typeface="Calibri"/>
              </a:rPr>
              <a:t>, vous obtenez, en tant que professionnel de la santé, une image </a:t>
            </a:r>
            <a:r>
              <a:rPr lang="fr-FR" sz="2000" b="1" noProof="0">
                <a:latin typeface="Calibri"/>
                <a:ea typeface="Calibri"/>
                <a:cs typeface="Calibri"/>
              </a:rPr>
              <a:t>plus globale des risques psychosociaux et des symptômes liés au stress</a:t>
            </a:r>
            <a:r>
              <a:rPr lang="fr-FR" sz="2000" noProof="0">
                <a:latin typeface="Calibri"/>
                <a:ea typeface="Calibri"/>
                <a:cs typeface="Calibri"/>
              </a:rPr>
              <a:t> de cette personne. </a:t>
            </a:r>
            <a:endParaRPr lang="fr-FR" sz="2000" noProof="0">
              <a:ea typeface="Calibri" panose="020F0502020204030204" pitchFamily="34" charset="0"/>
            </a:endParaRPr>
          </a:p>
          <a:p>
            <a:pPr marL="457200" lvl="1" indent="0" algn="just">
              <a:buNone/>
            </a:pPr>
            <a:endParaRPr lang="fr-FR" sz="1800" noProof="0">
              <a:ea typeface="Calibri" panose="020F0502020204030204" pitchFamily="34" charset="0"/>
            </a:endParaRPr>
          </a:p>
          <a:p>
            <a:pPr algn="just"/>
            <a:r>
              <a:rPr lang="fr-FR" sz="2000" noProof="0">
                <a:latin typeface="Calibri"/>
                <a:ea typeface="Calibri"/>
                <a:cs typeface="Calibri"/>
              </a:rPr>
              <a:t>Cela permet aux patients de</a:t>
            </a:r>
            <a:r>
              <a:rPr lang="fr-FR" sz="2000" b="1" noProof="0">
                <a:latin typeface="Calibri"/>
                <a:ea typeface="Calibri"/>
                <a:cs typeface="Calibri"/>
              </a:rPr>
              <a:t> mieux comprendre leurs propres symptômes</a:t>
            </a:r>
            <a:r>
              <a:rPr lang="fr-FR" sz="2000" noProof="0">
                <a:latin typeface="Calibri"/>
                <a:ea typeface="Calibri"/>
                <a:cs typeface="Calibri"/>
              </a:rPr>
              <a:t> de stress et cela souligne la nécessité </a:t>
            </a:r>
            <a:r>
              <a:rPr lang="fr-FR" sz="2000" b="1" noProof="0">
                <a:latin typeface="Calibri"/>
                <a:ea typeface="Calibri"/>
                <a:cs typeface="Calibri"/>
              </a:rPr>
              <a:t>d'une aide appropriée</a:t>
            </a:r>
            <a:r>
              <a:rPr lang="fr-FR" sz="2000" noProof="0">
                <a:latin typeface="Calibri"/>
                <a:ea typeface="Calibri"/>
                <a:cs typeface="Calibri"/>
              </a:rPr>
              <a:t> (= réduit le seuil pour demander de l'aide).</a:t>
            </a:r>
            <a:endParaRPr lang="fr-FR" sz="2000" noProof="0">
              <a:ea typeface="Calibri"/>
            </a:endParaRPr>
          </a:p>
          <a:p>
            <a:pPr algn="just"/>
            <a:endParaRPr lang="fr-FR" sz="2000" noProof="0">
              <a:ea typeface="Calibri"/>
            </a:endParaRPr>
          </a:p>
        </p:txBody>
      </p:sp>
      <p:sp>
        <p:nvSpPr>
          <p:cNvPr id="4" name="Slide Number Placeholder 3">
            <a:extLst>
              <a:ext uri="{FF2B5EF4-FFF2-40B4-BE49-F238E27FC236}">
                <a16:creationId xmlns:a16="http://schemas.microsoft.com/office/drawing/2014/main" id="{AC08475A-8C34-698B-CFDE-80C58DAA1F13}"/>
              </a:ext>
            </a:extLst>
          </p:cNvPr>
          <p:cNvSpPr>
            <a:spLocks noGrp="1"/>
          </p:cNvSpPr>
          <p:nvPr>
            <p:ph type="sldNum" sz="quarter" idx="12"/>
          </p:nvPr>
        </p:nvSpPr>
        <p:spPr/>
        <p:txBody>
          <a:bodyPr/>
          <a:lstStyle/>
          <a:p>
            <a:fld id="{27C6CCC6-2BE5-4E42-96A4-D1E8E81A3D8E}" type="slidenum">
              <a:rPr lang="fr-FR" noProof="0" smtClean="0"/>
              <a:t>19</a:t>
            </a:fld>
            <a:endParaRPr lang="fr-FR" noProof="0"/>
          </a:p>
        </p:txBody>
      </p:sp>
      <p:sp>
        <p:nvSpPr>
          <p:cNvPr id="5" name="TextBox 4">
            <a:extLst>
              <a:ext uri="{FF2B5EF4-FFF2-40B4-BE49-F238E27FC236}">
                <a16:creationId xmlns:a16="http://schemas.microsoft.com/office/drawing/2014/main" id="{354C26CD-0082-AB24-BFBC-CBC0259716DB}"/>
              </a:ext>
            </a:extLst>
          </p:cNvPr>
          <p:cNvSpPr txBox="1"/>
          <p:nvPr/>
        </p:nvSpPr>
        <p:spPr>
          <a:xfrm>
            <a:off x="839857" y="5130248"/>
            <a:ext cx="1051228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fr-FR"/>
            </a:defPPr>
            <a:lvl1pPr marR="0" lvl="0" indent="0" fontAlgn="auto">
              <a:lnSpc>
                <a:spcPct val="100000"/>
              </a:lnSpc>
              <a:spcBef>
                <a:spcPts val="0"/>
              </a:spcBef>
              <a:spcAft>
                <a:spcPts val="0"/>
              </a:spcAft>
              <a:buClrTx/>
              <a:buSzTx/>
              <a:buFontTx/>
              <a:buNone/>
              <a:tabLst/>
              <a:defRPr kumimoji="0" sz="2000" b="1" i="1" u="none" strike="noStrike" cap="none" spc="0" normalizeH="0" baseline="0">
                <a:ln>
                  <a:noFill/>
                </a:ln>
                <a:solidFill>
                  <a:srgbClr val="4EA72E">
                    <a:lumMod val="40000"/>
                    <a:lumOff val="60000"/>
                  </a:srgbClr>
                </a:solidFill>
                <a:effectLst/>
                <a:uLnTx/>
                <a:uFillTx/>
                <a:latin typeface="Calibri"/>
              </a:defRPr>
            </a:lvl1pPr>
          </a:lstStyle>
          <a:p>
            <a:r>
              <a:rPr lang="fr-FR" noProof="0">
                <a:sym typeface="Wingdings" panose="05000000000000000000" pitchFamily="2" charset="2"/>
              </a:rPr>
              <a:t> </a:t>
            </a:r>
            <a:r>
              <a:rPr lang="fr-FR" noProof="0"/>
              <a:t>Cette approche nous permet de mieux comprendre les problèmes psychologiques au travail et de proposer des interventions mieux adaptées aux besoins des personnes qui souffrent au travail.</a:t>
            </a:r>
          </a:p>
          <a:p>
            <a:endParaRPr lang="fr-FR" noProof="0"/>
          </a:p>
        </p:txBody>
      </p:sp>
    </p:spTree>
    <p:extLst>
      <p:ext uri="{BB962C8B-B14F-4D97-AF65-F5344CB8AC3E}">
        <p14:creationId xmlns:p14="http://schemas.microsoft.com/office/powerpoint/2010/main" val="326103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ap of a road with pointers&#10;&#10;AI-generated content may be incorrect.">
            <a:extLst>
              <a:ext uri="{FF2B5EF4-FFF2-40B4-BE49-F238E27FC236}">
                <a16:creationId xmlns:a16="http://schemas.microsoft.com/office/drawing/2014/main" id="{A7883783-8420-8A06-6935-E5806D0C9913}"/>
              </a:ext>
            </a:extLst>
          </p:cNvPr>
          <p:cNvPicPr>
            <a:picLocks noChangeAspect="1"/>
          </p:cNvPicPr>
          <p:nvPr/>
        </p:nvPicPr>
        <p:blipFill>
          <a:blip r:embed="rId3"/>
          <a:srcRect t="12996" b="13952"/>
          <a:stretch>
            <a:fillRect/>
          </a:stretch>
        </p:blipFill>
        <p:spPr>
          <a:xfrm>
            <a:off x="1418875" y="1508974"/>
            <a:ext cx="8979708" cy="5059815"/>
          </a:xfrm>
          <a:prstGeom prst="rect">
            <a:avLst/>
          </a:prstGeom>
          <a:noFill/>
        </p:spPr>
      </p:pic>
      <p:sp>
        <p:nvSpPr>
          <p:cNvPr id="10" name="Title 2">
            <a:extLst>
              <a:ext uri="{FF2B5EF4-FFF2-40B4-BE49-F238E27FC236}">
                <a16:creationId xmlns:a16="http://schemas.microsoft.com/office/drawing/2014/main" id="{CC13AD82-D7CA-3EAE-94B8-265FBD2F99FA}"/>
              </a:ext>
            </a:extLst>
          </p:cNvPr>
          <p:cNvSpPr>
            <a:spLocks noGrp="1"/>
          </p:cNvSpPr>
          <p:nvPr>
            <p:ph type="title"/>
          </p:nvPr>
        </p:nvSpPr>
        <p:spPr>
          <a:xfrm>
            <a:off x="674964" y="365127"/>
            <a:ext cx="10842072" cy="614684"/>
          </a:xfrm>
        </p:spPr>
        <p:txBody>
          <a:bodyPr lIns="91440" tIns="45720" rIns="91440" bIns="45720" anchor="t">
            <a:noAutofit/>
          </a:bodyPr>
          <a:lstStyle/>
          <a:p>
            <a:pPr algn="ctr"/>
            <a:r>
              <a:rPr lang="fr-FR" noProof="0">
                <a:latin typeface="Futura Medium"/>
              </a:rPr>
              <a:t>Projet Stress Travail et Première Ligne</a:t>
            </a:r>
            <a:endParaRPr lang="fr-FR" sz="2400" noProof="0">
              <a:latin typeface="Futura Medium"/>
            </a:endParaRPr>
          </a:p>
        </p:txBody>
      </p:sp>
      <p:sp>
        <p:nvSpPr>
          <p:cNvPr id="14" name="Slide Number Placeholder 3">
            <a:extLst>
              <a:ext uri="{FF2B5EF4-FFF2-40B4-BE49-F238E27FC236}">
                <a16:creationId xmlns:a16="http://schemas.microsoft.com/office/drawing/2014/main" id="{24813989-6CAA-6806-E2A5-F38C91B76242}"/>
              </a:ext>
            </a:extLst>
          </p:cNvPr>
          <p:cNvSpPr>
            <a:spLocks noGrp="1"/>
          </p:cNvSpPr>
          <p:nvPr>
            <p:ph type="sldNum" sz="quarter" idx="10"/>
          </p:nvPr>
        </p:nvSpPr>
        <p:spPr>
          <a:xfrm>
            <a:off x="11120926" y="6388815"/>
            <a:ext cx="844039" cy="365125"/>
          </a:xfrm>
        </p:spPr>
        <p:txBody>
          <a:bodyPr/>
          <a:lstStyle/>
          <a:p>
            <a:pPr>
              <a:spcAft>
                <a:spcPts val="600"/>
              </a:spcAft>
            </a:pPr>
            <a:fld id="{9FCF0D27-783A-4A41-A067-B898C8DC56C7}" type="slidenum">
              <a:rPr lang="fr-FR" noProof="0" smtClean="0"/>
              <a:pPr>
                <a:spcAft>
                  <a:spcPts val="600"/>
                </a:spcAft>
              </a:pPr>
              <a:t>2</a:t>
            </a:fld>
            <a:endParaRPr lang="fr-FR" noProof="0"/>
          </a:p>
        </p:txBody>
      </p:sp>
    </p:spTree>
    <p:extLst>
      <p:ext uri="{BB962C8B-B14F-4D97-AF65-F5344CB8AC3E}">
        <p14:creationId xmlns:p14="http://schemas.microsoft.com/office/powerpoint/2010/main" val="16151225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B397B-62F4-47A0-9082-AF51D48BCA4E}"/>
              </a:ext>
            </a:extLst>
          </p:cNvPr>
          <p:cNvSpPr>
            <a:spLocks noGrp="1"/>
          </p:cNvSpPr>
          <p:nvPr>
            <p:ph type="title"/>
          </p:nvPr>
        </p:nvSpPr>
        <p:spPr>
          <a:xfrm>
            <a:off x="1820766" y="1217632"/>
            <a:ext cx="7178163" cy="834409"/>
          </a:xfrm>
        </p:spPr>
        <p:txBody>
          <a:bodyPr lIns="91440" tIns="45720" rIns="91440" bIns="45720" anchor="t">
            <a:normAutofit/>
          </a:bodyPr>
          <a:lstStyle/>
          <a:p>
            <a:r>
              <a:rPr lang="fr-FR" noProof="0">
                <a:latin typeface="Calibri"/>
              </a:rPr>
              <a:t>II. Clarification des concepts</a:t>
            </a:r>
          </a:p>
        </p:txBody>
      </p:sp>
      <p:sp>
        <p:nvSpPr>
          <p:cNvPr id="4" name="Espace réservé du contenu 3"/>
          <p:cNvSpPr>
            <a:spLocks noGrp="1"/>
          </p:cNvSpPr>
          <p:nvPr>
            <p:ph idx="1"/>
          </p:nvPr>
        </p:nvSpPr>
        <p:spPr>
          <a:xfrm>
            <a:off x="2049989" y="1858077"/>
            <a:ext cx="9871748" cy="2322709"/>
          </a:xfrm>
        </p:spPr>
        <p:txBody>
          <a:bodyPr lIns="91440" tIns="45720" rIns="91440" bIns="45720" anchor="t"/>
          <a:lstStyle/>
          <a:p>
            <a:pPr marL="914400" lvl="1" indent="-457200">
              <a:buFont typeface="+mj-lt"/>
              <a:buAutoNum type="arabicPeriod"/>
            </a:pPr>
            <a:r>
              <a:rPr lang="fr-FR" sz="1600" noProof="0">
                <a:ea typeface="Calibri"/>
              </a:rPr>
              <a:t>Les risques psychosociaux  : définition, origine et quelques problèmes courants rencontrés par les personnes au travail</a:t>
            </a:r>
          </a:p>
          <a:p>
            <a:pPr marL="914400" lvl="1" indent="-457200">
              <a:buFont typeface="+mj-lt"/>
              <a:buAutoNum type="arabicPeriod"/>
            </a:pPr>
            <a:r>
              <a:rPr lang="fr-FR" sz="1600" noProof="0">
                <a:ea typeface="Calibri"/>
              </a:rPr>
              <a:t>Problèmes fréquents de santé mentale liés au travail</a:t>
            </a:r>
            <a:endParaRPr lang="fr-FR" sz="1600" noProof="0">
              <a:ea typeface="Calibri"/>
              <a:cs typeface="Calibri"/>
            </a:endParaRPr>
          </a:p>
          <a:p>
            <a:pPr marL="1371600" lvl="2" indent="-457200">
              <a:buFont typeface="+mj-lt"/>
              <a:buAutoNum type="arabicPeriod"/>
            </a:pPr>
            <a:r>
              <a:rPr lang="fr-FR" sz="1400" noProof="0">
                <a:ea typeface="Calibri"/>
              </a:rPr>
              <a:t>Stress, stress aigu et chronique, stress lié au travail</a:t>
            </a:r>
            <a:endParaRPr lang="fr-FR" sz="1400" noProof="0">
              <a:ea typeface="Calibri"/>
              <a:cs typeface="Calibri"/>
            </a:endParaRPr>
          </a:p>
          <a:p>
            <a:pPr marL="2286000" lvl="4" indent="-457200">
              <a:buFont typeface="+mj-lt"/>
              <a:buAutoNum type="alphaLcPeriod"/>
            </a:pPr>
            <a:r>
              <a:rPr lang="fr-FR" sz="1400" noProof="0">
                <a:ea typeface="Calibri"/>
              </a:rPr>
              <a:t>Mécanismes du stress</a:t>
            </a:r>
            <a:endParaRPr lang="fr-FR" sz="1400" noProof="0">
              <a:ea typeface="Calibri"/>
              <a:cs typeface="Calibri"/>
            </a:endParaRPr>
          </a:p>
          <a:p>
            <a:pPr marL="2286000" lvl="4" indent="-457200">
              <a:buFont typeface="+mj-lt"/>
              <a:buAutoNum type="alphaLcPeriod"/>
            </a:pPr>
            <a:r>
              <a:rPr lang="fr-FR" sz="1400" noProof="0">
                <a:ea typeface="Calibri"/>
              </a:rPr>
              <a:t>Facteurs liés au stress</a:t>
            </a:r>
            <a:endParaRPr lang="fr-FR" sz="1400" noProof="0">
              <a:ea typeface="Calibri"/>
              <a:cs typeface="Calibri"/>
            </a:endParaRPr>
          </a:p>
          <a:p>
            <a:pPr marL="2286000" lvl="4" indent="-457200">
              <a:buFont typeface="+mj-lt"/>
              <a:buAutoNum type="alphaLcPeriod"/>
            </a:pPr>
            <a:r>
              <a:rPr lang="fr-FR" sz="1400" noProof="0">
                <a:ea typeface="Calibri"/>
              </a:rPr>
              <a:t>Avantages et inconvénients du stress</a:t>
            </a:r>
            <a:endParaRPr lang="fr-FR" sz="1400" noProof="0">
              <a:ea typeface="Calibri"/>
              <a:cs typeface="Calibri"/>
            </a:endParaRPr>
          </a:p>
          <a:p>
            <a:pPr marL="2286000" lvl="4" indent="-457200">
              <a:buFont typeface="+mj-lt"/>
              <a:buAutoNum type="alphaLcPeriod"/>
            </a:pPr>
            <a:r>
              <a:rPr lang="fr-FR" sz="1400" noProof="0">
                <a:ea typeface="Calibri"/>
              </a:rPr>
              <a:t>Système nerveux et autonome </a:t>
            </a:r>
            <a:endParaRPr lang="fr-FR" sz="1400" noProof="0">
              <a:ea typeface="Calibri"/>
              <a:cs typeface="Calibri"/>
            </a:endParaRPr>
          </a:p>
          <a:p>
            <a:pPr marL="2286000" lvl="4" indent="-457200">
              <a:buFont typeface="+mj-lt"/>
              <a:buAutoNum type="alphaLcPeriod"/>
            </a:pPr>
            <a:r>
              <a:rPr lang="fr-FR" sz="1400" noProof="0">
                <a:ea typeface="Calibri"/>
              </a:rPr>
              <a:t>Le triple cerveau</a:t>
            </a:r>
            <a:endParaRPr lang="fr-FR" sz="1400" noProof="0">
              <a:ea typeface="Calibri"/>
              <a:cs typeface="Calibri"/>
            </a:endParaRPr>
          </a:p>
          <a:p>
            <a:pPr marL="2286000" lvl="4" indent="-457200">
              <a:buFont typeface="+mj-lt"/>
              <a:buAutoNum type="alphaLcPeriod"/>
            </a:pPr>
            <a:r>
              <a:rPr lang="fr-FR" sz="1400" noProof="0">
                <a:ea typeface="Calibri"/>
              </a:rPr>
              <a:t>Signaux d’alarme du stress </a:t>
            </a:r>
            <a:endParaRPr lang="fr-FR" sz="1400" noProof="0">
              <a:ea typeface="Calibri"/>
              <a:cs typeface="Calibri"/>
            </a:endParaRPr>
          </a:p>
          <a:p>
            <a:pPr marL="2286000" lvl="4" indent="-457200">
              <a:buFont typeface="+mj-lt"/>
              <a:buAutoNum type="alphaLcPeriod"/>
            </a:pPr>
            <a:r>
              <a:rPr lang="fr-FR" sz="1400" noProof="0">
                <a:ea typeface="Calibri"/>
              </a:rPr>
              <a:t>Fenêtre de tolérance </a:t>
            </a:r>
            <a:endParaRPr lang="fr-FR" sz="1400" noProof="0">
              <a:ea typeface="Calibri"/>
              <a:cs typeface="Calibri"/>
            </a:endParaRPr>
          </a:p>
          <a:p>
            <a:pPr marL="2286000" lvl="4" indent="-457200">
              <a:buFont typeface="+mj-lt"/>
              <a:buAutoNum type="alphaLcPeriod"/>
            </a:pPr>
            <a:r>
              <a:rPr lang="fr-FR" sz="1400" noProof="0">
                <a:ea typeface="Calibri"/>
              </a:rPr>
              <a:t>Stress chronique </a:t>
            </a:r>
            <a:endParaRPr lang="fr-FR" sz="1400" noProof="0">
              <a:ea typeface="Calibri"/>
              <a:cs typeface="Calibri"/>
            </a:endParaRPr>
          </a:p>
          <a:p>
            <a:pPr marL="1371600" lvl="2" indent="-457200">
              <a:buFont typeface="+mj-lt"/>
              <a:buAutoNum type="arabicPeriod"/>
            </a:pPr>
            <a:r>
              <a:rPr lang="fr-FR" sz="1400" noProof="0">
                <a:ea typeface="Calibri"/>
              </a:rPr>
              <a:t>Burnout</a:t>
            </a:r>
            <a:endParaRPr lang="fr-FR" sz="1400" noProof="0">
              <a:ea typeface="Calibri"/>
              <a:cs typeface="Calibri"/>
            </a:endParaRPr>
          </a:p>
          <a:p>
            <a:pPr marL="2286000" lvl="4" indent="-457200">
              <a:buFont typeface="+mj-lt"/>
              <a:buAutoNum type="alphaLcPeriod"/>
            </a:pPr>
            <a:r>
              <a:rPr lang="fr-FR" sz="1400" noProof="0">
                <a:ea typeface="Calibri"/>
              </a:rPr>
              <a:t>Dynamique intrapersonnelle </a:t>
            </a:r>
            <a:r>
              <a:rPr lang="fr-FR" sz="1400">
                <a:ea typeface="Calibri"/>
              </a:rPr>
              <a:t>du burnout</a:t>
            </a:r>
            <a:endParaRPr lang="fr-FR" sz="1400" noProof="0">
              <a:ea typeface="Calibri"/>
              <a:cs typeface="Calibri"/>
            </a:endParaRPr>
          </a:p>
          <a:p>
            <a:pPr marL="2286000" lvl="4" indent="-457200">
              <a:buFont typeface="+mj-lt"/>
              <a:buAutoNum type="alphaLcPeriod"/>
            </a:pPr>
            <a:r>
              <a:rPr lang="fr-FR" sz="1400" noProof="0">
                <a:ea typeface="Calibri"/>
              </a:rPr>
              <a:t>Stades du burnout et suivi</a:t>
            </a:r>
            <a:endParaRPr lang="fr-FR" sz="1400" noProof="0">
              <a:ea typeface="Calibri"/>
              <a:cs typeface="Calibri"/>
            </a:endParaRPr>
          </a:p>
          <a:p>
            <a:pPr marL="2286000" lvl="4" indent="-457200">
              <a:buFont typeface="+mj-lt"/>
              <a:buAutoNum type="alphaLcPeriod"/>
            </a:pPr>
            <a:r>
              <a:rPr lang="fr-FR" sz="1400" noProof="0">
                <a:ea typeface="Calibri"/>
                <a:cs typeface="Calibri"/>
              </a:rPr>
              <a:t>Points à prendre en considération</a:t>
            </a:r>
          </a:p>
          <a:p>
            <a:pPr marL="914400" lvl="1" indent="-457200">
              <a:buFont typeface="+mj-lt"/>
              <a:buAutoNum type="arabicPeriod"/>
            </a:pPr>
            <a:r>
              <a:rPr lang="fr-FR" sz="1600" noProof="0">
                <a:ea typeface="Calibri"/>
              </a:rPr>
              <a:t>Diagnostics différentiels : burnout / bore out / dépression</a:t>
            </a:r>
            <a:endParaRPr lang="fr-FR" sz="1600" noProof="0">
              <a:ea typeface="Calibri"/>
              <a:cs typeface="Calibri"/>
            </a:endParaRPr>
          </a:p>
        </p:txBody>
      </p:sp>
    </p:spTree>
    <p:extLst>
      <p:ext uri="{BB962C8B-B14F-4D97-AF65-F5344CB8AC3E}">
        <p14:creationId xmlns:p14="http://schemas.microsoft.com/office/powerpoint/2010/main" val="672166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7BAA1B9A-ECB2-6A52-2C5B-486492AE6C93}"/>
              </a:ext>
            </a:extLst>
          </p:cNvPr>
          <p:cNvSpPr>
            <a:spLocks noGrp="1"/>
          </p:cNvSpPr>
          <p:nvPr>
            <p:ph type="title"/>
          </p:nvPr>
        </p:nvSpPr>
        <p:spPr>
          <a:xfrm>
            <a:off x="586503" y="365127"/>
            <a:ext cx="10842072" cy="614684"/>
          </a:xfrm>
        </p:spPr>
        <p:txBody>
          <a:bodyPr lIns="91440" tIns="45720" rIns="91440" bIns="45720" anchor="t">
            <a:normAutofit/>
          </a:bodyPr>
          <a:lstStyle/>
          <a:p>
            <a:r>
              <a:rPr lang="fr-FR" sz="2800" noProof="0">
                <a:highlight>
                  <a:srgbClr val="FFFFFF"/>
                </a:highlight>
                <a:latin typeface="Calibri"/>
              </a:rPr>
              <a:t>1.1. Risques psychosociaux au travail : définition</a:t>
            </a:r>
            <a:endParaRPr lang="fr-FR" sz="2800" noProof="0">
              <a:latin typeface="Calibri"/>
            </a:endParaRPr>
          </a:p>
        </p:txBody>
      </p:sp>
      <p:sp>
        <p:nvSpPr>
          <p:cNvPr id="2" name="Espace réservé du numéro de diapositive 1">
            <a:extLst>
              <a:ext uri="{FF2B5EF4-FFF2-40B4-BE49-F238E27FC236}">
                <a16:creationId xmlns:a16="http://schemas.microsoft.com/office/drawing/2014/main" id="{3A21A279-101E-029B-4A85-6DEF7E57F530}"/>
              </a:ext>
            </a:extLst>
          </p:cNvPr>
          <p:cNvSpPr>
            <a:spLocks noGrp="1"/>
          </p:cNvSpPr>
          <p:nvPr>
            <p:ph type="sldNum" sz="quarter" idx="10"/>
          </p:nvPr>
        </p:nvSpPr>
        <p:spPr>
          <a:xfrm>
            <a:off x="11120926" y="6388815"/>
            <a:ext cx="844039" cy="365125"/>
          </a:xfrm>
        </p:spPr>
        <p:txBody>
          <a:bodyPr anchor="b">
            <a:normAutofit/>
          </a:bodyPr>
          <a:lstStyle/>
          <a:p>
            <a:pPr>
              <a:spcAft>
                <a:spcPts val="600"/>
              </a:spcAft>
            </a:pPr>
            <a:fld id="{9FCF0D27-783A-4A41-A067-B898C8DC56C7}" type="slidenum">
              <a:rPr lang="fr-FR" noProof="0" smtClean="0"/>
              <a:pPr>
                <a:spcAft>
                  <a:spcPts val="600"/>
                </a:spcAft>
              </a:pPr>
              <a:t>21</a:t>
            </a:fld>
            <a:endParaRPr lang="fr-FR" noProof="0"/>
          </a:p>
        </p:txBody>
      </p:sp>
      <p:graphicFrame>
        <p:nvGraphicFramePr>
          <p:cNvPr id="7" name="ZoneTexte 2">
            <a:extLst>
              <a:ext uri="{FF2B5EF4-FFF2-40B4-BE49-F238E27FC236}">
                <a16:creationId xmlns:a16="http://schemas.microsoft.com/office/drawing/2014/main" id="{9DB1C69D-83BA-69C1-6BA0-A21F43922D7F}"/>
              </a:ext>
            </a:extLst>
          </p:cNvPr>
          <p:cNvGraphicFramePr/>
          <p:nvPr>
            <p:extLst>
              <p:ext uri="{D42A27DB-BD31-4B8C-83A1-F6EECF244321}">
                <p14:modId xmlns:p14="http://schemas.microsoft.com/office/powerpoint/2010/main" val="657069429"/>
              </p:ext>
            </p:extLst>
          </p:nvPr>
        </p:nvGraphicFramePr>
        <p:xfrm>
          <a:off x="837179" y="1222723"/>
          <a:ext cx="10591396" cy="48692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80830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22CB2-7E4E-AC2F-BFD7-51DD4E64A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3D514A-CF0C-24A0-A63C-F5F05C294189}"/>
              </a:ext>
            </a:extLst>
          </p:cNvPr>
          <p:cNvSpPr>
            <a:spLocks noGrp="1"/>
          </p:cNvSpPr>
          <p:nvPr>
            <p:ph type="title"/>
          </p:nvPr>
        </p:nvSpPr>
        <p:spPr>
          <a:xfrm>
            <a:off x="586503" y="365127"/>
            <a:ext cx="11017840" cy="614684"/>
          </a:xfrm>
        </p:spPr>
        <p:txBody>
          <a:bodyPr lIns="91440" tIns="45720" rIns="91440" bIns="45720" anchor="t">
            <a:noAutofit/>
          </a:bodyPr>
          <a:lstStyle/>
          <a:p>
            <a:r>
              <a:rPr lang="fr-FR" sz="2800" noProof="0">
                <a:latin typeface="Calibri"/>
              </a:rPr>
              <a:t>1.2. Risques psychosociaux (RPS) : origine des dangers</a:t>
            </a:r>
          </a:p>
        </p:txBody>
      </p:sp>
      <p:sp>
        <p:nvSpPr>
          <p:cNvPr id="3" name="Slide Number Placeholder 2">
            <a:extLst>
              <a:ext uri="{FF2B5EF4-FFF2-40B4-BE49-F238E27FC236}">
                <a16:creationId xmlns:a16="http://schemas.microsoft.com/office/drawing/2014/main" id="{B35E4010-195A-32DE-E5D3-B526BF55AAFF}"/>
              </a:ext>
            </a:extLst>
          </p:cNvPr>
          <p:cNvSpPr>
            <a:spLocks noGrp="1"/>
          </p:cNvSpPr>
          <p:nvPr>
            <p:ph type="sldNum" sz="quarter" idx="10"/>
          </p:nvPr>
        </p:nvSpPr>
        <p:spPr/>
        <p:txBody>
          <a:bodyPr/>
          <a:lstStyle/>
          <a:p>
            <a:fld id="{9FCF0D27-783A-4A41-A067-B898C8DC56C7}" type="slidenum">
              <a:rPr lang="fr-FR" noProof="0" smtClean="0"/>
              <a:pPr/>
              <a:t>22</a:t>
            </a:fld>
            <a:endParaRPr lang="fr-FR" noProof="0"/>
          </a:p>
        </p:txBody>
      </p:sp>
      <p:graphicFrame>
        <p:nvGraphicFramePr>
          <p:cNvPr id="4" name="Diagram 3">
            <a:extLst>
              <a:ext uri="{FF2B5EF4-FFF2-40B4-BE49-F238E27FC236}">
                <a16:creationId xmlns:a16="http://schemas.microsoft.com/office/drawing/2014/main" id="{BFE47688-590C-0FF5-9165-067E1E15E923}"/>
              </a:ext>
            </a:extLst>
          </p:cNvPr>
          <p:cNvGraphicFramePr/>
          <p:nvPr>
            <p:extLst>
              <p:ext uri="{D42A27DB-BD31-4B8C-83A1-F6EECF244321}">
                <p14:modId xmlns:p14="http://schemas.microsoft.com/office/powerpoint/2010/main" val="641513659"/>
              </p:ext>
            </p:extLst>
          </p:nvPr>
        </p:nvGraphicFramePr>
        <p:xfrm>
          <a:off x="938696" y="1195142"/>
          <a:ext cx="11017840" cy="5192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9884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Diagramme 12"/>
          <p:cNvGraphicFramePr/>
          <p:nvPr>
            <p:extLst>
              <p:ext uri="{D42A27DB-BD31-4B8C-83A1-F6EECF244321}">
                <p14:modId xmlns:p14="http://schemas.microsoft.com/office/powerpoint/2010/main" val="1767363487"/>
              </p:ext>
            </p:extLst>
          </p:nvPr>
        </p:nvGraphicFramePr>
        <p:xfrm>
          <a:off x="1371369" y="1315376"/>
          <a:ext cx="9272339" cy="50261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re 1">
            <a:extLst>
              <a:ext uri="{FF2B5EF4-FFF2-40B4-BE49-F238E27FC236}">
                <a16:creationId xmlns:a16="http://schemas.microsoft.com/office/drawing/2014/main" id="{87C3C9D1-0DF5-7BC3-9046-9E9D089BCE1B}"/>
              </a:ext>
            </a:extLst>
          </p:cNvPr>
          <p:cNvSpPr>
            <a:spLocks noGrp="1"/>
          </p:cNvSpPr>
          <p:nvPr>
            <p:ph type="title"/>
          </p:nvPr>
        </p:nvSpPr>
        <p:spPr>
          <a:prstGeom prst="rect">
            <a:avLst/>
          </a:prstGeom>
        </p:spPr>
        <p:txBody>
          <a:bodyPr vert="horz" lIns="91440" tIns="45720" rIns="91440" bIns="45720" rtlCol="0" anchor="t">
            <a:noAutofit/>
          </a:bodyPr>
          <a:lstStyle/>
          <a:p>
            <a:r>
              <a:rPr lang="fr-FR" sz="2800" noProof="0">
                <a:latin typeface="Futura Medium"/>
                <a:cs typeface="Calibri" panose="020F0502020204030204" pitchFamily="34" charset="0"/>
              </a:rPr>
              <a:t>2. </a:t>
            </a:r>
            <a:r>
              <a:rPr lang="fr-FR" sz="2800" noProof="0">
                <a:latin typeface="Futura Medium"/>
                <a:ea typeface="Calibri"/>
              </a:rPr>
              <a:t>Problèmes fréquents de santé mentale liés au travail</a:t>
            </a:r>
            <a:r>
              <a:rPr lang="fr-FR" sz="2800" noProof="0">
                <a:latin typeface="Futura Medium"/>
                <a:ea typeface="Calibri"/>
                <a:cs typeface="Calibri"/>
              </a:rPr>
              <a:t> </a:t>
            </a:r>
            <a:r>
              <a:rPr lang="fr-FR" sz="2800" noProof="0">
                <a:latin typeface="Futura Medium"/>
                <a:cs typeface="Calibri" panose="020F0502020204030204" pitchFamily="34" charset="0"/>
              </a:rPr>
              <a:t>:</a:t>
            </a:r>
            <a:br>
              <a:rPr lang="fr-FR" sz="2800" noProof="0">
                <a:latin typeface="Futura Medium"/>
                <a:cs typeface="Calibri" panose="020F0502020204030204" pitchFamily="34" charset="0"/>
              </a:rPr>
            </a:br>
            <a:endParaRPr lang="fr-FR" sz="1800" noProof="0">
              <a:latin typeface="Futura Medium"/>
              <a:ea typeface="Calibri Light"/>
              <a:cs typeface="Calibri" panose="020F0502020204030204" pitchFamily="34" charset="0"/>
            </a:endParaRPr>
          </a:p>
        </p:txBody>
      </p:sp>
      <p:pic>
        <p:nvPicPr>
          <p:cNvPr id="5" name="Imag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57931" y="1531560"/>
            <a:ext cx="1898374" cy="1265582"/>
          </a:xfrm>
          <a:prstGeom prst="rect">
            <a:avLst/>
          </a:prstGeom>
        </p:spPr>
      </p:pic>
      <p:pic>
        <p:nvPicPr>
          <p:cNvPr id="6" name="Imag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898335" y="1569186"/>
            <a:ext cx="1915184" cy="1239503"/>
          </a:xfrm>
          <a:prstGeom prst="rect">
            <a:avLst/>
          </a:prstGeom>
        </p:spPr>
      </p:pic>
      <p:pic>
        <p:nvPicPr>
          <p:cNvPr id="7" name="Espace réservé pour une image  15"/>
          <p:cNvPicPr>
            <a:picLocks noChangeAspect="1"/>
          </p:cNvPicPr>
          <p:nvPr/>
        </p:nvPicPr>
        <p:blipFill>
          <a:blip r:embed="rId10" cstate="print">
            <a:extLst>
              <a:ext uri="{28A0092B-C50C-407E-A947-70E740481C1C}">
                <a14:useLocalDpi xmlns:a14="http://schemas.microsoft.com/office/drawing/2010/main" val="0"/>
              </a:ext>
            </a:extLst>
          </a:blip>
          <a:srcRect t="12533" b="12533"/>
          <a:stretch>
            <a:fillRect/>
          </a:stretch>
        </p:blipFill>
        <p:spPr>
          <a:xfrm>
            <a:off x="6458545" y="1589331"/>
            <a:ext cx="1598949" cy="1199212"/>
          </a:xfrm>
          <a:prstGeom prst="rect">
            <a:avLst/>
          </a:prstGeom>
        </p:spPr>
      </p:pic>
      <p:pic>
        <p:nvPicPr>
          <p:cNvPr id="9" name="Imag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790380" y="4068519"/>
            <a:ext cx="1323224" cy="1323224"/>
          </a:xfrm>
          <a:prstGeom prst="rect">
            <a:avLst/>
          </a:prstGeom>
        </p:spPr>
      </p:pic>
      <p:pic>
        <p:nvPicPr>
          <p:cNvPr id="11" name="Espace réservé pour une image  18"/>
          <p:cNvPicPr>
            <a:picLocks noChangeAspect="1"/>
          </p:cNvPicPr>
          <p:nvPr/>
        </p:nvPicPr>
        <p:blipFill>
          <a:blip r:embed="rId12" cstate="print">
            <a:extLst>
              <a:ext uri="{28A0092B-C50C-407E-A947-70E740481C1C}">
                <a14:useLocalDpi xmlns:a14="http://schemas.microsoft.com/office/drawing/2010/main" val="0"/>
              </a:ext>
            </a:extLst>
          </a:blip>
          <a:srcRect t="3125" b="3125"/>
          <a:stretch>
            <a:fillRect/>
          </a:stretch>
        </p:blipFill>
        <p:spPr>
          <a:xfrm>
            <a:off x="1573301" y="4039475"/>
            <a:ext cx="1783004" cy="1337253"/>
          </a:xfrm>
          <a:prstGeom prst="rect">
            <a:avLst/>
          </a:prstGeom>
        </p:spPr>
      </p:pic>
      <p:pic>
        <p:nvPicPr>
          <p:cNvPr id="14" name="Espace réservé pour une image  17"/>
          <p:cNvPicPr>
            <a:picLocks noChangeAspect="1"/>
          </p:cNvPicPr>
          <p:nvPr/>
        </p:nvPicPr>
        <p:blipFill>
          <a:blip r:embed="rId13" cstate="print">
            <a:extLst>
              <a:ext uri="{28A0092B-C50C-407E-A947-70E740481C1C}">
                <a14:useLocalDpi xmlns:a14="http://schemas.microsoft.com/office/drawing/2010/main" val="0"/>
              </a:ext>
            </a:extLst>
          </a:blip>
          <a:srcRect t="9478" b="9478"/>
          <a:stretch>
            <a:fillRect/>
          </a:stretch>
        </p:blipFill>
        <p:spPr>
          <a:xfrm>
            <a:off x="4221087" y="4039475"/>
            <a:ext cx="1704511" cy="1278382"/>
          </a:xfrm>
          <a:prstGeom prst="rect">
            <a:avLst/>
          </a:prstGeom>
        </p:spPr>
      </p:pic>
      <p:pic>
        <p:nvPicPr>
          <p:cNvPr id="15" name="Picture 2" descr="https://m.media-amazon.com/images/I/51DVXe6-2tL._SY466_.jpg"/>
          <p:cNvPicPr>
            <a:picLocks noChangeAspect="1" noChangeArrowheads="1"/>
          </p:cNvPicPr>
          <p:nvPr/>
        </p:nvPicPr>
        <p:blipFill>
          <a:blip r:embed="rId14" cstate="print">
            <a:extLst>
              <a:ext uri="{28A0092B-C50C-407E-A947-70E740481C1C}">
                <a14:useLocalDpi xmlns:a14="http://schemas.microsoft.com/office/drawing/2010/main" val="0"/>
              </a:ext>
            </a:extLst>
          </a:blip>
          <a:srcRect t="16220" b="16220"/>
          <a:stretch>
            <a:fillRect/>
          </a:stretch>
        </p:blipFill>
        <p:spPr bwMode="auto">
          <a:xfrm>
            <a:off x="8969300" y="1445401"/>
            <a:ext cx="1296949" cy="1343142"/>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numéro de diapositive 2"/>
          <p:cNvSpPr>
            <a:spLocks noGrp="1"/>
          </p:cNvSpPr>
          <p:nvPr>
            <p:ph type="sldNum" sz="quarter" idx="10"/>
          </p:nvPr>
        </p:nvSpPr>
        <p:spPr/>
        <p:txBody>
          <a:bodyPr/>
          <a:lstStyle/>
          <a:p>
            <a:fld id="{9FCF0D27-783A-4A41-A067-B898C8DC56C7}" type="slidenum">
              <a:rPr lang="fr-FR" noProof="0" smtClean="0"/>
              <a:pPr/>
              <a:t>23</a:t>
            </a:fld>
            <a:endParaRPr lang="fr-FR" noProof="0"/>
          </a:p>
        </p:txBody>
      </p:sp>
    </p:spTree>
    <p:extLst>
      <p:ext uri="{BB962C8B-B14F-4D97-AF65-F5344CB8AC3E}">
        <p14:creationId xmlns:p14="http://schemas.microsoft.com/office/powerpoint/2010/main" val="1345602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111C9-021D-DBAD-9583-AAEC55D55823}"/>
              </a:ext>
            </a:extLst>
          </p:cNvPr>
          <p:cNvSpPr>
            <a:spLocks noGrp="1"/>
          </p:cNvSpPr>
          <p:nvPr>
            <p:ph type="title" idx="4294967295"/>
          </p:nvPr>
        </p:nvSpPr>
        <p:spPr>
          <a:xfrm>
            <a:off x="1126836" y="365125"/>
            <a:ext cx="10893714" cy="1335088"/>
          </a:xfrm>
          <a:prstGeom prst="rect">
            <a:avLst/>
          </a:prstGeom>
        </p:spPr>
        <p:txBody>
          <a:bodyPr lIns="91440" tIns="45720" rIns="91440" bIns="45720" anchor="t"/>
          <a:lstStyle/>
          <a:p>
            <a:r>
              <a:rPr lang="fr-FR" sz="2800" noProof="0">
                <a:solidFill>
                  <a:srgbClr val="1E699D"/>
                </a:solidFill>
                <a:latin typeface="Calibri"/>
                <a:ea typeface="Calibri"/>
                <a:cs typeface="Calibri"/>
              </a:rPr>
              <a:t>2.1. </a:t>
            </a:r>
            <a:r>
              <a:rPr lang="fr-FR" sz="2800" noProof="0">
                <a:latin typeface="Calibri"/>
                <a:ea typeface="Calibri"/>
                <a:cs typeface="Calibri"/>
              </a:rPr>
              <a:t>Stress, stress aigu et chronique, stress lié au travail</a:t>
            </a:r>
            <a:br>
              <a:rPr lang="fr-FR" sz="2800" noProof="0">
                <a:latin typeface="Calibri"/>
                <a:ea typeface="Calibri"/>
                <a:cs typeface="Calibri"/>
              </a:rPr>
            </a:br>
            <a:endParaRPr lang="fr-FR" sz="2800" noProof="0">
              <a:solidFill>
                <a:srgbClr val="1E699D"/>
              </a:solidFill>
              <a:latin typeface="Calibri"/>
              <a:ea typeface="Calibri"/>
              <a:cs typeface="Calibri"/>
            </a:endParaRPr>
          </a:p>
        </p:txBody>
      </p:sp>
      <p:graphicFrame>
        <p:nvGraphicFramePr>
          <p:cNvPr id="5" name="Espace réservé du contenu 2">
            <a:extLst>
              <a:ext uri="{FF2B5EF4-FFF2-40B4-BE49-F238E27FC236}">
                <a16:creationId xmlns:a16="http://schemas.microsoft.com/office/drawing/2014/main" id="{096C1B08-8E9E-AE42-3AD9-26149E4EAFDA}"/>
              </a:ext>
            </a:extLst>
          </p:cNvPr>
          <p:cNvGraphicFramePr>
            <a:graphicFrameLocks/>
          </p:cNvGraphicFramePr>
          <p:nvPr>
            <p:extLst>
              <p:ext uri="{D42A27DB-BD31-4B8C-83A1-F6EECF244321}">
                <p14:modId xmlns:p14="http://schemas.microsoft.com/office/powerpoint/2010/main" val="1830069529"/>
              </p:ext>
            </p:extLst>
          </p:nvPr>
        </p:nvGraphicFramePr>
        <p:xfrm>
          <a:off x="800302" y="1599891"/>
          <a:ext cx="10591396" cy="42993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p:cNvSpPr>
            <a:spLocks noGrp="1"/>
          </p:cNvSpPr>
          <p:nvPr>
            <p:ph type="sldNum" sz="quarter" idx="10"/>
          </p:nvPr>
        </p:nvSpPr>
        <p:spPr/>
        <p:txBody>
          <a:bodyPr/>
          <a:lstStyle/>
          <a:p>
            <a:fld id="{9FCF0D27-783A-4A41-A067-B898C8DC56C7}" type="slidenum">
              <a:rPr lang="fr-FR" noProof="0" smtClean="0"/>
              <a:pPr/>
              <a:t>24</a:t>
            </a:fld>
            <a:endParaRPr lang="fr-FR" noProof="0"/>
          </a:p>
        </p:txBody>
      </p:sp>
    </p:spTree>
    <p:extLst>
      <p:ext uri="{BB962C8B-B14F-4D97-AF65-F5344CB8AC3E}">
        <p14:creationId xmlns:p14="http://schemas.microsoft.com/office/powerpoint/2010/main" val="23780993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7DEDC19-E9D2-D197-E339-272F6EA66FBD}"/>
              </a:ext>
            </a:extLst>
          </p:cNvPr>
          <p:cNvSpPr>
            <a:spLocks noGrp="1"/>
          </p:cNvSpPr>
          <p:nvPr>
            <p:ph type="sldNum" sz="quarter" idx="10"/>
          </p:nvPr>
        </p:nvSpPr>
        <p:spPr/>
        <p:txBody>
          <a:bodyPr/>
          <a:lstStyle/>
          <a:p>
            <a:fld id="{9FCF0D27-783A-4A41-A067-B898C8DC56C7}" type="slidenum">
              <a:rPr lang="fr-FR" noProof="0" smtClean="0"/>
              <a:pPr/>
              <a:t>25</a:t>
            </a:fld>
            <a:endParaRPr lang="fr-FR" noProof="0"/>
          </a:p>
        </p:txBody>
      </p:sp>
      <p:pic>
        <p:nvPicPr>
          <p:cNvPr id="3" name="Picture 2" descr="Werk maken van chronische stress - Essential Waves">
            <a:extLst>
              <a:ext uri="{FF2B5EF4-FFF2-40B4-BE49-F238E27FC236}">
                <a16:creationId xmlns:a16="http://schemas.microsoft.com/office/drawing/2014/main" id="{24CD25C0-AD13-5D78-B44A-9D88BB00CEBC}"/>
              </a:ext>
            </a:extLst>
          </p:cNvPr>
          <p:cNvPicPr>
            <a:picLocks noChangeAspect="1"/>
          </p:cNvPicPr>
          <p:nvPr/>
        </p:nvPicPr>
        <p:blipFill>
          <a:blip r:embed="rId2"/>
          <a:srcRect t="7770" r="98" b="-169"/>
          <a:stretch>
            <a:fillRect/>
          </a:stretch>
        </p:blipFill>
        <p:spPr>
          <a:xfrm>
            <a:off x="1428406" y="599444"/>
            <a:ext cx="9684060" cy="5025363"/>
          </a:xfrm>
          <a:prstGeom prst="rect">
            <a:avLst/>
          </a:prstGeom>
        </p:spPr>
      </p:pic>
      <p:sp>
        <p:nvSpPr>
          <p:cNvPr id="4" name="TextBox 3">
            <a:extLst>
              <a:ext uri="{FF2B5EF4-FFF2-40B4-BE49-F238E27FC236}">
                <a16:creationId xmlns:a16="http://schemas.microsoft.com/office/drawing/2014/main" id="{893E3B5D-0040-9F06-5CF4-D4EF7992F588}"/>
              </a:ext>
            </a:extLst>
          </p:cNvPr>
          <p:cNvSpPr txBox="1"/>
          <p:nvPr/>
        </p:nvSpPr>
        <p:spPr>
          <a:xfrm>
            <a:off x="2568404" y="4684108"/>
            <a:ext cx="1751706"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noProof="0">
                <a:solidFill>
                  <a:schemeClr val="tx1">
                    <a:lumMod val="76000"/>
                  </a:schemeClr>
                </a:solidFill>
                <a:ea typeface="Calibri"/>
                <a:cs typeface="Calibri"/>
              </a:rPr>
              <a:t>Phase</a:t>
            </a:r>
            <a:r>
              <a:rPr lang="fr-FR" noProof="0">
                <a:solidFill>
                  <a:schemeClr val="tx1">
                    <a:lumMod val="76000"/>
                  </a:schemeClr>
                </a:solidFill>
                <a:ea typeface="Calibri"/>
                <a:cs typeface="Calibri"/>
              </a:rPr>
              <a:t> </a:t>
            </a:r>
            <a:r>
              <a:rPr lang="fr-FR" b="1" noProof="0">
                <a:solidFill>
                  <a:schemeClr val="tx1">
                    <a:lumMod val="76000"/>
                  </a:schemeClr>
                </a:solidFill>
                <a:ea typeface="Calibri"/>
                <a:cs typeface="Calibri"/>
              </a:rPr>
              <a:t>d'alarme</a:t>
            </a:r>
            <a:endParaRPr lang="fr-FR" b="1" noProof="0">
              <a:solidFill>
                <a:schemeClr val="tx1">
                  <a:lumMod val="76000"/>
                </a:schemeClr>
              </a:solidFill>
            </a:endParaRPr>
          </a:p>
        </p:txBody>
      </p:sp>
      <p:sp>
        <p:nvSpPr>
          <p:cNvPr id="5" name="TextBox 4">
            <a:extLst>
              <a:ext uri="{FF2B5EF4-FFF2-40B4-BE49-F238E27FC236}">
                <a16:creationId xmlns:a16="http://schemas.microsoft.com/office/drawing/2014/main" id="{65666752-8745-FCB4-79C9-596A9AA71EFB}"/>
              </a:ext>
            </a:extLst>
          </p:cNvPr>
          <p:cNvSpPr txBox="1"/>
          <p:nvPr/>
        </p:nvSpPr>
        <p:spPr>
          <a:xfrm>
            <a:off x="8756211" y="4684107"/>
            <a:ext cx="2229103"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noProof="0">
                <a:solidFill>
                  <a:schemeClr val="tx1">
                    <a:lumMod val="76000"/>
                  </a:schemeClr>
                </a:solidFill>
                <a:ea typeface="Calibri"/>
                <a:cs typeface="Calibri"/>
              </a:rPr>
              <a:t>Phase</a:t>
            </a:r>
            <a:r>
              <a:rPr lang="fr-FR" noProof="0">
                <a:solidFill>
                  <a:schemeClr val="tx1">
                    <a:lumMod val="76000"/>
                  </a:schemeClr>
                </a:solidFill>
                <a:ea typeface="Calibri"/>
                <a:cs typeface="Calibri"/>
              </a:rPr>
              <a:t> </a:t>
            </a:r>
            <a:r>
              <a:rPr lang="fr-FR" b="1" noProof="0">
                <a:solidFill>
                  <a:schemeClr val="tx1">
                    <a:lumMod val="76000"/>
                  </a:schemeClr>
                </a:solidFill>
                <a:ea typeface="Calibri"/>
                <a:cs typeface="Calibri"/>
              </a:rPr>
              <a:t>d'épuisement</a:t>
            </a:r>
            <a:endParaRPr lang="fr-FR" b="1" noProof="0">
              <a:solidFill>
                <a:schemeClr val="tx1">
                  <a:lumMod val="76000"/>
                </a:schemeClr>
              </a:solidFill>
            </a:endParaRPr>
          </a:p>
        </p:txBody>
      </p:sp>
      <p:sp>
        <p:nvSpPr>
          <p:cNvPr id="6" name="TextBox 5">
            <a:extLst>
              <a:ext uri="{FF2B5EF4-FFF2-40B4-BE49-F238E27FC236}">
                <a16:creationId xmlns:a16="http://schemas.microsoft.com/office/drawing/2014/main" id="{3836406E-35BC-DB56-35E9-87AFED3DF45F}"/>
              </a:ext>
            </a:extLst>
          </p:cNvPr>
          <p:cNvSpPr txBox="1"/>
          <p:nvPr/>
        </p:nvSpPr>
        <p:spPr>
          <a:xfrm>
            <a:off x="5643946" y="4684108"/>
            <a:ext cx="2109754"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noProof="0">
                <a:solidFill>
                  <a:schemeClr val="tx1">
                    <a:lumMod val="76000"/>
                  </a:schemeClr>
                </a:solidFill>
                <a:ea typeface="Calibri"/>
                <a:cs typeface="Calibri"/>
              </a:rPr>
              <a:t>Phase</a:t>
            </a:r>
            <a:r>
              <a:rPr lang="fr-FR" noProof="0">
                <a:solidFill>
                  <a:schemeClr val="tx1">
                    <a:lumMod val="76000"/>
                  </a:schemeClr>
                </a:solidFill>
                <a:ea typeface="Calibri"/>
                <a:cs typeface="Calibri"/>
              </a:rPr>
              <a:t> </a:t>
            </a:r>
            <a:r>
              <a:rPr lang="fr-FR" b="1" noProof="0">
                <a:solidFill>
                  <a:schemeClr val="tx1">
                    <a:lumMod val="76000"/>
                  </a:schemeClr>
                </a:solidFill>
                <a:ea typeface="Calibri"/>
                <a:cs typeface="Calibri"/>
              </a:rPr>
              <a:t>de résistance</a:t>
            </a:r>
            <a:endParaRPr lang="fr-FR" b="1" noProof="0">
              <a:solidFill>
                <a:schemeClr val="tx1">
                  <a:lumMod val="76000"/>
                </a:schemeClr>
              </a:solidFill>
            </a:endParaRPr>
          </a:p>
        </p:txBody>
      </p:sp>
      <p:sp>
        <p:nvSpPr>
          <p:cNvPr id="8" name="TextBox 7">
            <a:extLst>
              <a:ext uri="{FF2B5EF4-FFF2-40B4-BE49-F238E27FC236}">
                <a16:creationId xmlns:a16="http://schemas.microsoft.com/office/drawing/2014/main" id="{292ACD98-15E5-68EE-B1E2-71C80311E618}"/>
              </a:ext>
            </a:extLst>
          </p:cNvPr>
          <p:cNvSpPr txBox="1"/>
          <p:nvPr/>
        </p:nvSpPr>
        <p:spPr>
          <a:xfrm>
            <a:off x="2449053" y="3609963"/>
            <a:ext cx="2403538" cy="89255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300" b="1" noProof="0">
                <a:solidFill>
                  <a:schemeClr val="tx1">
                    <a:lumMod val="49000"/>
                  </a:schemeClr>
                </a:solidFill>
                <a:ea typeface="Calibri"/>
                <a:cs typeface="Calibri"/>
              </a:rPr>
              <a:t>Phase de choc</a:t>
            </a:r>
            <a:r>
              <a:rPr lang="fr-FR" sz="1300" noProof="0">
                <a:solidFill>
                  <a:schemeClr val="tx1">
                    <a:lumMod val="49000"/>
                  </a:schemeClr>
                </a:solidFill>
                <a:ea typeface="Calibri"/>
                <a:cs typeface="Calibri"/>
              </a:rPr>
              <a:t> : baisse de pression artérielle, de rythme cardiaque </a:t>
            </a:r>
          </a:p>
          <a:p>
            <a:pPr algn="ctr"/>
            <a:r>
              <a:rPr lang="fr-FR" sz="1300" noProof="0">
                <a:solidFill>
                  <a:schemeClr val="tx1">
                    <a:lumMod val="49000"/>
                  </a:schemeClr>
                </a:solidFill>
                <a:ea typeface="Calibri"/>
                <a:cs typeface="Calibri"/>
              </a:rPr>
              <a:t>et de la tension musculaire</a:t>
            </a:r>
          </a:p>
        </p:txBody>
      </p:sp>
      <p:sp>
        <p:nvSpPr>
          <p:cNvPr id="9" name="TextBox 8">
            <a:extLst>
              <a:ext uri="{FF2B5EF4-FFF2-40B4-BE49-F238E27FC236}">
                <a16:creationId xmlns:a16="http://schemas.microsoft.com/office/drawing/2014/main" id="{20E0DDC8-19D8-D8ED-B330-3098E6E2E88D}"/>
              </a:ext>
            </a:extLst>
          </p:cNvPr>
          <p:cNvSpPr txBox="1"/>
          <p:nvPr/>
        </p:nvSpPr>
        <p:spPr>
          <a:xfrm>
            <a:off x="2274621" y="929191"/>
            <a:ext cx="1164140" cy="461665"/>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noProof="0">
                <a:solidFill>
                  <a:schemeClr val="tx1">
                    <a:lumMod val="49000"/>
                  </a:schemeClr>
                </a:solidFill>
                <a:ea typeface="Calibri"/>
                <a:cs typeface="Calibri"/>
              </a:rPr>
              <a:t>Changement stressant</a:t>
            </a:r>
          </a:p>
        </p:txBody>
      </p:sp>
      <p:sp>
        <p:nvSpPr>
          <p:cNvPr id="11" name="TextBox 10">
            <a:extLst>
              <a:ext uri="{FF2B5EF4-FFF2-40B4-BE49-F238E27FC236}">
                <a16:creationId xmlns:a16="http://schemas.microsoft.com/office/drawing/2014/main" id="{5667E7AB-B397-1D79-234C-CE206C91DE14}"/>
              </a:ext>
            </a:extLst>
          </p:cNvPr>
          <p:cNvSpPr txBox="1"/>
          <p:nvPr/>
        </p:nvSpPr>
        <p:spPr>
          <a:xfrm>
            <a:off x="3427721" y="925521"/>
            <a:ext cx="1549730" cy="1015663"/>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200" b="1" noProof="0">
                <a:solidFill>
                  <a:schemeClr val="tx1">
                    <a:lumMod val="49000"/>
                  </a:schemeClr>
                </a:solidFill>
                <a:ea typeface="Calibri"/>
                <a:cs typeface="Calibri"/>
              </a:rPr>
              <a:t>Contre choc :</a:t>
            </a:r>
            <a:r>
              <a:rPr lang="fr-FR" sz="1200" noProof="0">
                <a:solidFill>
                  <a:schemeClr val="tx1">
                    <a:lumMod val="49000"/>
                  </a:schemeClr>
                </a:solidFill>
                <a:ea typeface="Calibri"/>
                <a:cs typeface="Calibri"/>
              </a:rPr>
              <a:t> réponse de type "fuir ou combattre" via le système nerveux sympathique</a:t>
            </a:r>
          </a:p>
        </p:txBody>
      </p:sp>
      <p:sp>
        <p:nvSpPr>
          <p:cNvPr id="12" name="TextBox 11">
            <a:extLst>
              <a:ext uri="{FF2B5EF4-FFF2-40B4-BE49-F238E27FC236}">
                <a16:creationId xmlns:a16="http://schemas.microsoft.com/office/drawing/2014/main" id="{2B8EA5B4-5CA1-7AD6-5899-3438218DBB34}"/>
              </a:ext>
            </a:extLst>
          </p:cNvPr>
          <p:cNvSpPr txBox="1"/>
          <p:nvPr/>
        </p:nvSpPr>
        <p:spPr>
          <a:xfrm>
            <a:off x="6093800" y="2131866"/>
            <a:ext cx="1926141" cy="1292662"/>
          </a:xfrm>
          <a:prstGeom prst="rect">
            <a:avLst/>
          </a:prstGeom>
          <a:solidFill>
            <a:srgbClr val="FFC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300" b="1" noProof="0">
                <a:solidFill>
                  <a:schemeClr val="tx1">
                    <a:lumMod val="49000"/>
                  </a:schemeClr>
                </a:solidFill>
                <a:ea typeface="Calibri"/>
                <a:cs typeface="Calibri"/>
              </a:rPr>
              <a:t>Phase de résistance :</a:t>
            </a:r>
            <a:r>
              <a:rPr lang="fr-FR" sz="1300" noProof="0">
                <a:solidFill>
                  <a:schemeClr val="tx1">
                    <a:lumMod val="49000"/>
                  </a:schemeClr>
                </a:solidFill>
                <a:ea typeface="Calibri"/>
                <a:cs typeface="Calibri"/>
              </a:rPr>
              <a:t> la résistance au stress atteint un pic. Le corps fait face au stress mais au détriment du système immunitaire  </a:t>
            </a:r>
          </a:p>
        </p:txBody>
      </p:sp>
      <p:sp>
        <p:nvSpPr>
          <p:cNvPr id="15" name="TextBox 14">
            <a:extLst>
              <a:ext uri="{FF2B5EF4-FFF2-40B4-BE49-F238E27FC236}">
                <a16:creationId xmlns:a16="http://schemas.microsoft.com/office/drawing/2014/main" id="{F6863AB5-C7B3-2DC5-4B85-1663AC48B0F4}"/>
              </a:ext>
            </a:extLst>
          </p:cNvPr>
          <p:cNvSpPr txBox="1"/>
          <p:nvPr/>
        </p:nvSpPr>
        <p:spPr>
          <a:xfrm>
            <a:off x="8939826" y="929192"/>
            <a:ext cx="1852694" cy="1169551"/>
          </a:xfrm>
          <a:prstGeom prst="rect">
            <a:avLst/>
          </a:prstGeom>
          <a:solidFill>
            <a:srgbClr val="FF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400" b="1" noProof="0">
                <a:solidFill>
                  <a:schemeClr val="tx1">
                    <a:lumMod val="49000"/>
                  </a:schemeClr>
                </a:solidFill>
                <a:ea typeface="Calibri"/>
                <a:cs typeface="Calibri"/>
              </a:rPr>
              <a:t>Épuisement</a:t>
            </a:r>
            <a:r>
              <a:rPr lang="fr-FR" sz="1400" noProof="0">
                <a:solidFill>
                  <a:schemeClr val="tx1">
                    <a:lumMod val="49000"/>
                  </a:schemeClr>
                </a:solidFill>
                <a:ea typeface="Calibri"/>
                <a:cs typeface="Calibri"/>
              </a:rPr>
              <a:t> : les ressources sont épuisées, l'organisme devient </a:t>
            </a:r>
            <a:r>
              <a:rPr lang="fr-FR" sz="1400" noProof="0" err="1">
                <a:solidFill>
                  <a:schemeClr val="tx1">
                    <a:lumMod val="49000"/>
                  </a:schemeClr>
                </a:solidFill>
                <a:ea typeface="Calibri"/>
                <a:cs typeface="Calibri"/>
              </a:rPr>
              <a:t>vunérable</a:t>
            </a:r>
            <a:r>
              <a:rPr lang="fr-FR" sz="1400" noProof="0">
                <a:solidFill>
                  <a:schemeClr val="tx1">
                    <a:lumMod val="49000"/>
                  </a:schemeClr>
                </a:solidFill>
                <a:ea typeface="Calibri"/>
                <a:cs typeface="Calibri"/>
              </a:rPr>
              <a:t> aux maladies</a:t>
            </a:r>
          </a:p>
        </p:txBody>
      </p:sp>
      <p:sp>
        <p:nvSpPr>
          <p:cNvPr id="16" name="TextBox 15">
            <a:extLst>
              <a:ext uri="{FF2B5EF4-FFF2-40B4-BE49-F238E27FC236}">
                <a16:creationId xmlns:a16="http://schemas.microsoft.com/office/drawing/2014/main" id="{D06C9457-DFAF-F17B-D086-372DD35D2834}"/>
              </a:ext>
            </a:extLst>
          </p:cNvPr>
          <p:cNvSpPr txBox="1"/>
          <p:nvPr/>
        </p:nvSpPr>
        <p:spPr>
          <a:xfrm>
            <a:off x="9738548" y="5262493"/>
            <a:ext cx="1384477"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noProof="0">
                <a:solidFill>
                  <a:schemeClr val="tx1">
                    <a:lumMod val="76000"/>
                  </a:schemeClr>
                </a:solidFill>
                <a:ea typeface="Calibri"/>
                <a:cs typeface="Calibri"/>
              </a:rPr>
              <a:t>-&gt; temps</a:t>
            </a:r>
          </a:p>
        </p:txBody>
      </p:sp>
      <p:sp>
        <p:nvSpPr>
          <p:cNvPr id="17" name="TextBox 16">
            <a:extLst>
              <a:ext uri="{FF2B5EF4-FFF2-40B4-BE49-F238E27FC236}">
                <a16:creationId xmlns:a16="http://schemas.microsoft.com/office/drawing/2014/main" id="{7B448A7D-BC2A-1C27-6152-E89846EFFF30}"/>
              </a:ext>
            </a:extLst>
          </p:cNvPr>
          <p:cNvSpPr txBox="1"/>
          <p:nvPr/>
        </p:nvSpPr>
        <p:spPr>
          <a:xfrm rot="16200000">
            <a:off x="231910" y="2926788"/>
            <a:ext cx="2752404" cy="3693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noProof="0">
                <a:solidFill>
                  <a:schemeClr val="tx1">
                    <a:lumMod val="76000"/>
                  </a:schemeClr>
                </a:solidFill>
                <a:ea typeface="Calibri"/>
                <a:cs typeface="Calibri"/>
              </a:rPr>
              <a:t>Résistance au stress</a:t>
            </a:r>
            <a:endParaRPr lang="fr-FR" noProof="0">
              <a:solidFill>
                <a:schemeClr val="tx1">
                  <a:lumMod val="76000"/>
                </a:schemeClr>
              </a:solidFill>
            </a:endParaRPr>
          </a:p>
        </p:txBody>
      </p:sp>
      <p:sp>
        <p:nvSpPr>
          <p:cNvPr id="19" name="Titre 1">
            <a:extLst>
              <a:ext uri="{FF2B5EF4-FFF2-40B4-BE49-F238E27FC236}">
                <a16:creationId xmlns:a16="http://schemas.microsoft.com/office/drawing/2014/main" id="{0F205E27-1E1C-189C-4BF9-10236C54D2AB}"/>
              </a:ext>
            </a:extLst>
          </p:cNvPr>
          <p:cNvSpPr txBox="1">
            <a:spLocks/>
          </p:cNvSpPr>
          <p:nvPr/>
        </p:nvSpPr>
        <p:spPr>
          <a:xfrm>
            <a:off x="569263" y="104060"/>
            <a:ext cx="11395702" cy="591012"/>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noProof="0">
                <a:solidFill>
                  <a:srgbClr val="1E699D"/>
                </a:solidFill>
                <a:latin typeface="Futura Medium"/>
                <a:ea typeface="Calibri"/>
                <a:cs typeface="Calibri"/>
              </a:rPr>
              <a:t>2.1.a. Mécanisme de stress </a:t>
            </a:r>
            <a:endParaRPr lang="fr-FR" sz="2800" noProof="0">
              <a:solidFill>
                <a:schemeClr val="tx2"/>
              </a:solidFill>
              <a:latin typeface="Futura Medium"/>
              <a:ea typeface="Calibri"/>
              <a:cs typeface="Calibri"/>
            </a:endParaRPr>
          </a:p>
        </p:txBody>
      </p:sp>
    </p:spTree>
    <p:extLst>
      <p:ext uri="{BB962C8B-B14F-4D97-AF65-F5344CB8AC3E}">
        <p14:creationId xmlns:p14="http://schemas.microsoft.com/office/powerpoint/2010/main" val="824870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5E039-798B-C77D-90B9-DF2E39096E00}"/>
            </a:ext>
          </a:extLst>
        </p:cNvPr>
        <p:cNvGrpSpPr/>
        <p:nvPr/>
      </p:nvGrpSpPr>
      <p:grpSpPr>
        <a:xfrm>
          <a:off x="0" y="0"/>
          <a:ext cx="0" cy="0"/>
          <a:chOff x="0" y="0"/>
          <a:chExt cx="0" cy="0"/>
        </a:xfrm>
      </p:grpSpPr>
      <p:sp>
        <p:nvSpPr>
          <p:cNvPr id="29" name="Flowchart: Connector 28">
            <a:extLst>
              <a:ext uri="{FF2B5EF4-FFF2-40B4-BE49-F238E27FC236}">
                <a16:creationId xmlns:a16="http://schemas.microsoft.com/office/drawing/2014/main" id="{725AF404-D1D0-06F5-95C5-F8FC43108082}"/>
              </a:ext>
            </a:extLst>
          </p:cNvPr>
          <p:cNvSpPr/>
          <p:nvPr/>
        </p:nvSpPr>
        <p:spPr>
          <a:xfrm>
            <a:off x="483905" y="2615899"/>
            <a:ext cx="2851108" cy="2688140"/>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b="1" noProof="0">
                <a:solidFill>
                  <a:schemeClr val="accent3"/>
                </a:solidFill>
                <a:ea typeface="Calibri"/>
                <a:cs typeface="Calibri"/>
              </a:rPr>
              <a:t>Facteurs environnementaux</a:t>
            </a:r>
          </a:p>
        </p:txBody>
      </p:sp>
      <p:sp>
        <p:nvSpPr>
          <p:cNvPr id="2" name="Espace réservé du numéro de diapositive 1">
            <a:extLst>
              <a:ext uri="{FF2B5EF4-FFF2-40B4-BE49-F238E27FC236}">
                <a16:creationId xmlns:a16="http://schemas.microsoft.com/office/drawing/2014/main" id="{95BB69AA-7B8A-DD7A-24C1-03CA3E09D3B7}"/>
              </a:ext>
            </a:extLst>
          </p:cNvPr>
          <p:cNvSpPr>
            <a:spLocks noGrp="1"/>
          </p:cNvSpPr>
          <p:nvPr>
            <p:ph type="sldNum" sz="quarter" idx="10"/>
          </p:nvPr>
        </p:nvSpPr>
        <p:spPr/>
        <p:txBody>
          <a:bodyPr/>
          <a:lstStyle/>
          <a:p>
            <a:fld id="{9FCF0D27-783A-4A41-A067-B898C8DC56C7}" type="slidenum">
              <a:rPr lang="fr-FR" noProof="0" smtClean="0"/>
              <a:t>26</a:t>
            </a:fld>
            <a:endParaRPr lang="fr-FR" noProof="0"/>
          </a:p>
        </p:txBody>
      </p:sp>
      <p:sp>
        <p:nvSpPr>
          <p:cNvPr id="3" name="Titre 1">
            <a:extLst>
              <a:ext uri="{FF2B5EF4-FFF2-40B4-BE49-F238E27FC236}">
                <a16:creationId xmlns:a16="http://schemas.microsoft.com/office/drawing/2014/main" id="{31C45A3D-69FB-A6FD-3579-A6CB6D21A8DA}"/>
              </a:ext>
            </a:extLst>
          </p:cNvPr>
          <p:cNvSpPr txBox="1">
            <a:spLocks/>
          </p:cNvSpPr>
          <p:nvPr/>
        </p:nvSpPr>
        <p:spPr>
          <a:xfrm>
            <a:off x="483905" y="231248"/>
            <a:ext cx="11224190" cy="13350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noProof="0">
                <a:solidFill>
                  <a:srgbClr val="1E699D"/>
                </a:solidFill>
                <a:latin typeface="Calibri"/>
                <a:ea typeface="Calibri"/>
                <a:cs typeface="Calibri"/>
              </a:rPr>
              <a:t>2.1.b. Facteurs liés au stress</a:t>
            </a:r>
          </a:p>
        </p:txBody>
      </p:sp>
      <p:sp>
        <p:nvSpPr>
          <p:cNvPr id="4" name="ZoneTexte 3">
            <a:extLst>
              <a:ext uri="{FF2B5EF4-FFF2-40B4-BE49-F238E27FC236}">
                <a16:creationId xmlns:a16="http://schemas.microsoft.com/office/drawing/2014/main" id="{047109E5-5EF8-EA79-1EAC-D0BA3DA76136}"/>
              </a:ext>
            </a:extLst>
          </p:cNvPr>
          <p:cNvSpPr txBox="1"/>
          <p:nvPr/>
        </p:nvSpPr>
        <p:spPr>
          <a:xfrm>
            <a:off x="354035" y="1093620"/>
            <a:ext cx="8077928" cy="2985433"/>
          </a:xfrm>
          <a:prstGeom prst="rect">
            <a:avLst/>
          </a:prstGeom>
          <a:noFill/>
        </p:spPr>
        <p:txBody>
          <a:bodyPr wrap="square" lIns="91440" tIns="45720" rIns="91440" bIns="45720" rtlCol="0" anchor="t">
            <a:spAutoFit/>
          </a:bodyPr>
          <a:lstStyle/>
          <a:p>
            <a:pPr marL="457200" indent="-457200">
              <a:buFont typeface="Arial"/>
              <a:buChar char="•"/>
            </a:pPr>
            <a:r>
              <a:rPr lang="fr-FR" sz="2000" noProof="0"/>
              <a:t>Le stress est un phénomène multifactoriel.</a:t>
            </a:r>
            <a:endParaRPr lang="fr-FR" sz="2000" noProof="0">
              <a:ea typeface="Calibri"/>
              <a:cs typeface="Calibri"/>
            </a:endParaRPr>
          </a:p>
          <a:p>
            <a:endParaRPr lang="fr-FR" sz="1400" noProof="0"/>
          </a:p>
          <a:p>
            <a:endParaRPr lang="fr-FR" sz="1400" noProof="0"/>
          </a:p>
          <a:p>
            <a:endParaRPr lang="fr-FR" sz="1400" noProof="0">
              <a:solidFill>
                <a:srgbClr val="1E699D"/>
              </a:solidFill>
              <a:ea typeface="Calibri"/>
              <a:cs typeface="Calibri"/>
            </a:endParaRPr>
          </a:p>
          <a:p>
            <a:endParaRPr lang="fr-FR" sz="1400" noProof="0"/>
          </a:p>
          <a:p>
            <a:endParaRPr lang="fr-FR" sz="1400" noProof="0"/>
          </a:p>
          <a:p>
            <a:endParaRPr lang="fr-FR" sz="1400" noProof="0"/>
          </a:p>
          <a:p>
            <a:endParaRPr lang="fr-FR" sz="1400" noProof="0"/>
          </a:p>
          <a:p>
            <a:endParaRPr lang="fr-FR" sz="1400" noProof="0"/>
          </a:p>
          <a:p>
            <a:endParaRPr lang="fr-FR" sz="1400" noProof="0"/>
          </a:p>
          <a:p>
            <a:endParaRPr lang="fr-FR" sz="1400" noProof="0"/>
          </a:p>
          <a:p>
            <a:endParaRPr lang="fr-FR" sz="1400" noProof="0"/>
          </a:p>
          <a:p>
            <a:endParaRPr lang="fr-FR" sz="1400" noProof="0"/>
          </a:p>
        </p:txBody>
      </p:sp>
      <p:sp>
        <p:nvSpPr>
          <p:cNvPr id="25" name="Flowchart: Connector 24">
            <a:extLst>
              <a:ext uri="{FF2B5EF4-FFF2-40B4-BE49-F238E27FC236}">
                <a16:creationId xmlns:a16="http://schemas.microsoft.com/office/drawing/2014/main" id="{0C289049-9021-E9A3-F40B-B1440F6AA52E}"/>
              </a:ext>
            </a:extLst>
          </p:cNvPr>
          <p:cNvSpPr/>
          <p:nvPr/>
        </p:nvSpPr>
        <p:spPr>
          <a:xfrm>
            <a:off x="2548400" y="1711017"/>
            <a:ext cx="3083811" cy="2612412"/>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b="1" noProof="0">
                <a:solidFill>
                  <a:schemeClr val="accent3"/>
                </a:solidFill>
                <a:ea typeface="Calibri"/>
                <a:cs typeface="Calibri"/>
              </a:rPr>
              <a:t>Facteurs biologiques</a:t>
            </a:r>
            <a:endParaRPr lang="fr-FR" noProof="0">
              <a:solidFill>
                <a:schemeClr val="accent3"/>
              </a:solidFill>
            </a:endParaRPr>
          </a:p>
        </p:txBody>
      </p:sp>
      <p:sp>
        <p:nvSpPr>
          <p:cNvPr id="27" name="Flowchart: Connector 26">
            <a:extLst>
              <a:ext uri="{FF2B5EF4-FFF2-40B4-BE49-F238E27FC236}">
                <a16:creationId xmlns:a16="http://schemas.microsoft.com/office/drawing/2014/main" id="{BF32B220-5A8C-A9AB-11F3-73150D61C9DF}"/>
              </a:ext>
            </a:extLst>
          </p:cNvPr>
          <p:cNvSpPr/>
          <p:nvPr/>
        </p:nvSpPr>
        <p:spPr>
          <a:xfrm>
            <a:off x="4352674" y="3127962"/>
            <a:ext cx="3083810" cy="2695239"/>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b="1" noProof="0">
                <a:solidFill>
                  <a:schemeClr val="accent3"/>
                </a:solidFill>
                <a:ea typeface="Calibri"/>
                <a:cs typeface="Calibri"/>
              </a:rPr>
              <a:t>Facteurs psychologiques</a:t>
            </a:r>
            <a:endParaRPr lang="fr-FR" noProof="0">
              <a:solidFill>
                <a:schemeClr val="accent3"/>
              </a:solidFill>
            </a:endParaRPr>
          </a:p>
        </p:txBody>
      </p:sp>
      <p:sp>
        <p:nvSpPr>
          <p:cNvPr id="28" name="Flowchart: Connector 27">
            <a:extLst>
              <a:ext uri="{FF2B5EF4-FFF2-40B4-BE49-F238E27FC236}">
                <a16:creationId xmlns:a16="http://schemas.microsoft.com/office/drawing/2014/main" id="{9447A12C-0709-5B4D-69D7-A219D7C4AFEE}"/>
              </a:ext>
            </a:extLst>
          </p:cNvPr>
          <p:cNvSpPr/>
          <p:nvPr/>
        </p:nvSpPr>
        <p:spPr>
          <a:xfrm>
            <a:off x="2318454" y="4144287"/>
            <a:ext cx="2848742" cy="2609653"/>
          </a:xfrm>
          <a:prstGeom prst="flowChartConnector">
            <a:avLst/>
          </a:prstGeom>
          <a:solidFill>
            <a:schemeClr val="accent1">
              <a:lumMod val="40000"/>
              <a:lumOff val="60000"/>
            </a:schemeClr>
          </a:solidFill>
          <a:ln>
            <a:solidFill>
              <a:schemeClr val="accent1">
                <a:lumMod val="40000"/>
                <a:lumOff val="60000"/>
              </a:schemeClr>
            </a:solidFill>
          </a:ln>
          <a:effectLst>
            <a:outerShdw blurRad="63500" dist="38100" dir="2700000">
              <a:srgbClr val="00000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b="1" noProof="0">
                <a:solidFill>
                  <a:schemeClr val="accent3"/>
                </a:solidFill>
                <a:ea typeface="Calibri"/>
                <a:cs typeface="Calibri"/>
              </a:rPr>
              <a:t>Facteurs sociaux</a:t>
            </a:r>
            <a:endParaRPr lang="fr-FR" noProof="0">
              <a:solidFill>
                <a:schemeClr val="accent3"/>
              </a:solidFill>
            </a:endParaRPr>
          </a:p>
        </p:txBody>
      </p:sp>
      <p:sp>
        <p:nvSpPr>
          <p:cNvPr id="5" name="ZoneTexte 4">
            <a:extLst>
              <a:ext uri="{FF2B5EF4-FFF2-40B4-BE49-F238E27FC236}">
                <a16:creationId xmlns:a16="http://schemas.microsoft.com/office/drawing/2014/main" id="{0EEB3C16-CD45-CDA1-2854-1A53CD3B0BE7}"/>
              </a:ext>
            </a:extLst>
          </p:cNvPr>
          <p:cNvSpPr txBox="1"/>
          <p:nvPr/>
        </p:nvSpPr>
        <p:spPr>
          <a:xfrm>
            <a:off x="8125674" y="3017223"/>
            <a:ext cx="3582421" cy="1846659"/>
          </a:xfrm>
          <a:prstGeom prst="rect">
            <a:avLst/>
          </a:prstGeom>
          <a:noFill/>
        </p:spPr>
        <p:txBody>
          <a:bodyPr wrap="square" lIns="91440" tIns="45720" rIns="91440" bIns="45720" rtlCol="0" anchor="t">
            <a:spAutoFit/>
          </a:bodyPr>
          <a:lstStyle/>
          <a:p>
            <a:r>
              <a:rPr lang="fr-FR" sz="1600" noProof="0">
                <a:sym typeface="Wingdings" panose="05000000000000000000" pitchFamily="2" charset="2"/>
              </a:rPr>
              <a:t></a:t>
            </a:r>
            <a:r>
              <a:rPr lang="fr-FR" sz="1600" noProof="0"/>
              <a:t> </a:t>
            </a:r>
            <a:r>
              <a:rPr lang="fr-FR" sz="1600" b="1" noProof="0"/>
              <a:t>Modèle transactionnel du stress </a:t>
            </a:r>
            <a:r>
              <a:rPr lang="fr-FR" sz="1600" noProof="0"/>
              <a:t>(Lazarus &amp; Folkman, 1984) :</a:t>
            </a:r>
            <a:endParaRPr lang="fr-FR" sz="1600" noProof="0">
              <a:ea typeface="Calibri"/>
              <a:cs typeface="Calibri"/>
            </a:endParaRPr>
          </a:p>
          <a:p>
            <a:pPr marL="342900" indent="-342900">
              <a:buAutoNum type="arabicParenR"/>
            </a:pPr>
            <a:r>
              <a:rPr lang="fr-FR" sz="1600" noProof="0"/>
              <a:t>Cette situation est-elle menaçante ou sans importance ?</a:t>
            </a:r>
            <a:endParaRPr lang="fr-FR" sz="1600" noProof="0">
              <a:ea typeface="Calibri"/>
              <a:cs typeface="Calibri"/>
            </a:endParaRPr>
          </a:p>
          <a:p>
            <a:pPr marL="342900" indent="-342900">
              <a:buAutoNum type="arabicParenR"/>
            </a:pPr>
            <a:r>
              <a:rPr lang="fr-FR" sz="1600" noProof="0"/>
              <a:t>Ai-je suffisamment de ressources (capacités d'adaptation) pour y faire face ?</a:t>
            </a:r>
          </a:p>
        </p:txBody>
      </p:sp>
    </p:spTree>
    <p:extLst>
      <p:ext uri="{BB962C8B-B14F-4D97-AF65-F5344CB8AC3E}">
        <p14:creationId xmlns:p14="http://schemas.microsoft.com/office/powerpoint/2010/main" val="8708694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9F03940C-51DE-1FF8-3543-C662B2957657}"/>
              </a:ext>
            </a:extLst>
          </p:cNvPr>
          <p:cNvSpPr>
            <a:spLocks noGrp="1"/>
          </p:cNvSpPr>
          <p:nvPr>
            <p:ph type="sldNum" sz="quarter" idx="10"/>
          </p:nvPr>
        </p:nvSpPr>
        <p:spPr/>
        <p:txBody>
          <a:bodyPr/>
          <a:lstStyle/>
          <a:p>
            <a:fld id="{9FCF0D27-783A-4A41-A067-B898C8DC56C7}" type="slidenum">
              <a:rPr lang="fr-FR" noProof="0" smtClean="0"/>
              <a:pPr/>
              <a:t>27</a:t>
            </a:fld>
            <a:endParaRPr lang="fr-FR" noProof="0"/>
          </a:p>
        </p:txBody>
      </p:sp>
      <p:sp>
        <p:nvSpPr>
          <p:cNvPr id="4" name="ZoneTexte 3">
            <a:extLst>
              <a:ext uri="{FF2B5EF4-FFF2-40B4-BE49-F238E27FC236}">
                <a16:creationId xmlns:a16="http://schemas.microsoft.com/office/drawing/2014/main" id="{6C8F7CD3-B80A-96B0-0031-5D8A855C7D1F}"/>
              </a:ext>
            </a:extLst>
          </p:cNvPr>
          <p:cNvSpPr txBox="1"/>
          <p:nvPr/>
        </p:nvSpPr>
        <p:spPr>
          <a:xfrm>
            <a:off x="738808" y="2001078"/>
            <a:ext cx="11015870" cy="3508653"/>
          </a:xfrm>
          <a:prstGeom prst="rect">
            <a:avLst/>
          </a:prstGeom>
          <a:noFill/>
        </p:spPr>
        <p:txBody>
          <a:bodyPr wrap="square">
            <a:spAutoFit/>
          </a:bodyPr>
          <a:lstStyle/>
          <a:p>
            <a:r>
              <a:rPr lang="fr-FR" sz="2000" noProof="0"/>
              <a:t>Avantages du stress (réaction adaptative) :​</a:t>
            </a:r>
          </a:p>
          <a:p>
            <a:pPr marL="285750" indent="-285750">
              <a:buFont typeface="Arial" panose="020B0604020202020204" pitchFamily="34" charset="0"/>
              <a:buChar char="•"/>
            </a:pPr>
            <a:r>
              <a:rPr lang="fr-FR" noProof="0"/>
              <a:t>Croissance et développement​</a:t>
            </a:r>
          </a:p>
          <a:p>
            <a:pPr marL="285750" indent="-285750">
              <a:buFont typeface="Arial" panose="020B0604020202020204" pitchFamily="34" charset="0"/>
              <a:buChar char="•"/>
            </a:pPr>
            <a:r>
              <a:rPr lang="fr-FR" noProof="0"/>
              <a:t>Signal d'alerte (si la personne le reconnaît et l'accepte)</a:t>
            </a:r>
          </a:p>
          <a:p>
            <a:pPr marL="285750" indent="-285750">
              <a:buFont typeface="Arial" panose="020B0604020202020204" pitchFamily="34" charset="0"/>
              <a:buChar char="•"/>
            </a:pPr>
            <a:r>
              <a:rPr lang="fr-FR" noProof="0"/>
              <a:t>​Vigilance accrue – performances améliorées – motivation et résilience accrues​​</a:t>
            </a:r>
          </a:p>
          <a:p>
            <a:pPr marL="285750" indent="-285750">
              <a:buFont typeface="Arial" panose="020B0604020202020204" pitchFamily="34" charset="0"/>
              <a:buChar char="•"/>
            </a:pPr>
            <a:endParaRPr lang="fr-FR" noProof="0"/>
          </a:p>
          <a:p>
            <a:pPr marL="285750" indent="-285750">
              <a:buFont typeface="Arial" panose="020B0604020202020204" pitchFamily="34" charset="0"/>
              <a:buChar char="•"/>
            </a:pPr>
            <a:endParaRPr lang="fr-FR" noProof="0"/>
          </a:p>
          <a:p>
            <a:r>
              <a:rPr lang="fr-FR" sz="2000" noProof="0"/>
              <a:t>Inconvénients du stress : déséquilibre chronique entre les sources d'énergie et les facteurs de stress (épuisement) :​</a:t>
            </a:r>
          </a:p>
          <a:p>
            <a:pPr marL="285750" indent="-285750">
              <a:buFont typeface="Arial" panose="020B0604020202020204" pitchFamily="34" charset="0"/>
              <a:buChar char="•"/>
            </a:pPr>
            <a:r>
              <a:rPr lang="fr-FR" noProof="0"/>
              <a:t>Sources d'énergie : par exemple, repos, détente, projets stimulants, loisirs, contacts sociaux, événements positifs de la vie, etc.</a:t>
            </a:r>
          </a:p>
          <a:p>
            <a:pPr marL="285750" indent="-285750">
              <a:buFont typeface="Arial" panose="020B0604020202020204" pitchFamily="34" charset="0"/>
              <a:buChar char="•"/>
            </a:pPr>
            <a:r>
              <a:rPr lang="fr-FR" noProof="0"/>
              <a:t>Facteurs de stress : par exemple, exigences professionnelles/privées, insécurité de l'emploi, événements de la vie, problèmes de santé, conflits, chaos, embouteillages, manque de temps, aidants familiaux, etc.</a:t>
            </a:r>
          </a:p>
        </p:txBody>
      </p:sp>
      <p:sp>
        <p:nvSpPr>
          <p:cNvPr id="6" name="ZoneTexte 5">
            <a:extLst>
              <a:ext uri="{FF2B5EF4-FFF2-40B4-BE49-F238E27FC236}">
                <a16:creationId xmlns:a16="http://schemas.microsoft.com/office/drawing/2014/main" id="{F9F20C8D-104F-FF76-B445-4F0F1E4E5021}"/>
              </a:ext>
            </a:extLst>
          </p:cNvPr>
          <p:cNvSpPr txBox="1"/>
          <p:nvPr/>
        </p:nvSpPr>
        <p:spPr>
          <a:xfrm>
            <a:off x="738807" y="438186"/>
            <a:ext cx="11226158" cy="523220"/>
          </a:xfrm>
          <a:prstGeom prst="rect">
            <a:avLst/>
          </a:prstGeom>
          <a:noFill/>
        </p:spPr>
        <p:txBody>
          <a:bodyPr wrap="square">
            <a:spAutoFit/>
          </a:bodyPr>
          <a:lstStyle/>
          <a:p>
            <a:r>
              <a:rPr lang="fr-FR" sz="2800" noProof="0">
                <a:solidFill>
                  <a:srgbClr val="1E699D"/>
                </a:solidFill>
                <a:latin typeface="Futura Medium"/>
                <a:ea typeface="Calibri"/>
                <a:cs typeface="Calibri"/>
              </a:rPr>
              <a:t>2.1.c. Avantages et inconvénients du stress</a:t>
            </a:r>
            <a:endParaRPr lang="fr-FR" sz="3600" noProof="0">
              <a:solidFill>
                <a:schemeClr val="tx2"/>
              </a:solidFill>
              <a:latin typeface="Futura Medium"/>
              <a:ea typeface="Calibri"/>
              <a:cs typeface="Calibri"/>
            </a:endParaRPr>
          </a:p>
        </p:txBody>
      </p:sp>
      <p:pic>
        <p:nvPicPr>
          <p:cNvPr id="3" name="Afbeelding 2">
            <a:extLst>
              <a:ext uri="{FF2B5EF4-FFF2-40B4-BE49-F238E27FC236}">
                <a16:creationId xmlns:a16="http://schemas.microsoft.com/office/drawing/2014/main" id="{45C78972-8E9A-2EBE-99B5-6ECA0E90A1F9}"/>
              </a:ext>
            </a:extLst>
          </p:cNvPr>
          <p:cNvPicPr>
            <a:picLocks noChangeAspect="1"/>
          </p:cNvPicPr>
          <p:nvPr/>
        </p:nvPicPr>
        <p:blipFill>
          <a:blip r:embed="rId3"/>
          <a:stretch>
            <a:fillRect/>
          </a:stretch>
        </p:blipFill>
        <p:spPr>
          <a:xfrm>
            <a:off x="10644217" y="60793"/>
            <a:ext cx="1510768" cy="1595193"/>
          </a:xfrm>
          <a:prstGeom prst="rect">
            <a:avLst/>
          </a:prstGeom>
        </p:spPr>
      </p:pic>
    </p:spTree>
    <p:extLst>
      <p:ext uri="{BB962C8B-B14F-4D97-AF65-F5344CB8AC3E}">
        <p14:creationId xmlns:p14="http://schemas.microsoft.com/office/powerpoint/2010/main" val="19776226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80BAF4B-3EC7-BEA5-288F-6C717A9BB419}"/>
              </a:ext>
            </a:extLst>
          </p:cNvPr>
          <p:cNvSpPr>
            <a:spLocks noGrp="1"/>
          </p:cNvSpPr>
          <p:nvPr>
            <p:ph type="title"/>
          </p:nvPr>
        </p:nvSpPr>
        <p:spPr>
          <a:xfrm>
            <a:off x="685042" y="116508"/>
            <a:ext cx="9570884" cy="834409"/>
          </a:xfrm>
        </p:spPr>
        <p:txBody>
          <a:bodyPr lIns="91440" tIns="45720" rIns="91440" bIns="45720" anchor="t">
            <a:normAutofit/>
          </a:bodyPr>
          <a:lstStyle/>
          <a:p>
            <a:r>
              <a:rPr lang="fr-FR" sz="2800" noProof="0">
                <a:solidFill>
                  <a:schemeClr val="tx1"/>
                </a:solidFill>
                <a:latin typeface="Calibri"/>
              </a:rPr>
              <a:t>2.1.d. Système nerveux autonome</a:t>
            </a:r>
          </a:p>
        </p:txBody>
      </p:sp>
      <p:pic>
        <p:nvPicPr>
          <p:cNvPr id="4" name="Picture 3" descr="A cartoon of a child lying on grass&#10;&#10;AI-generated content may be incorrect.">
            <a:extLst>
              <a:ext uri="{FF2B5EF4-FFF2-40B4-BE49-F238E27FC236}">
                <a16:creationId xmlns:a16="http://schemas.microsoft.com/office/drawing/2014/main" id="{2DEFD8DE-D5A3-E0CA-F7CE-6158A74757FF}"/>
              </a:ext>
            </a:extLst>
          </p:cNvPr>
          <p:cNvPicPr>
            <a:picLocks noChangeAspect="1"/>
          </p:cNvPicPr>
          <p:nvPr/>
        </p:nvPicPr>
        <p:blipFill>
          <a:blip r:embed="rId3"/>
          <a:stretch>
            <a:fillRect/>
          </a:stretch>
        </p:blipFill>
        <p:spPr>
          <a:xfrm>
            <a:off x="5663" y="864410"/>
            <a:ext cx="901944" cy="960992"/>
          </a:xfrm>
          <a:prstGeom prst="rect">
            <a:avLst/>
          </a:prstGeom>
        </p:spPr>
      </p:pic>
      <p:pic>
        <p:nvPicPr>
          <p:cNvPr id="3" name="Picture 2" descr="Systèmes nerveux sympathique et parasympathique | Système nerveux ...">
            <a:extLst>
              <a:ext uri="{FF2B5EF4-FFF2-40B4-BE49-F238E27FC236}">
                <a16:creationId xmlns:a16="http://schemas.microsoft.com/office/drawing/2014/main" id="{FB4FC615-3AA3-FB72-A210-AA77D62B652D}"/>
              </a:ext>
            </a:extLst>
          </p:cNvPr>
          <p:cNvPicPr>
            <a:picLocks noChangeAspect="1"/>
          </p:cNvPicPr>
          <p:nvPr/>
        </p:nvPicPr>
        <p:blipFill>
          <a:blip r:embed="rId4"/>
          <a:srcRect t="12917" b="-84"/>
          <a:stretch>
            <a:fillRect/>
          </a:stretch>
        </p:blipFill>
        <p:spPr>
          <a:xfrm>
            <a:off x="685042" y="674185"/>
            <a:ext cx="10211463" cy="6187002"/>
          </a:xfrm>
          <a:prstGeom prst="rect">
            <a:avLst/>
          </a:prstGeom>
          <a:noFill/>
        </p:spPr>
      </p:pic>
      <p:sp>
        <p:nvSpPr>
          <p:cNvPr id="2" name="Espace réservé du numéro de diapositive 1" hidden="1">
            <a:extLst>
              <a:ext uri="{FF2B5EF4-FFF2-40B4-BE49-F238E27FC236}">
                <a16:creationId xmlns:a16="http://schemas.microsoft.com/office/drawing/2014/main" id="{FB55AAE0-305B-ECEC-CFF2-08FCE4313A8F}"/>
              </a:ext>
            </a:extLst>
          </p:cNvPr>
          <p:cNvSpPr>
            <a:spLocks noGrp="1"/>
          </p:cNvSpPr>
          <p:nvPr>
            <p:ph type="sldNum" sz="quarter" idx="4294967295"/>
          </p:nvPr>
        </p:nvSpPr>
        <p:spPr>
          <a:xfrm>
            <a:off x="11120926" y="6388815"/>
            <a:ext cx="844039" cy="365125"/>
          </a:xfrm>
        </p:spPr>
        <p:txBody>
          <a:bodyPr/>
          <a:lstStyle/>
          <a:p>
            <a:pPr>
              <a:spcAft>
                <a:spcPts val="600"/>
              </a:spcAft>
            </a:pPr>
            <a:fld id="{9FCF0D27-783A-4A41-A067-B898C8DC56C7}" type="slidenum">
              <a:rPr lang="fr-FR" noProof="0" smtClean="0"/>
              <a:pPr>
                <a:spcAft>
                  <a:spcPts val="600"/>
                </a:spcAft>
              </a:pPr>
              <a:t>28</a:t>
            </a:fld>
            <a:endParaRPr lang="fr-FR" noProof="0"/>
          </a:p>
        </p:txBody>
      </p:sp>
      <p:pic>
        <p:nvPicPr>
          <p:cNvPr id="5" name="Picture 4" descr="A cartoon of a child&#10;&#10;AI-generated content may be incorrect.">
            <a:extLst>
              <a:ext uri="{FF2B5EF4-FFF2-40B4-BE49-F238E27FC236}">
                <a16:creationId xmlns:a16="http://schemas.microsoft.com/office/drawing/2014/main" id="{C1C0793E-6DAD-E13D-FE4A-CFA4CB5F3F58}"/>
              </a:ext>
            </a:extLst>
          </p:cNvPr>
          <p:cNvPicPr>
            <a:picLocks noChangeAspect="1"/>
          </p:cNvPicPr>
          <p:nvPr/>
        </p:nvPicPr>
        <p:blipFill>
          <a:blip r:embed="rId5"/>
          <a:stretch>
            <a:fillRect/>
          </a:stretch>
        </p:blipFill>
        <p:spPr>
          <a:xfrm>
            <a:off x="777837" y="2276073"/>
            <a:ext cx="647700" cy="1057275"/>
          </a:xfrm>
          <a:prstGeom prst="rect">
            <a:avLst/>
          </a:prstGeom>
        </p:spPr>
      </p:pic>
      <p:pic>
        <p:nvPicPr>
          <p:cNvPr id="6" name="Picture 5" descr="A cartoon of a child holding a fork and knife&#10;&#10;AI-generated content may be incorrect.">
            <a:extLst>
              <a:ext uri="{FF2B5EF4-FFF2-40B4-BE49-F238E27FC236}">
                <a16:creationId xmlns:a16="http://schemas.microsoft.com/office/drawing/2014/main" id="{EFD17657-4FC2-1114-0985-226F46B63AF3}"/>
              </a:ext>
            </a:extLst>
          </p:cNvPr>
          <p:cNvPicPr>
            <a:picLocks noChangeAspect="1"/>
          </p:cNvPicPr>
          <p:nvPr/>
        </p:nvPicPr>
        <p:blipFill>
          <a:blip r:embed="rId6"/>
          <a:stretch>
            <a:fillRect/>
          </a:stretch>
        </p:blipFill>
        <p:spPr>
          <a:xfrm>
            <a:off x="167433" y="4071077"/>
            <a:ext cx="895350" cy="1047750"/>
          </a:xfrm>
          <a:prstGeom prst="rect">
            <a:avLst/>
          </a:prstGeom>
        </p:spPr>
      </p:pic>
      <p:pic>
        <p:nvPicPr>
          <p:cNvPr id="7" name="Picture 6" descr="A cartoon of a child sitting at a table&#10;&#10;AI-generated content may be incorrect.">
            <a:extLst>
              <a:ext uri="{FF2B5EF4-FFF2-40B4-BE49-F238E27FC236}">
                <a16:creationId xmlns:a16="http://schemas.microsoft.com/office/drawing/2014/main" id="{BDA4EF88-79A6-4585-AC1B-E62F1B85BD7B}"/>
              </a:ext>
            </a:extLst>
          </p:cNvPr>
          <p:cNvPicPr>
            <a:picLocks noChangeAspect="1"/>
          </p:cNvPicPr>
          <p:nvPr/>
        </p:nvPicPr>
        <p:blipFill>
          <a:blip r:embed="rId7"/>
          <a:stretch>
            <a:fillRect/>
          </a:stretch>
        </p:blipFill>
        <p:spPr>
          <a:xfrm>
            <a:off x="988936" y="5622619"/>
            <a:ext cx="904875" cy="1047750"/>
          </a:xfrm>
          <a:prstGeom prst="rect">
            <a:avLst/>
          </a:prstGeom>
        </p:spPr>
      </p:pic>
      <p:pic>
        <p:nvPicPr>
          <p:cNvPr id="9" name="Picture 8">
            <a:extLst>
              <a:ext uri="{FF2B5EF4-FFF2-40B4-BE49-F238E27FC236}">
                <a16:creationId xmlns:a16="http://schemas.microsoft.com/office/drawing/2014/main" id="{F3431FD1-3A7A-78F7-4F9D-BB683235B0BB}"/>
              </a:ext>
            </a:extLst>
          </p:cNvPr>
          <p:cNvPicPr>
            <a:picLocks noChangeAspect="1"/>
          </p:cNvPicPr>
          <p:nvPr/>
        </p:nvPicPr>
        <p:blipFill>
          <a:blip r:embed="rId8"/>
          <a:stretch>
            <a:fillRect/>
          </a:stretch>
        </p:blipFill>
        <p:spPr>
          <a:xfrm>
            <a:off x="10613604" y="171622"/>
            <a:ext cx="1485900" cy="1171575"/>
          </a:xfrm>
          <a:prstGeom prst="rect">
            <a:avLst/>
          </a:prstGeom>
        </p:spPr>
      </p:pic>
      <p:pic>
        <p:nvPicPr>
          <p:cNvPr id="10" name="Picture 9" descr="A group of boys wrestling&#10;&#10;AI-generated content may be incorrect.">
            <a:extLst>
              <a:ext uri="{FF2B5EF4-FFF2-40B4-BE49-F238E27FC236}">
                <a16:creationId xmlns:a16="http://schemas.microsoft.com/office/drawing/2014/main" id="{B797322F-0DBE-1B3D-FC82-6C1A1BF7AE6E}"/>
              </a:ext>
            </a:extLst>
          </p:cNvPr>
          <p:cNvPicPr>
            <a:picLocks noChangeAspect="1"/>
          </p:cNvPicPr>
          <p:nvPr/>
        </p:nvPicPr>
        <p:blipFill>
          <a:blip r:embed="rId9"/>
          <a:stretch>
            <a:fillRect/>
          </a:stretch>
        </p:blipFill>
        <p:spPr>
          <a:xfrm>
            <a:off x="10611653" y="1867015"/>
            <a:ext cx="1085850" cy="1085850"/>
          </a:xfrm>
          <a:prstGeom prst="rect">
            <a:avLst/>
          </a:prstGeom>
        </p:spPr>
      </p:pic>
      <p:pic>
        <p:nvPicPr>
          <p:cNvPr id="11" name="Picture 10" descr="A group of children dancing&#10;&#10;AI-generated content may be incorrect.">
            <a:extLst>
              <a:ext uri="{FF2B5EF4-FFF2-40B4-BE49-F238E27FC236}">
                <a16:creationId xmlns:a16="http://schemas.microsoft.com/office/drawing/2014/main" id="{852CCFD8-6960-8E58-B8A3-AB13802DC116}"/>
              </a:ext>
            </a:extLst>
          </p:cNvPr>
          <p:cNvPicPr>
            <a:picLocks noChangeAspect="1"/>
          </p:cNvPicPr>
          <p:nvPr/>
        </p:nvPicPr>
        <p:blipFill>
          <a:blip r:embed="rId10"/>
          <a:stretch>
            <a:fillRect/>
          </a:stretch>
        </p:blipFill>
        <p:spPr>
          <a:xfrm>
            <a:off x="10614637" y="3660296"/>
            <a:ext cx="1428750" cy="1171575"/>
          </a:xfrm>
          <a:prstGeom prst="rect">
            <a:avLst/>
          </a:prstGeom>
        </p:spPr>
      </p:pic>
      <p:pic>
        <p:nvPicPr>
          <p:cNvPr id="12" name="Picture 11" descr="A cartoon of a child running away from a bird&#10;&#10;AI-generated content may be incorrect.">
            <a:extLst>
              <a:ext uri="{FF2B5EF4-FFF2-40B4-BE49-F238E27FC236}">
                <a16:creationId xmlns:a16="http://schemas.microsoft.com/office/drawing/2014/main" id="{71643DAA-9916-6C70-00A0-246645FF40D8}"/>
              </a:ext>
            </a:extLst>
          </p:cNvPr>
          <p:cNvPicPr>
            <a:picLocks noChangeAspect="1"/>
          </p:cNvPicPr>
          <p:nvPr/>
        </p:nvPicPr>
        <p:blipFill>
          <a:blip r:embed="rId11"/>
          <a:stretch>
            <a:fillRect/>
          </a:stretch>
        </p:blipFill>
        <p:spPr>
          <a:xfrm>
            <a:off x="10608268" y="5714770"/>
            <a:ext cx="1019175" cy="1028700"/>
          </a:xfrm>
          <a:prstGeom prst="rect">
            <a:avLst/>
          </a:prstGeom>
        </p:spPr>
      </p:pic>
    </p:spTree>
    <p:extLst>
      <p:ext uri="{BB962C8B-B14F-4D97-AF65-F5344CB8AC3E}">
        <p14:creationId xmlns:p14="http://schemas.microsoft.com/office/powerpoint/2010/main" val="20093620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B3B0060-0E3C-F93D-8CC0-FD0767AFEBE6}"/>
              </a:ext>
            </a:extLst>
          </p:cNvPr>
          <p:cNvSpPr>
            <a:spLocks noGrp="1"/>
          </p:cNvSpPr>
          <p:nvPr>
            <p:ph type="sldNum" sz="quarter" idx="10"/>
          </p:nvPr>
        </p:nvSpPr>
        <p:spPr/>
        <p:txBody>
          <a:bodyPr/>
          <a:lstStyle/>
          <a:p>
            <a:fld id="{9FCF0D27-783A-4A41-A067-B898C8DC56C7}" type="slidenum">
              <a:rPr lang="fr-FR" noProof="0" smtClean="0"/>
              <a:pPr/>
              <a:t>29</a:t>
            </a:fld>
            <a:endParaRPr lang="fr-FR" noProof="0"/>
          </a:p>
        </p:txBody>
      </p:sp>
      <p:pic>
        <p:nvPicPr>
          <p:cNvPr id="1026" name="Picture 2">
            <a:extLst>
              <a:ext uri="{FF2B5EF4-FFF2-40B4-BE49-F238E27FC236}">
                <a16:creationId xmlns:a16="http://schemas.microsoft.com/office/drawing/2014/main" id="{8FD4B961-08DB-083B-81D1-0349185D5F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1375" y="1264619"/>
            <a:ext cx="5802382" cy="4328761"/>
          </a:xfrm>
          <a:prstGeom prst="rect">
            <a:avLst/>
          </a:prstGeom>
          <a:noFill/>
          <a:extLst>
            <a:ext uri="{909E8E84-426E-40DD-AFC4-6F175D3DCCD1}">
              <a14:hiddenFill xmlns:a14="http://schemas.microsoft.com/office/drawing/2010/main">
                <a:solidFill>
                  <a:srgbClr val="FFFFFF"/>
                </a:solidFill>
              </a14:hiddenFill>
            </a:ext>
          </a:extLst>
        </p:spPr>
      </p:pic>
      <p:sp>
        <p:nvSpPr>
          <p:cNvPr id="3" name="Titre 1">
            <a:extLst>
              <a:ext uri="{FF2B5EF4-FFF2-40B4-BE49-F238E27FC236}">
                <a16:creationId xmlns:a16="http://schemas.microsoft.com/office/drawing/2014/main" id="{086C73B3-0DFD-9785-B678-334E8A6CEF9F}"/>
              </a:ext>
            </a:extLst>
          </p:cNvPr>
          <p:cNvSpPr txBox="1">
            <a:spLocks/>
          </p:cNvSpPr>
          <p:nvPr/>
        </p:nvSpPr>
        <p:spPr>
          <a:xfrm>
            <a:off x="483905" y="231248"/>
            <a:ext cx="11224190" cy="13350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noProof="0">
                <a:solidFill>
                  <a:srgbClr val="1E699D"/>
                </a:solidFill>
                <a:latin typeface="Calibri"/>
                <a:ea typeface="Calibri"/>
                <a:cs typeface="Calibri"/>
              </a:rPr>
              <a:t> 2.1.e. Le triple cerveau</a:t>
            </a:r>
          </a:p>
        </p:txBody>
      </p:sp>
    </p:spTree>
    <p:extLst>
      <p:ext uri="{BB962C8B-B14F-4D97-AF65-F5344CB8AC3E}">
        <p14:creationId xmlns:p14="http://schemas.microsoft.com/office/powerpoint/2010/main" val="1440640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F9B3BE-46FB-04B7-97A1-0339E32EDE2F}"/>
              </a:ext>
            </a:extLst>
          </p:cNvPr>
          <p:cNvSpPr>
            <a:spLocks noGrp="1"/>
          </p:cNvSpPr>
          <p:nvPr>
            <p:ph type="title"/>
          </p:nvPr>
        </p:nvSpPr>
        <p:spPr/>
        <p:txBody>
          <a:bodyPr lIns="91440" tIns="45720" rIns="91440" bIns="45720" anchor="t">
            <a:normAutofit/>
          </a:bodyPr>
          <a:lstStyle/>
          <a:p>
            <a:r>
              <a:rPr lang="fr-FR" sz="3200" noProof="0">
                <a:latin typeface="Calibri"/>
              </a:rPr>
              <a:t>I, II, III. Santé mentale et Travail</a:t>
            </a:r>
          </a:p>
        </p:txBody>
      </p:sp>
      <p:sp>
        <p:nvSpPr>
          <p:cNvPr id="4" name="ZoneTexte 3">
            <a:extLst>
              <a:ext uri="{FF2B5EF4-FFF2-40B4-BE49-F238E27FC236}">
                <a16:creationId xmlns:a16="http://schemas.microsoft.com/office/drawing/2014/main" id="{198A2EA3-08D6-2527-3121-B7BE4BBC89E1}"/>
              </a:ext>
            </a:extLst>
          </p:cNvPr>
          <p:cNvSpPr txBox="1"/>
          <p:nvPr/>
        </p:nvSpPr>
        <p:spPr>
          <a:xfrm>
            <a:off x="6096550" y="1179595"/>
            <a:ext cx="6025790" cy="6240170"/>
          </a:xfrm>
          <a:prstGeom prst="rect">
            <a:avLst/>
          </a:prstGeom>
          <a:noFill/>
        </p:spPr>
        <p:txBody>
          <a:bodyPr wrap="square" lIns="91440" tIns="45720" rIns="91440" bIns="45720" rtlCol="0" anchor="t">
            <a:spAutoFit/>
          </a:bodyPr>
          <a:lstStyle/>
          <a:p>
            <a:r>
              <a:rPr lang="fr-FR" sz="1400" b="1" noProof="0">
                <a:solidFill>
                  <a:schemeClr val="bg1"/>
                </a:solidFill>
                <a:ea typeface="Calibri"/>
                <a:cs typeface="Calibri"/>
              </a:rPr>
              <a:t>III. Comment aborder les problèmes de santé mentale et les problèmes liés au travail lors des consultations de la prévention primaire à la prévention tertiaire ? </a:t>
            </a:r>
          </a:p>
          <a:p>
            <a:pPr marL="971550" lvl="1" indent="-514350" algn="just">
              <a:buFont typeface="+mj-lt"/>
              <a:buAutoNum type="arabicPeriod"/>
            </a:pPr>
            <a:r>
              <a:rPr lang="fr-FR" sz="1400" noProof="0">
                <a:solidFill>
                  <a:schemeClr val="bg1"/>
                </a:solidFill>
                <a:ea typeface="Calibri"/>
              </a:rPr>
              <a:t>Les soins essentiels</a:t>
            </a:r>
            <a:endParaRPr lang="fr-FR" sz="1400" noProof="0">
              <a:solidFill>
                <a:schemeClr val="bg1"/>
              </a:solidFill>
              <a:ea typeface="Calibri"/>
              <a:cs typeface="Calibri"/>
            </a:endParaRPr>
          </a:p>
          <a:p>
            <a:pPr marL="971550" lvl="1" indent="-514350" algn="just">
              <a:buFont typeface="+mj-lt"/>
              <a:buAutoNum type="arabicPeriod"/>
            </a:pPr>
            <a:r>
              <a:rPr lang="fr-FR" sz="1400" noProof="0">
                <a:solidFill>
                  <a:schemeClr val="bg1"/>
                </a:solidFill>
                <a:ea typeface="Calibri"/>
              </a:rPr>
              <a:t>Que peut-on faire en prévention primaire, prévention secondaire et tertiaire ?</a:t>
            </a:r>
            <a:endParaRPr lang="fr-FR" sz="1400" noProof="0">
              <a:solidFill>
                <a:schemeClr val="bg1"/>
              </a:solidFill>
              <a:ea typeface="Calibri"/>
              <a:cs typeface="Calibri"/>
            </a:endParaRPr>
          </a:p>
          <a:p>
            <a:pPr marL="1428750" lvl="2" indent="-514350" algn="just">
              <a:buAutoNum type="arabicPeriod"/>
            </a:pPr>
            <a:r>
              <a:rPr lang="fr-FR" sz="1400">
                <a:solidFill>
                  <a:schemeClr val="bg1"/>
                </a:solidFill>
                <a:ea typeface="Calibri"/>
              </a:rPr>
              <a:t>Définitions prévention primaire, secondaire, tertiaire</a:t>
            </a:r>
            <a:endParaRPr lang="fr-FR" sz="1400">
              <a:solidFill>
                <a:schemeClr val="bg1"/>
              </a:solidFill>
              <a:ea typeface="Calibri"/>
              <a:cs typeface="Calibri"/>
            </a:endParaRPr>
          </a:p>
          <a:p>
            <a:pPr marL="1428750" lvl="2" indent="-514350" algn="just">
              <a:buAutoNum type="arabicPeriod"/>
            </a:pPr>
            <a:r>
              <a:rPr lang="fr-FR" sz="1400">
                <a:solidFill>
                  <a:schemeClr val="bg1"/>
                </a:solidFill>
                <a:ea typeface="Calibri"/>
              </a:rPr>
              <a:t>L'importance</a:t>
            </a:r>
            <a:r>
              <a:rPr lang="fr-FR" sz="1400" noProof="0">
                <a:solidFill>
                  <a:schemeClr val="bg1"/>
                </a:solidFill>
                <a:ea typeface="Calibri"/>
              </a:rPr>
              <a:t> d'une vision systémique/psychosociale à tous les niveaux de prévention</a:t>
            </a:r>
            <a:endParaRPr lang="fr-FR" sz="1400" noProof="0">
              <a:solidFill>
                <a:schemeClr val="bg1"/>
              </a:solidFill>
              <a:ea typeface="Calibri"/>
              <a:cs typeface="Calibri"/>
            </a:endParaRPr>
          </a:p>
          <a:p>
            <a:pPr marL="1428750" lvl="2" indent="-514350" algn="just">
              <a:buAutoNum type="arabicPeriod"/>
            </a:pPr>
            <a:r>
              <a:rPr lang="fr-FR" sz="1400" noProof="0">
                <a:solidFill>
                  <a:schemeClr val="bg1"/>
                </a:solidFill>
                <a:ea typeface="Calibri"/>
              </a:rPr>
              <a:t>L'attitude de base</a:t>
            </a:r>
            <a:endParaRPr lang="fr-FR" sz="1400" noProof="0">
              <a:solidFill>
                <a:schemeClr val="bg1"/>
              </a:solidFill>
              <a:ea typeface="Calibri"/>
              <a:cs typeface="Calibri"/>
            </a:endParaRPr>
          </a:p>
          <a:p>
            <a:pPr marL="1428750" lvl="2" indent="-514350" algn="just">
              <a:buAutoNum type="arabicPeriod"/>
            </a:pPr>
            <a:r>
              <a:rPr lang="fr-FR" sz="1400" noProof="0">
                <a:solidFill>
                  <a:schemeClr val="bg1"/>
                </a:solidFill>
                <a:ea typeface="Calibri"/>
                <a:cs typeface="Calibri"/>
              </a:rPr>
              <a:t>Aborder le travail ouvertement &amp; f</a:t>
            </a:r>
            <a:r>
              <a:rPr lang="fr-FR" sz="1400" noProof="0">
                <a:solidFill>
                  <a:schemeClr val="bg1"/>
                </a:solidFill>
                <a:ea typeface="Calibri"/>
              </a:rPr>
              <a:t>iche de discussion</a:t>
            </a:r>
            <a:endParaRPr lang="fr-FR" sz="1400" noProof="0">
              <a:solidFill>
                <a:schemeClr val="bg1"/>
              </a:solidFill>
              <a:ea typeface="Calibri"/>
              <a:cs typeface="Calibri"/>
            </a:endParaRPr>
          </a:p>
          <a:p>
            <a:pPr marL="1428750" lvl="2" indent="-514350" algn="just">
              <a:buAutoNum type="arabicPeriod"/>
            </a:pPr>
            <a:r>
              <a:rPr lang="fr-FR" sz="1400" noProof="0">
                <a:solidFill>
                  <a:schemeClr val="bg1"/>
                </a:solidFill>
                <a:ea typeface="Calibri"/>
              </a:rPr>
              <a:t>Suivi médecin généraliste - psychologue – autres professionnels</a:t>
            </a:r>
            <a:endParaRPr lang="fr-FR" sz="1400" noProof="0">
              <a:solidFill>
                <a:schemeClr val="bg1"/>
              </a:solidFill>
              <a:ea typeface="Calibri"/>
              <a:cs typeface="Calibri"/>
            </a:endParaRPr>
          </a:p>
          <a:p>
            <a:pPr marL="1428750" lvl="2" indent="-514350" algn="just">
              <a:buAutoNum type="arabicPeriod"/>
            </a:pPr>
            <a:r>
              <a:rPr lang="fr-FR" sz="1400">
                <a:solidFill>
                  <a:schemeClr val="bg1"/>
                </a:solidFill>
                <a:ea typeface="Calibri"/>
                <a:cs typeface="Calibri"/>
              </a:rPr>
              <a:t>Suivi par le médecin généraliste</a:t>
            </a:r>
          </a:p>
          <a:p>
            <a:pPr lvl="3">
              <a:lnSpc>
                <a:spcPct val="90000"/>
              </a:lnSpc>
              <a:spcBef>
                <a:spcPts val="500"/>
              </a:spcBef>
            </a:pPr>
            <a:r>
              <a:rPr lang="fr-FR" sz="1400">
                <a:solidFill>
                  <a:schemeClr val="bg1"/>
                </a:solidFill>
                <a:ea typeface="Calibri"/>
                <a:cs typeface="Calibri"/>
              </a:rPr>
              <a:t>a.  Suivi par le médecin généraliste</a:t>
            </a:r>
          </a:p>
          <a:p>
            <a:pPr lvl="3">
              <a:lnSpc>
                <a:spcPct val="90000"/>
              </a:lnSpc>
              <a:spcBef>
                <a:spcPts val="500"/>
              </a:spcBef>
            </a:pPr>
            <a:r>
              <a:rPr lang="fr-FR" sz="1400">
                <a:solidFill>
                  <a:schemeClr val="bg1"/>
                </a:solidFill>
                <a:ea typeface="Calibri"/>
                <a:cs typeface="Calibri"/>
              </a:rPr>
              <a:t>b.  Exemple d'accompagnement par un psychologue de première ligne </a:t>
            </a:r>
            <a:endParaRPr lang="fr-FR">
              <a:solidFill>
                <a:schemeClr val="bg1"/>
              </a:solidFill>
            </a:endParaRPr>
          </a:p>
          <a:p>
            <a:pPr lvl="3">
              <a:lnSpc>
                <a:spcPct val="90000"/>
              </a:lnSpc>
              <a:spcBef>
                <a:spcPts val="500"/>
              </a:spcBef>
            </a:pPr>
            <a:r>
              <a:rPr lang="fr-FR" sz="1400">
                <a:solidFill>
                  <a:schemeClr val="bg1"/>
                </a:solidFill>
                <a:ea typeface="Calibri"/>
                <a:cs typeface="Calibri"/>
              </a:rPr>
              <a:t>c.  Autres professionnels (de soins-de travail)</a:t>
            </a:r>
            <a:endParaRPr lang="fr-FR">
              <a:solidFill>
                <a:schemeClr val="bg1"/>
              </a:solidFill>
            </a:endParaRPr>
          </a:p>
          <a:p>
            <a:pPr marL="1428750" lvl="2" indent="-514350" algn="just">
              <a:buAutoNum type="arabicPeriod"/>
            </a:pPr>
            <a:endParaRPr lang="fr-FR" sz="1400">
              <a:solidFill>
                <a:schemeClr val="bg1"/>
              </a:solidFill>
              <a:ea typeface="Calibri"/>
            </a:endParaRPr>
          </a:p>
          <a:p>
            <a:pPr marL="971550" lvl="1" indent="-514350" algn="just">
              <a:buAutoNum type="arabicPeriod"/>
            </a:pPr>
            <a:r>
              <a:rPr lang="fr-FR" sz="1400" noProof="0">
                <a:solidFill>
                  <a:schemeClr val="bg1"/>
                </a:solidFill>
                <a:ea typeface="Calibri"/>
              </a:rPr>
              <a:t>Levez le nez du guidon</a:t>
            </a:r>
            <a:endParaRPr lang="fr-FR" sz="1400" noProof="0">
              <a:solidFill>
                <a:schemeClr val="bg1"/>
              </a:solidFill>
              <a:ea typeface="Calibri"/>
              <a:cs typeface="Calibri"/>
            </a:endParaRPr>
          </a:p>
          <a:p>
            <a:pPr marL="1428750" lvl="2" indent="-514350" algn="just">
              <a:buAutoNum type="arabicPeriod"/>
            </a:pPr>
            <a:r>
              <a:rPr lang="fr-FR" sz="1400" noProof="0">
                <a:solidFill>
                  <a:schemeClr val="bg1"/>
                </a:solidFill>
                <a:ea typeface="Calibri"/>
              </a:rPr>
              <a:t>Utilité de l’incapacité de travail</a:t>
            </a:r>
            <a:endParaRPr lang="fr-FR" sz="1400" noProof="0">
              <a:solidFill>
                <a:schemeClr val="bg1"/>
              </a:solidFill>
              <a:ea typeface="Calibri"/>
              <a:cs typeface="Calibri"/>
            </a:endParaRPr>
          </a:p>
          <a:p>
            <a:pPr marL="1428750" lvl="2" indent="-514350" algn="just">
              <a:buAutoNum type="arabicPeriod"/>
            </a:pPr>
            <a:r>
              <a:rPr lang="fr-FR" sz="1400">
                <a:solidFill>
                  <a:schemeClr val="bg1"/>
                </a:solidFill>
                <a:ea typeface="Calibri"/>
              </a:rPr>
              <a:t>Incapacité de travail : Points</a:t>
            </a:r>
            <a:r>
              <a:rPr lang="fr-FR" sz="1400" noProof="0">
                <a:solidFill>
                  <a:schemeClr val="bg1"/>
                </a:solidFill>
                <a:ea typeface="Calibri"/>
              </a:rPr>
              <a:t> d'attention</a:t>
            </a:r>
            <a:endParaRPr lang="fr-FR" sz="1400" noProof="0">
              <a:solidFill>
                <a:schemeClr val="bg1"/>
              </a:solidFill>
              <a:ea typeface="Calibri"/>
              <a:cs typeface="Calibri"/>
            </a:endParaRPr>
          </a:p>
          <a:p>
            <a:pPr marL="1428750" lvl="2" indent="-514350" algn="just">
              <a:buAutoNum type="arabicPeriod"/>
            </a:pPr>
            <a:r>
              <a:rPr lang="fr-FR" sz="1400">
                <a:solidFill>
                  <a:schemeClr val="bg1"/>
                </a:solidFill>
                <a:ea typeface="Calibri"/>
              </a:rPr>
              <a:t>Retour au travail : Points</a:t>
            </a:r>
            <a:r>
              <a:rPr lang="fr-FR" sz="1400" noProof="0">
                <a:solidFill>
                  <a:schemeClr val="bg1"/>
                </a:solidFill>
                <a:ea typeface="Calibri"/>
              </a:rPr>
              <a:t> </a:t>
            </a:r>
            <a:r>
              <a:rPr lang="fr-FR" sz="1400">
                <a:solidFill>
                  <a:schemeClr val="bg1"/>
                </a:solidFill>
                <a:ea typeface="Calibri"/>
              </a:rPr>
              <a:t>d’attention</a:t>
            </a:r>
            <a:endParaRPr lang="fr-FR" sz="1400" noProof="0">
              <a:solidFill>
                <a:schemeClr val="bg1"/>
              </a:solidFill>
              <a:ea typeface="Calibri"/>
              <a:cs typeface="Calibri"/>
            </a:endParaRPr>
          </a:p>
          <a:p>
            <a:pPr marL="971550" lvl="1" indent="-514350" algn="just">
              <a:buAutoNum type="arabicPeriod"/>
            </a:pPr>
            <a:r>
              <a:rPr lang="fr-FR" sz="1400" noProof="0">
                <a:solidFill>
                  <a:schemeClr val="bg1"/>
                </a:solidFill>
                <a:ea typeface="Calibri"/>
              </a:rPr>
              <a:t>Acteurs concernés </a:t>
            </a:r>
            <a:endParaRPr lang="fr-FR" sz="1400" noProof="0">
              <a:solidFill>
                <a:schemeClr val="bg1"/>
              </a:solidFill>
              <a:ea typeface="Calibri"/>
              <a:cs typeface="Calibri"/>
            </a:endParaRPr>
          </a:p>
          <a:p>
            <a:pPr marL="971550" lvl="1" indent="-514350" algn="just">
              <a:buAutoNum type="arabicPeriod"/>
            </a:pPr>
            <a:r>
              <a:rPr lang="fr-FR" sz="1400" noProof="0">
                <a:solidFill>
                  <a:schemeClr val="bg1"/>
                </a:solidFill>
                <a:ea typeface="Calibri"/>
                <a:cs typeface="Calibri"/>
              </a:rPr>
              <a:t>Messages clés</a:t>
            </a:r>
          </a:p>
          <a:p>
            <a:pPr marL="971550" lvl="1" indent="-514350" algn="just">
              <a:buFont typeface="+mj-lt"/>
              <a:buAutoNum type="arabicPeriod"/>
            </a:pPr>
            <a:r>
              <a:rPr lang="fr-FR" sz="1400" noProof="0">
                <a:solidFill>
                  <a:schemeClr val="bg1"/>
                </a:solidFill>
                <a:ea typeface="Calibri"/>
              </a:rPr>
              <a:t>Quelques ressources en ligne pertinentes</a:t>
            </a:r>
            <a:endParaRPr lang="fr-FR" sz="1400" noProof="0">
              <a:solidFill>
                <a:schemeClr val="bg1"/>
              </a:solidFill>
              <a:ea typeface="Calibri"/>
              <a:cs typeface="Calibri"/>
            </a:endParaRPr>
          </a:p>
          <a:p>
            <a:endParaRPr lang="fr-FR" sz="1600" noProof="0"/>
          </a:p>
        </p:txBody>
      </p:sp>
      <p:sp>
        <p:nvSpPr>
          <p:cNvPr id="7" name="ZoneTexte 6">
            <a:extLst>
              <a:ext uri="{FF2B5EF4-FFF2-40B4-BE49-F238E27FC236}">
                <a16:creationId xmlns:a16="http://schemas.microsoft.com/office/drawing/2014/main" id="{6AC90C2F-B1DF-391A-6968-918BEB8AF97F}"/>
              </a:ext>
            </a:extLst>
          </p:cNvPr>
          <p:cNvSpPr txBox="1"/>
          <p:nvPr/>
        </p:nvSpPr>
        <p:spPr>
          <a:xfrm>
            <a:off x="381327" y="1289765"/>
            <a:ext cx="5341257" cy="4493538"/>
          </a:xfrm>
          <a:prstGeom prst="rect">
            <a:avLst/>
          </a:prstGeom>
          <a:noFill/>
        </p:spPr>
        <p:txBody>
          <a:bodyPr wrap="square" lIns="91440" tIns="45720" rIns="91440" bIns="45720" rtlCol="0" anchor="t">
            <a:spAutoFit/>
          </a:bodyPr>
          <a:lstStyle/>
          <a:p>
            <a:r>
              <a:rPr lang="fr-FR" sz="1400" b="1" noProof="0">
                <a:solidFill>
                  <a:schemeClr val="bg1"/>
                </a:solidFill>
                <a:ea typeface="Calibri"/>
              </a:rPr>
              <a:t>I. Introduction</a:t>
            </a:r>
            <a:endParaRPr lang="fr-FR" sz="1400" b="1" noProof="0">
              <a:solidFill>
                <a:schemeClr val="bg1"/>
              </a:solidFill>
              <a:ea typeface="Calibri"/>
              <a:cs typeface="Calibri"/>
            </a:endParaRPr>
          </a:p>
          <a:p>
            <a:pPr marL="971550" lvl="1" indent="-514350" algn="just">
              <a:buFont typeface="+mj-lt"/>
              <a:buAutoNum type="arabicPeriod"/>
            </a:pPr>
            <a:r>
              <a:rPr lang="fr-FR" sz="1400" noProof="0">
                <a:solidFill>
                  <a:schemeClr val="bg1"/>
                </a:solidFill>
                <a:ea typeface="Calibri"/>
              </a:rPr>
              <a:t>Objectifs du projet "stress, travail et première ligne"</a:t>
            </a:r>
            <a:endParaRPr lang="fr-FR" sz="1400" noProof="0">
              <a:solidFill>
                <a:schemeClr val="bg1"/>
              </a:solidFill>
              <a:ea typeface="Calibri"/>
              <a:cs typeface="Calibri"/>
            </a:endParaRPr>
          </a:p>
          <a:p>
            <a:pPr marL="971550" lvl="1" indent="-514350" algn="just">
              <a:buFont typeface="+mj-lt"/>
              <a:buAutoNum type="arabicPeriod"/>
            </a:pPr>
            <a:r>
              <a:rPr lang="fr-FR" sz="1400" noProof="0">
                <a:solidFill>
                  <a:schemeClr val="bg1"/>
                </a:solidFill>
                <a:ea typeface="Calibri"/>
              </a:rPr>
              <a:t>Chiffres relatifs à la santé mentale et à l’incapacité de travail en Belgique </a:t>
            </a:r>
            <a:endParaRPr lang="fr-FR" sz="1400" noProof="0">
              <a:solidFill>
                <a:schemeClr val="bg1"/>
              </a:solidFill>
              <a:ea typeface="Calibri"/>
              <a:cs typeface="Calibri"/>
            </a:endParaRPr>
          </a:p>
          <a:p>
            <a:pPr marL="971550" lvl="1" indent="-514350" algn="just">
              <a:buFont typeface="+mj-lt"/>
              <a:buAutoNum type="arabicPeriod"/>
            </a:pPr>
            <a:r>
              <a:rPr lang="fr-FR" sz="1400" noProof="0">
                <a:solidFill>
                  <a:schemeClr val="bg1"/>
                </a:solidFill>
                <a:ea typeface="Calibri"/>
              </a:rPr>
              <a:t>Santé mentale : définition, troubles psychiques et modèle à double continuum</a:t>
            </a:r>
            <a:endParaRPr lang="fr-FR" sz="1400" noProof="0">
              <a:solidFill>
                <a:schemeClr val="bg1"/>
              </a:solidFill>
              <a:ea typeface="Calibri"/>
              <a:cs typeface="Calibri"/>
            </a:endParaRPr>
          </a:p>
          <a:p>
            <a:pPr marL="971550" lvl="1" indent="-514350" algn="just">
              <a:buFont typeface="+mj-lt"/>
              <a:buAutoNum type="arabicPeriod"/>
            </a:pPr>
            <a:r>
              <a:rPr lang="fr-FR" sz="1400" noProof="0">
                <a:solidFill>
                  <a:schemeClr val="bg1"/>
                </a:solidFill>
                <a:ea typeface="Calibri"/>
              </a:rPr>
              <a:t>Relation entre santé mentale et travail</a:t>
            </a:r>
            <a:endParaRPr lang="fr-FR" sz="1400" noProof="0">
              <a:solidFill>
                <a:schemeClr val="bg1"/>
              </a:solidFill>
              <a:ea typeface="Calibri"/>
              <a:cs typeface="Calibri"/>
            </a:endParaRPr>
          </a:p>
          <a:p>
            <a:pPr marL="971550" lvl="1" indent="-514350" algn="just">
              <a:buFont typeface="+mj-lt"/>
              <a:buAutoNum type="arabicPeriod"/>
            </a:pPr>
            <a:r>
              <a:rPr lang="fr-FR" sz="1400" noProof="0">
                <a:solidFill>
                  <a:schemeClr val="bg1"/>
                </a:solidFill>
                <a:ea typeface="Calibri"/>
              </a:rPr>
              <a:t>Les évolutions du monde du travail</a:t>
            </a:r>
            <a:endParaRPr lang="fr-FR" sz="1400" noProof="0">
              <a:solidFill>
                <a:schemeClr val="bg1"/>
              </a:solidFill>
              <a:ea typeface="Calibri"/>
              <a:cs typeface="Calibri"/>
            </a:endParaRPr>
          </a:p>
          <a:p>
            <a:pPr marL="971550" lvl="1" indent="-514350" algn="just">
              <a:buFont typeface="+mj-lt"/>
              <a:buAutoNum type="arabicPeriod"/>
            </a:pPr>
            <a:r>
              <a:rPr lang="fr-FR" sz="1400" noProof="0">
                <a:solidFill>
                  <a:schemeClr val="bg1"/>
                </a:solidFill>
                <a:ea typeface="Calibri"/>
                <a:cs typeface="Calibri"/>
              </a:rPr>
              <a:t>Exemples : personnes chez le médecin généraliste et le psychologue de première ligne </a:t>
            </a:r>
          </a:p>
          <a:p>
            <a:pPr marL="971550" lvl="1" indent="-514350" algn="just">
              <a:buAutoNum type="arabicPeriod"/>
            </a:pPr>
            <a:r>
              <a:rPr lang="fr-FR" sz="1400" noProof="0">
                <a:solidFill>
                  <a:schemeClr val="bg1"/>
                </a:solidFill>
                <a:ea typeface="Calibri"/>
                <a:cs typeface="Calibri"/>
              </a:rPr>
              <a:t>Que devons-nous faire?</a:t>
            </a:r>
          </a:p>
          <a:p>
            <a:pPr marL="971550" lvl="1" indent="-514350" algn="just">
              <a:buAutoNum type="arabicPeriod"/>
            </a:pPr>
            <a:r>
              <a:rPr lang="fr-FR" sz="1400" noProof="0">
                <a:solidFill>
                  <a:schemeClr val="bg1"/>
                </a:solidFill>
                <a:ea typeface="Calibri"/>
                <a:cs typeface="Calibri"/>
              </a:rPr>
              <a:t>Pourquoi interroger le lieu de travail en consultation?</a:t>
            </a:r>
          </a:p>
          <a:p>
            <a:pPr marL="971550" lvl="1" indent="-514350" algn="just">
              <a:buAutoNum type="arabicPeriod"/>
            </a:pPr>
            <a:endParaRPr lang="fr-FR" sz="1400" noProof="0">
              <a:solidFill>
                <a:schemeClr val="bg1"/>
              </a:solidFill>
              <a:ea typeface="Calibri"/>
              <a:cs typeface="Calibri"/>
            </a:endParaRPr>
          </a:p>
          <a:p>
            <a:pPr lvl="1" algn="just"/>
            <a:endParaRPr lang="fr-FR" sz="1400" noProof="0">
              <a:solidFill>
                <a:schemeClr val="bg1"/>
              </a:solidFill>
              <a:ea typeface="Calibri"/>
              <a:cs typeface="Calibri"/>
            </a:endParaRPr>
          </a:p>
          <a:p>
            <a:pPr algn="just"/>
            <a:r>
              <a:rPr lang="fr-FR" sz="1400" b="1" noProof="0">
                <a:solidFill>
                  <a:schemeClr val="bg1"/>
                </a:solidFill>
                <a:ea typeface="Calibri"/>
              </a:rPr>
              <a:t>II. Clarification des concepts</a:t>
            </a:r>
            <a:endParaRPr lang="fr-FR" sz="1400" b="1" noProof="0">
              <a:solidFill>
                <a:schemeClr val="bg1"/>
              </a:solidFill>
              <a:ea typeface="Calibri"/>
              <a:cs typeface="Calibri"/>
            </a:endParaRPr>
          </a:p>
          <a:p>
            <a:pPr marL="914400" lvl="1" indent="-457200" algn="just">
              <a:buAutoNum type="arabicPeriod"/>
            </a:pPr>
            <a:r>
              <a:rPr lang="fr-FR" sz="1400" noProof="0">
                <a:solidFill>
                  <a:schemeClr val="bg1"/>
                </a:solidFill>
                <a:ea typeface="Calibri"/>
              </a:rPr>
              <a:t>Les risques psychosociaux : définition</a:t>
            </a:r>
            <a:r>
              <a:rPr lang="fr-FR" sz="1400">
                <a:solidFill>
                  <a:schemeClr val="bg1"/>
                </a:solidFill>
                <a:ea typeface="Calibri"/>
              </a:rPr>
              <a:t>, origine</a:t>
            </a:r>
            <a:r>
              <a:rPr lang="fr-FR" sz="1400" noProof="0">
                <a:solidFill>
                  <a:schemeClr val="bg1"/>
                </a:solidFill>
                <a:ea typeface="Calibri"/>
              </a:rPr>
              <a:t> et </a:t>
            </a:r>
            <a:r>
              <a:rPr lang="fr-FR" sz="1400">
                <a:solidFill>
                  <a:schemeClr val="bg1"/>
                </a:solidFill>
                <a:ea typeface="Calibri"/>
              </a:rPr>
              <a:t>quelques problèmes courants rencontrés par les personnes au travail</a:t>
            </a:r>
            <a:endParaRPr lang="fr-FR" sz="1400" noProof="0">
              <a:solidFill>
                <a:schemeClr val="bg1"/>
              </a:solidFill>
              <a:ea typeface="Calibri"/>
              <a:cs typeface="Calibri"/>
            </a:endParaRPr>
          </a:p>
          <a:p>
            <a:pPr marL="914400" lvl="1" indent="-457200" algn="just">
              <a:buFont typeface="+mj-lt"/>
              <a:buAutoNum type="arabicPeriod"/>
            </a:pPr>
            <a:r>
              <a:rPr lang="fr-FR" sz="1400" noProof="0">
                <a:solidFill>
                  <a:schemeClr val="bg1"/>
                </a:solidFill>
                <a:ea typeface="Calibri"/>
              </a:rPr>
              <a:t>Principaux problèmes de santé mentale liés au travail</a:t>
            </a:r>
            <a:endParaRPr lang="fr-FR" sz="1400" noProof="0">
              <a:solidFill>
                <a:schemeClr val="bg1"/>
              </a:solidFill>
              <a:ea typeface="Calibri"/>
              <a:cs typeface="Calibri"/>
            </a:endParaRPr>
          </a:p>
          <a:p>
            <a:pPr marL="914400" lvl="1" indent="-457200" algn="just">
              <a:buFont typeface="+mj-lt"/>
              <a:buAutoNum type="arabicPeriod"/>
            </a:pPr>
            <a:r>
              <a:rPr lang="fr-FR" sz="1400" noProof="0">
                <a:solidFill>
                  <a:schemeClr val="bg1"/>
                </a:solidFill>
                <a:ea typeface="Calibri"/>
              </a:rPr>
              <a:t>Diagnostics différentiels</a:t>
            </a:r>
            <a:endParaRPr lang="fr-FR" sz="1400" noProof="0">
              <a:solidFill>
                <a:schemeClr val="bg1"/>
              </a:solidFill>
            </a:endParaRPr>
          </a:p>
        </p:txBody>
      </p:sp>
      <p:cxnSp>
        <p:nvCxnSpPr>
          <p:cNvPr id="9" name="Connecteur droit 8">
            <a:extLst>
              <a:ext uri="{FF2B5EF4-FFF2-40B4-BE49-F238E27FC236}">
                <a16:creationId xmlns:a16="http://schemas.microsoft.com/office/drawing/2014/main" id="{65FF28A2-C231-7214-264F-28BD339DAE9D}"/>
              </a:ext>
            </a:extLst>
          </p:cNvPr>
          <p:cNvCxnSpPr/>
          <p:nvPr/>
        </p:nvCxnSpPr>
        <p:spPr>
          <a:xfrm>
            <a:off x="6096000" y="1640114"/>
            <a:ext cx="0" cy="4740987"/>
          </a:xfrm>
          <a:prstGeom prst="line">
            <a:avLst/>
          </a:prstGeom>
          <a:ln>
            <a:solidFill>
              <a:schemeClr val="bg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27478119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300DE-2D40-87D0-68F6-1D19E4F798CC}"/>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BC108B50-D319-63A3-2472-0B7C2CC7FD4A}"/>
              </a:ext>
            </a:extLst>
          </p:cNvPr>
          <p:cNvSpPr>
            <a:spLocks noGrp="1"/>
          </p:cNvSpPr>
          <p:nvPr>
            <p:ph type="sldNum" sz="quarter" idx="10"/>
          </p:nvPr>
        </p:nvSpPr>
        <p:spPr/>
        <p:txBody>
          <a:bodyPr/>
          <a:lstStyle/>
          <a:p>
            <a:fld id="{9FCF0D27-783A-4A41-A067-B898C8DC56C7}" type="slidenum">
              <a:rPr lang="fr-FR" noProof="0" smtClean="0"/>
              <a:t>30</a:t>
            </a:fld>
            <a:endParaRPr lang="fr-FR" noProof="0"/>
          </a:p>
        </p:txBody>
      </p:sp>
      <p:sp>
        <p:nvSpPr>
          <p:cNvPr id="3" name="Titre 1">
            <a:extLst>
              <a:ext uri="{FF2B5EF4-FFF2-40B4-BE49-F238E27FC236}">
                <a16:creationId xmlns:a16="http://schemas.microsoft.com/office/drawing/2014/main" id="{DF80D4A7-D728-92A5-4BCA-65AB29CF1874}"/>
              </a:ext>
            </a:extLst>
          </p:cNvPr>
          <p:cNvSpPr txBox="1">
            <a:spLocks/>
          </p:cNvSpPr>
          <p:nvPr/>
        </p:nvSpPr>
        <p:spPr>
          <a:xfrm>
            <a:off x="483905" y="231248"/>
            <a:ext cx="11224190" cy="13350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noProof="0">
                <a:solidFill>
                  <a:srgbClr val="1E699D"/>
                </a:solidFill>
                <a:latin typeface="Calibri"/>
                <a:ea typeface="Calibri"/>
                <a:cs typeface="Calibri"/>
              </a:rPr>
              <a:t>2.1.f.  Signaux d’alarme du stress</a:t>
            </a:r>
          </a:p>
        </p:txBody>
      </p:sp>
      <p:graphicFrame>
        <p:nvGraphicFramePr>
          <p:cNvPr id="8" name="Table 7">
            <a:extLst>
              <a:ext uri="{FF2B5EF4-FFF2-40B4-BE49-F238E27FC236}">
                <a16:creationId xmlns:a16="http://schemas.microsoft.com/office/drawing/2014/main" id="{12A9675C-86D2-8F6A-468A-E4F7AE648F0E}"/>
              </a:ext>
            </a:extLst>
          </p:cNvPr>
          <p:cNvGraphicFramePr>
            <a:graphicFrameLocks noGrp="1"/>
          </p:cNvGraphicFramePr>
          <p:nvPr>
            <p:extLst>
              <p:ext uri="{D42A27DB-BD31-4B8C-83A1-F6EECF244321}">
                <p14:modId xmlns:p14="http://schemas.microsoft.com/office/powerpoint/2010/main" val="1021833146"/>
              </p:ext>
            </p:extLst>
          </p:nvPr>
        </p:nvGraphicFramePr>
        <p:xfrm>
          <a:off x="952500" y="1062037"/>
          <a:ext cx="10682658" cy="5296712"/>
        </p:xfrm>
        <a:graphic>
          <a:graphicData uri="http://schemas.openxmlformats.org/drawingml/2006/table">
            <a:tbl>
              <a:tblPr firstRow="1" bandRow="1">
                <a:tableStyleId>{5C22544A-7EE6-4342-B048-85BDC9FD1C3A}</a:tableStyleId>
              </a:tblPr>
              <a:tblGrid>
                <a:gridCol w="3481755">
                  <a:extLst>
                    <a:ext uri="{9D8B030D-6E8A-4147-A177-3AD203B41FA5}">
                      <a16:colId xmlns:a16="http://schemas.microsoft.com/office/drawing/2014/main" val="3331255143"/>
                    </a:ext>
                  </a:extLst>
                </a:gridCol>
                <a:gridCol w="3521321">
                  <a:extLst>
                    <a:ext uri="{9D8B030D-6E8A-4147-A177-3AD203B41FA5}">
                      <a16:colId xmlns:a16="http://schemas.microsoft.com/office/drawing/2014/main" val="1075427769"/>
                    </a:ext>
                  </a:extLst>
                </a:gridCol>
                <a:gridCol w="3679582">
                  <a:extLst>
                    <a:ext uri="{9D8B030D-6E8A-4147-A177-3AD203B41FA5}">
                      <a16:colId xmlns:a16="http://schemas.microsoft.com/office/drawing/2014/main" val="2167600389"/>
                    </a:ext>
                  </a:extLst>
                </a:gridCol>
              </a:tblGrid>
              <a:tr h="420863">
                <a:tc>
                  <a:txBody>
                    <a:bodyPr/>
                    <a:lstStyle/>
                    <a:p>
                      <a:pPr marL="0" lvl="0" indent="0" algn="ctr">
                        <a:lnSpc>
                          <a:spcPct val="100000"/>
                        </a:lnSpc>
                        <a:buNone/>
                      </a:pPr>
                      <a:r>
                        <a:rPr lang="fr-FR" sz="2000" b="1" i="0" u="none" strike="noStrike" kern="1200" spc="0" baseline="0" noProof="0">
                          <a:solidFill>
                            <a:srgbClr val="1E699D"/>
                          </a:solidFill>
                          <a:effectLst/>
                          <a:latin typeface="Arial"/>
                        </a:rPr>
                        <a:t>Physiques</a:t>
                      </a: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a:lnSpc>
                          <a:spcPct val="100000"/>
                        </a:lnSpc>
                        <a:buNone/>
                      </a:pPr>
                      <a:r>
                        <a:rPr lang="fr-FR" sz="2000" b="1" i="0" u="none" strike="noStrike" kern="1200" spc="0" baseline="0" noProof="0">
                          <a:solidFill>
                            <a:srgbClr val="1E699D"/>
                          </a:solidFill>
                          <a:effectLst/>
                          <a:latin typeface="Arial"/>
                        </a:rPr>
                        <a:t>Psychologiques</a:t>
                      </a: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lvl="0" indent="0" algn="ctr">
                        <a:lnSpc>
                          <a:spcPct val="100000"/>
                        </a:lnSpc>
                        <a:buNone/>
                      </a:pPr>
                      <a:r>
                        <a:rPr lang="fr-FR" sz="2000" b="1" i="0" u="none" strike="noStrike" kern="1200" spc="0" baseline="0" noProof="0">
                          <a:solidFill>
                            <a:srgbClr val="1E699D"/>
                          </a:solidFill>
                          <a:effectLst/>
                          <a:latin typeface="Arial"/>
                        </a:rPr>
                        <a:t>Comportementaux</a:t>
                      </a: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969479758"/>
                  </a:ext>
                </a:extLst>
              </a:tr>
              <a:tr h="4875849">
                <a:tc>
                  <a:txBody>
                    <a:bodyPr/>
                    <a:lstStyle/>
                    <a:p>
                      <a:pPr marL="0" indent="0" algn="l" rtl="0" eaLnBrk="1" latinLnBrk="0" hangingPunct="1">
                        <a:buNone/>
                      </a:pPr>
                      <a:endParaRPr lang="fr-FR" sz="1400" b="1" kern="1200" spc="0" baseline="0" noProof="0">
                        <a:solidFill>
                          <a:srgbClr val="1E699D"/>
                        </a:solidFill>
                        <a:effectLst/>
                        <a:latin typeface="Arial"/>
                      </a:endParaRPr>
                    </a:p>
                    <a:p>
                      <a:pPr marL="0" lvl="0" indent="0" algn="l">
                        <a:lnSpc>
                          <a:spcPct val="100000"/>
                        </a:lnSpc>
                        <a:buNone/>
                      </a:pPr>
                      <a:r>
                        <a:rPr lang="fr-FR" sz="1400" b="1" i="0" u="none" strike="noStrike" kern="1200" spc="0" baseline="0" noProof="0">
                          <a:solidFill>
                            <a:srgbClr val="1E699D"/>
                          </a:solidFill>
                          <a:effectLst/>
                          <a:latin typeface="Arial"/>
                        </a:rPr>
                        <a:t>Épuisement:</a:t>
                      </a:r>
                      <a:endParaRPr lang="fr-FR" noProof="0">
                        <a:solidFill>
                          <a:srgbClr val="1E699D"/>
                        </a:solidFill>
                      </a:endParaRPr>
                    </a:p>
                    <a:p>
                      <a:pPr marL="742950" lvl="0" indent="-285750" algn="l">
                        <a:lnSpc>
                          <a:spcPct val="100000"/>
                        </a:lnSpc>
                        <a:buFont typeface="Courier New"/>
                        <a:buChar char="o"/>
                      </a:pPr>
                      <a:r>
                        <a:rPr lang="fr-FR" sz="1400" b="0" kern="1200" spc="0" baseline="0" noProof="0">
                          <a:solidFill>
                            <a:srgbClr val="1E699D"/>
                          </a:solidFill>
                          <a:effectLst/>
                          <a:latin typeface="Arial"/>
                        </a:rPr>
                        <a:t>Fatigue </a:t>
                      </a:r>
                      <a:endParaRPr lang="fr-FR" noProof="0">
                        <a:solidFill>
                          <a:srgbClr val="1E699D"/>
                        </a:solidFill>
                        <a:effectLst/>
                        <a:latin typeface="Aria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Manque d’énergie</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Troubles du sommeil</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Bâillements </a:t>
                      </a:r>
                      <a:endParaRPr lang="fr-FR" noProof="0">
                        <a:solidFill>
                          <a:srgbClr val="1E699D"/>
                        </a:solidFill>
                      </a:endParaRPr>
                    </a:p>
                    <a:p>
                      <a:pPr marL="742950" lvl="1" indent="-285750" algn="l">
                        <a:buFont typeface="Courier New"/>
                        <a:buChar char="o"/>
                      </a:pPr>
                      <a:endParaRPr lang="fr-FR" noProof="0">
                        <a:solidFill>
                          <a:srgbClr val="1E699D"/>
                        </a:solidFill>
                        <a:effectLst/>
                        <a:latin typeface="Arial"/>
                      </a:endParaRPr>
                    </a:p>
                    <a:p>
                      <a:pPr marL="36830" lvl="0" indent="0" algn="l">
                        <a:buNone/>
                      </a:pPr>
                      <a:endParaRPr lang="fr-FR" sz="1400" b="0" kern="1200" spc="0" baseline="0" noProof="0">
                        <a:solidFill>
                          <a:srgbClr val="1E699D"/>
                        </a:solidFill>
                        <a:effectLst/>
                        <a:latin typeface="Arial"/>
                      </a:endParaRPr>
                    </a:p>
                    <a:p>
                      <a:pPr marL="0" lvl="0" indent="0" algn="l">
                        <a:buNone/>
                      </a:pPr>
                      <a:r>
                        <a:rPr lang="fr-FR" sz="1400" b="1" i="0" u="none" strike="noStrike" kern="1200" spc="0" baseline="0" noProof="0">
                          <a:solidFill>
                            <a:srgbClr val="1E699D"/>
                          </a:solidFill>
                          <a:effectLst/>
                          <a:latin typeface="Arial"/>
                        </a:rPr>
                        <a:t>Symptômes dysfonctionnels</a:t>
                      </a:r>
                      <a:r>
                        <a:rPr lang="fr-FR" sz="1400" b="1" kern="1200" spc="0" baseline="0" noProof="0">
                          <a:solidFill>
                            <a:srgbClr val="1E699D"/>
                          </a:solidFill>
                          <a:effectLst/>
                          <a:latin typeface="Arial"/>
                        </a:rPr>
                        <a:t>: </a:t>
                      </a:r>
                      <a:endParaRPr lang="fr-FR" b="1" noProof="0">
                        <a:solidFill>
                          <a:srgbClr val="1E699D"/>
                        </a:solidFill>
                        <a:effectLst/>
                        <a:latin typeface="Arial"/>
                      </a:endParaRPr>
                    </a:p>
                    <a:p>
                      <a:pPr marL="742950" lvl="0" indent="-285750" algn="l" rtl="0" eaLnBrk="1" latinLnBrk="0" hangingPunct="1">
                        <a:lnSpc>
                          <a:spcPct val="100000"/>
                        </a:lnSpc>
                        <a:buFont typeface="Courier New"/>
                        <a:buChar char="o"/>
                      </a:pPr>
                      <a:r>
                        <a:rPr lang="fr-FR" sz="1400" b="0" kern="1200" spc="0" baseline="0" noProof="0">
                          <a:solidFill>
                            <a:srgbClr val="1E699D"/>
                          </a:solidFill>
                          <a:effectLst/>
                          <a:latin typeface="Arial"/>
                        </a:rPr>
                        <a:t>Maux de tête</a:t>
                      </a:r>
                      <a:endParaRPr lang="fr-FR" noProof="0">
                        <a:solidFill>
                          <a:srgbClr val="1E699D"/>
                        </a:solidFill>
                        <a:effectLst/>
                        <a:latin typeface="Aria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Douleurs musculaires</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Maux de dos</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Vertiges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Tremblements ou frémissements</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Acouphènes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Hypertension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Respiration accélérée </a:t>
                      </a:r>
                      <a:endParaRPr lang="fr-FR" noProof="0">
                        <a:solidFill>
                          <a:srgbClr val="1E699D"/>
                        </a:solidFill>
                      </a:endParaRPr>
                    </a:p>
                    <a:p>
                      <a:pPr marL="742950" lvl="1" indent="-285750" algn="l">
                        <a:buFont typeface="Courier New"/>
                        <a:buChar char="o"/>
                      </a:pPr>
                      <a:r>
                        <a:rPr lang="fr-FR" sz="1400" b="0" i="0" u="none" strike="noStrike" kern="1200" spc="0" baseline="0" noProof="0">
                          <a:solidFill>
                            <a:srgbClr val="1E699D"/>
                          </a:solidFill>
                          <a:effectLst/>
                          <a:latin typeface="Arial"/>
                        </a:rPr>
                        <a:t>Fluctuations du poids </a:t>
                      </a:r>
                      <a:r>
                        <a:rPr lang="fr-FR" sz="1400" b="0" kern="1200" spc="0" baseline="0" noProof="0">
                          <a:solidFill>
                            <a:srgbClr val="1E699D"/>
                          </a:solidFill>
                          <a:effectLst/>
                          <a:latin typeface="Arial"/>
                        </a:rPr>
                        <a:t> </a:t>
                      </a:r>
                      <a:br>
                        <a:rPr lang="fr-FR" sz="1400" b="0" kern="1200" spc="0" baseline="0" noProof="0">
                          <a:solidFill>
                            <a:srgbClr val="1E699D"/>
                          </a:solidFill>
                          <a:effectLst/>
                          <a:latin typeface="Arial"/>
                        </a:rPr>
                      </a:br>
                      <a:endParaRPr lang="fr-FR" noProof="0">
                        <a:solidFill>
                          <a:srgbClr val="1E699D"/>
                        </a:solidFill>
                        <a:effectLst/>
                        <a:latin typeface="Arial"/>
                      </a:endParaRPr>
                    </a:p>
                    <a:p>
                      <a:pPr marL="0" lvl="0" indent="0" algn="l">
                        <a:buNone/>
                      </a:pPr>
                      <a:r>
                        <a:rPr lang="fr-FR" sz="1400" b="1" i="0" u="none" strike="noStrike" kern="1200" spc="0" baseline="0" noProof="0">
                          <a:solidFill>
                            <a:srgbClr val="1E699D"/>
                          </a:solidFill>
                          <a:effectLst/>
                          <a:latin typeface="Arial"/>
                        </a:rPr>
                        <a:t>Infections plus fréquentes</a:t>
                      </a:r>
                      <a:r>
                        <a:rPr lang="fr-FR" sz="1400" b="1" kern="1200" spc="0" baseline="0" noProof="0">
                          <a:solidFill>
                            <a:srgbClr val="1E699D"/>
                          </a:solidFill>
                          <a:effectLst/>
                          <a:latin typeface="Arial"/>
                        </a:rPr>
                        <a:t>: </a:t>
                      </a:r>
                      <a:br>
                        <a:rPr lang="fr-FR" sz="1400" b="1" kern="1200" spc="0" baseline="0" noProof="0">
                          <a:solidFill>
                            <a:srgbClr val="1E699D"/>
                          </a:solidFill>
                          <a:effectLst/>
                          <a:latin typeface="Arial"/>
                        </a:rPr>
                      </a:br>
                      <a:r>
                        <a:rPr lang="fr-FR" sz="1400" b="0" kern="1200" spc="0" baseline="0" noProof="0">
                          <a:solidFill>
                            <a:srgbClr val="1E699D"/>
                          </a:solidFill>
                          <a:effectLst/>
                          <a:latin typeface="Arial"/>
                        </a:rPr>
                        <a:t>(rhume, grippe, otite, sinusite...)</a:t>
                      </a:r>
                      <a:endParaRPr lang="fr-FR" noProof="0">
                        <a:solidFill>
                          <a:srgbClr val="1E699D"/>
                        </a:solidFill>
                        <a:effectLst/>
                        <a:latin typeface="Arial"/>
                      </a:endParaRPr>
                    </a:p>
                  </a:txBody>
                  <a:tcPr marL="0" marR="0" marT="0" marB="0"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indent="0" algn="l" rtl="0" eaLnBrk="1" latinLnBrk="0" hangingPunct="1">
                        <a:buNone/>
                      </a:pPr>
                      <a:endParaRPr lang="fr-FR" sz="1400" b="1" kern="1200" spc="0" baseline="0" noProof="0">
                        <a:solidFill>
                          <a:srgbClr val="1E699D"/>
                        </a:solidFill>
                        <a:effectLst/>
                        <a:latin typeface="Arial"/>
                      </a:endParaRPr>
                    </a:p>
                    <a:p>
                      <a:pPr marL="0" lvl="0" indent="0" algn="l">
                        <a:buNone/>
                      </a:pPr>
                      <a:r>
                        <a:rPr lang="fr-FR" sz="1400" b="1" i="0" u="none" strike="noStrike" kern="1200" spc="0" baseline="0" noProof="0">
                          <a:solidFill>
                            <a:srgbClr val="1E699D"/>
                          </a:solidFill>
                          <a:effectLst/>
                          <a:latin typeface="Arial"/>
                        </a:rPr>
                        <a:t>Problèmes cognitifs:</a:t>
                      </a: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Mémoire / concentration</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Sentiment d’inefficacité</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Sentiment d'impuissance</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Manque de mémoire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Incertitude ou indécision</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Ruminations </a:t>
                      </a:r>
                      <a:endParaRPr lang="fr-FR" noProof="0">
                        <a:solidFill>
                          <a:srgbClr val="1E699D"/>
                        </a:solidFill>
                        <a:effectLst/>
                        <a:latin typeface="Aria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Manque d’intérêt</a:t>
                      </a:r>
                      <a:br>
                        <a:rPr lang="fr-FR" sz="1400" b="0" kern="1200" spc="0" baseline="0" noProof="0">
                          <a:solidFill>
                            <a:srgbClr val="1E699D"/>
                          </a:solidFill>
                          <a:effectLst/>
                          <a:latin typeface="Arial"/>
                        </a:rPr>
                      </a:br>
                      <a:endParaRPr lang="fr-FR" noProof="0">
                        <a:solidFill>
                          <a:srgbClr val="1E699D"/>
                        </a:solidFill>
                        <a:effectLst/>
                        <a:latin typeface="Arial"/>
                      </a:endParaRPr>
                    </a:p>
                    <a:p>
                      <a:pPr marL="0" lvl="0" indent="0" algn="l">
                        <a:buNone/>
                      </a:pPr>
                      <a:r>
                        <a:rPr lang="fr-FR" sz="1400" b="1" i="0" u="none" strike="noStrike" kern="1200" spc="0" baseline="0" noProof="0">
                          <a:solidFill>
                            <a:srgbClr val="1E699D"/>
                          </a:solidFill>
                          <a:effectLst/>
                          <a:latin typeface="Arial"/>
                        </a:rPr>
                        <a:t>Problèmes émotionnels</a:t>
                      </a:r>
                      <a:r>
                        <a:rPr lang="fr-FR" sz="1400" b="1" kern="1200" spc="0" baseline="0" noProof="0">
                          <a:solidFill>
                            <a:srgbClr val="1E699D"/>
                          </a:solidFill>
                          <a:effectLst/>
                          <a:latin typeface="Arial"/>
                        </a:rPr>
                        <a:t>:</a:t>
                      </a:r>
                      <a:endParaRPr lang="fr-FR" noProof="0">
                        <a:solidFill>
                          <a:srgbClr val="1E699D"/>
                        </a:solidFill>
                        <a:effectLst/>
                        <a:latin typeface="Arial"/>
                      </a:endParaRPr>
                    </a:p>
                    <a:p>
                      <a:pPr marL="742950" lvl="0" indent="-285750" algn="l" rtl="0" eaLnBrk="1" latinLnBrk="0" hangingPunct="1">
                        <a:lnSpc>
                          <a:spcPct val="100000"/>
                        </a:lnSpc>
                        <a:buFont typeface="Courier New"/>
                        <a:buChar char="o"/>
                      </a:pPr>
                      <a:r>
                        <a:rPr lang="fr-FR" sz="1400" b="0" kern="1200" spc="0" baseline="0" noProof="0">
                          <a:solidFill>
                            <a:srgbClr val="1E699D"/>
                          </a:solidFill>
                          <a:effectLst/>
                          <a:latin typeface="Arial"/>
                        </a:rPr>
                        <a:t>Angoisse</a:t>
                      </a:r>
                      <a:endParaRPr lang="fr-FR" noProof="0">
                        <a:solidFill>
                          <a:srgbClr val="1E699D"/>
                        </a:solidFill>
                        <a:effectLst/>
                        <a:latin typeface="Aria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Sentiments dépressifs</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Frustration</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Irritation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Sensation de solitude</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Honte ou sentiment de culpabilité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Hyperémotivité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Hostilité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Moins d’amour propre</a:t>
                      </a:r>
                      <a:endParaRPr lang="fr-FR" noProof="0">
                        <a:solidFill>
                          <a:srgbClr val="1E699D"/>
                        </a:solidFill>
                      </a:endParaRPr>
                    </a:p>
                  </a:txBody>
                  <a:tcPr marL="0" marR="0" marT="0" marB="0">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indent="0" algn="l" rtl="0" eaLnBrk="1" latinLnBrk="0" hangingPunct="1">
                        <a:buNone/>
                      </a:pPr>
                      <a:endParaRPr lang="fr-FR" sz="1400" b="1" kern="1200" spc="0" baseline="0" noProof="0">
                        <a:solidFill>
                          <a:srgbClr val="1E699D"/>
                        </a:solidFill>
                        <a:effectLst/>
                        <a:latin typeface="Arial"/>
                      </a:endParaRPr>
                    </a:p>
                    <a:p>
                      <a:pPr marL="0" lvl="0" indent="0" algn="l">
                        <a:buNone/>
                      </a:pPr>
                      <a:r>
                        <a:rPr lang="fr-FR" sz="1400" b="1" i="0" u="none" strike="noStrike" kern="1200" spc="0" baseline="0" noProof="0">
                          <a:solidFill>
                            <a:srgbClr val="1E699D"/>
                          </a:solidFill>
                          <a:effectLst/>
                          <a:latin typeface="Arial"/>
                        </a:rPr>
                        <a:t>Changement d’attitude envers les autres</a:t>
                      </a:r>
                      <a:r>
                        <a:rPr lang="fr-FR" sz="1400" b="1" kern="1200" spc="0" baseline="0" noProof="0">
                          <a:solidFill>
                            <a:srgbClr val="1E699D"/>
                          </a:solidFill>
                          <a:effectLst/>
                          <a:latin typeface="Arial"/>
                        </a:rPr>
                        <a:t>:</a:t>
                      </a:r>
                      <a:endParaRPr lang="fr-FR" noProof="0">
                        <a:solidFill>
                          <a:srgbClr val="1E699D"/>
                        </a:solidFill>
                        <a:effectLst/>
                        <a:latin typeface="Arial"/>
                      </a:endParaRPr>
                    </a:p>
                    <a:p>
                      <a:pPr marL="742950" lvl="0" indent="-285750" algn="l" rtl="0" eaLnBrk="1" latinLnBrk="0" hangingPunct="1">
                        <a:lnSpc>
                          <a:spcPct val="100000"/>
                        </a:lnSpc>
                        <a:buFont typeface="Courier New"/>
                        <a:buChar char="o"/>
                      </a:pPr>
                      <a:r>
                        <a:rPr lang="fr-FR" sz="1400" b="0" kern="1200" spc="0" baseline="0" noProof="0">
                          <a:solidFill>
                            <a:srgbClr val="1E699D"/>
                          </a:solidFill>
                          <a:effectLst/>
                          <a:latin typeface="Arial"/>
                        </a:rPr>
                        <a:t>Isolation</a:t>
                      </a:r>
                      <a:endParaRPr lang="fr-FR" noProof="0">
                        <a:solidFill>
                          <a:srgbClr val="1E699D"/>
                        </a:solidFill>
                        <a:effectLst/>
                        <a:latin typeface="Arial"/>
                      </a:endParaRPr>
                    </a:p>
                    <a:p>
                      <a:pPr marL="742950" lvl="1" indent="-285750" algn="l" rtl="0" eaLnBrk="1" latinLnBrk="0" hangingPunct="1">
                        <a:buFont typeface="Courier New"/>
                        <a:buChar char="o"/>
                      </a:pPr>
                      <a:r>
                        <a:rPr lang="fr-FR" sz="1400" b="0" i="0" u="none" strike="noStrike" kern="1200" spc="0" baseline="0" noProof="0">
                          <a:solidFill>
                            <a:srgbClr val="1E699D"/>
                          </a:solidFill>
                          <a:effectLst/>
                          <a:latin typeface="Arial"/>
                        </a:rPr>
                        <a:t>Cynisme</a:t>
                      </a:r>
                      <a:endParaRPr lang="fr-FR" i="0" u="none" strike="noStrike"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Agressivité</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Indifférence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Agitation</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Colère et susceptibilité</a:t>
                      </a:r>
                      <a:endParaRPr lang="fr-FR" noProof="0">
                        <a:solidFill>
                          <a:srgbClr val="1E699D"/>
                        </a:solidFill>
                      </a:endParaRPr>
                    </a:p>
                    <a:p>
                      <a:pPr marL="457200" lvl="1" indent="0" algn="l">
                        <a:buNone/>
                      </a:pPr>
                      <a:endParaRPr lang="fr-FR" sz="1400" b="0" kern="1200" spc="0" baseline="0" noProof="0">
                        <a:solidFill>
                          <a:srgbClr val="1E699D"/>
                        </a:solidFill>
                        <a:effectLst/>
                        <a:latin typeface="Arial"/>
                      </a:endParaRPr>
                    </a:p>
                    <a:p>
                      <a:pPr marL="0" lvl="0" indent="0" algn="l">
                        <a:buNone/>
                      </a:pPr>
                      <a:r>
                        <a:rPr lang="fr-FR" sz="1400" b="1" i="0" u="none" strike="noStrike" kern="1200" spc="0" baseline="0" noProof="0">
                          <a:solidFill>
                            <a:srgbClr val="1E699D"/>
                          </a:solidFill>
                          <a:effectLst/>
                          <a:latin typeface="Arial"/>
                        </a:rPr>
                        <a:t>Consommation de substances</a:t>
                      </a:r>
                      <a:r>
                        <a:rPr lang="fr-FR" sz="1400" b="1" kern="1200" spc="0" baseline="0" noProof="0">
                          <a:solidFill>
                            <a:srgbClr val="1E699D"/>
                          </a:solidFill>
                          <a:effectLst/>
                          <a:latin typeface="Arial"/>
                        </a:rPr>
                        <a:t>:</a:t>
                      </a:r>
                      <a:endParaRPr lang="fr-FR" noProof="0">
                        <a:solidFill>
                          <a:srgbClr val="1E699D"/>
                        </a:solidFill>
                        <a:effectLst/>
                        <a:latin typeface="Arial"/>
                      </a:endParaRPr>
                    </a:p>
                    <a:p>
                      <a:pPr marL="742950" lvl="0" indent="-285750" algn="l" rtl="0" eaLnBrk="1" latinLnBrk="0" hangingPunct="1">
                        <a:lnSpc>
                          <a:spcPct val="100000"/>
                        </a:lnSpc>
                        <a:buFont typeface="Courier New"/>
                        <a:buChar char="o"/>
                      </a:pPr>
                      <a:r>
                        <a:rPr lang="fr-FR" sz="1400" b="0" kern="1200" spc="0" baseline="0" noProof="0">
                          <a:solidFill>
                            <a:srgbClr val="1E699D"/>
                          </a:solidFill>
                          <a:effectLst/>
                          <a:latin typeface="Arial"/>
                        </a:rPr>
                        <a:t>Alcool </a:t>
                      </a:r>
                      <a:endParaRPr lang="fr-FR" noProof="0">
                        <a:solidFill>
                          <a:srgbClr val="1E699D"/>
                        </a:solidFill>
                        <a:effectLst/>
                        <a:latin typeface="Aria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Drogues</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Tabagisme</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Médicaments (par exemple :  benzodiazépines, analgésiques)</a:t>
                      </a:r>
                    </a:p>
                    <a:p>
                      <a:pPr marL="457200" lvl="1" indent="0" algn="l">
                        <a:buNone/>
                      </a:pPr>
                      <a:endParaRPr lang="fr-FR" sz="1400" b="0" kern="1200" spc="0" baseline="0" noProof="0">
                        <a:solidFill>
                          <a:srgbClr val="1E699D"/>
                        </a:solidFill>
                        <a:effectLst/>
                        <a:latin typeface="Arial"/>
                      </a:endParaRPr>
                    </a:p>
                    <a:p>
                      <a:pPr marL="0" lvl="0" indent="0" algn="l">
                        <a:buNone/>
                      </a:pPr>
                      <a:r>
                        <a:rPr lang="fr-FR" sz="1400" b="1" i="0" u="none" strike="noStrike" kern="1200" spc="0" baseline="0" noProof="0">
                          <a:solidFill>
                            <a:srgbClr val="1E699D"/>
                          </a:solidFill>
                          <a:effectLst/>
                          <a:latin typeface="Arial"/>
                        </a:rPr>
                        <a:t>Diminution de la qualité du travail</a:t>
                      </a:r>
                      <a:r>
                        <a:rPr lang="fr-FR" sz="1400" b="1" kern="1200" spc="0" baseline="0" noProof="0">
                          <a:solidFill>
                            <a:srgbClr val="1E699D"/>
                          </a:solidFill>
                          <a:effectLst/>
                          <a:latin typeface="Arial"/>
                        </a:rPr>
                        <a:t>:</a:t>
                      </a:r>
                      <a:r>
                        <a:rPr lang="fr-FR" sz="1400" b="0" kern="1200" spc="0" baseline="0" noProof="0">
                          <a:solidFill>
                            <a:srgbClr val="1E699D"/>
                          </a:solidFill>
                          <a:effectLst/>
                          <a:latin typeface="Arial"/>
                        </a:rPr>
                        <a:t> </a:t>
                      </a:r>
                      <a:endParaRPr lang="fr-FR" noProof="0">
                        <a:solidFill>
                          <a:srgbClr val="1E699D"/>
                        </a:solidFill>
                        <a:effectLst/>
                        <a:latin typeface="Arial"/>
                      </a:endParaRPr>
                    </a:p>
                    <a:p>
                      <a:pPr marL="742950" lvl="0" indent="-285750" algn="l" rtl="0" eaLnBrk="1" latinLnBrk="0" hangingPunct="1">
                        <a:lnSpc>
                          <a:spcPct val="100000"/>
                        </a:lnSpc>
                        <a:buFont typeface="Courier New"/>
                        <a:buChar char="o"/>
                      </a:pPr>
                      <a:r>
                        <a:rPr lang="fr-FR" sz="1400" b="0" i="0" kern="1200" spc="0" baseline="0" noProof="0">
                          <a:solidFill>
                            <a:srgbClr val="1E699D"/>
                          </a:solidFill>
                          <a:effectLst/>
                          <a:latin typeface="Arial"/>
                        </a:rPr>
                        <a:t>Impulsivité </a:t>
                      </a:r>
                      <a:endParaRPr lang="fr-FR" noProof="0">
                        <a:solidFill>
                          <a:srgbClr val="1E699D"/>
                        </a:solidFill>
                        <a:effectLst/>
                        <a:latin typeface="Aria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Erreurs </a:t>
                      </a:r>
                      <a:endParaRPr lang="fr-FR" noProof="0">
                        <a:solidFill>
                          <a:srgbClr val="1E699D"/>
                        </a:solidFill>
                      </a:endParaRPr>
                    </a:p>
                    <a:p>
                      <a:pPr marL="742950" lvl="1" indent="-285750" algn="l">
                        <a:lnSpc>
                          <a:spcPct val="100000"/>
                        </a:lnSpc>
                        <a:buFont typeface="Courier New"/>
                        <a:buChar char="o"/>
                      </a:pPr>
                      <a:r>
                        <a:rPr lang="fr-FR" sz="1400" b="0" i="0" u="none" strike="noStrike" kern="1200" spc="0" baseline="0" noProof="0">
                          <a:solidFill>
                            <a:srgbClr val="1E699D"/>
                          </a:solidFill>
                          <a:effectLst/>
                          <a:latin typeface="Arial"/>
                        </a:rPr>
                        <a:t>Tendance à se plaindre </a:t>
                      </a:r>
                      <a:endParaRPr lang="fr-FR" noProof="0">
                        <a:solidFill>
                          <a:srgbClr val="1E699D"/>
                        </a:solidFill>
                      </a:endParaRPr>
                    </a:p>
                  </a:txBody>
                  <a:tcPr marL="0" marR="0" marT="0" marB="0">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215461846"/>
                  </a:ext>
                </a:extLst>
              </a:tr>
            </a:tbl>
          </a:graphicData>
        </a:graphic>
      </p:graphicFrame>
    </p:spTree>
    <p:extLst>
      <p:ext uri="{BB962C8B-B14F-4D97-AF65-F5344CB8AC3E}">
        <p14:creationId xmlns:p14="http://schemas.microsoft.com/office/powerpoint/2010/main" val="371860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C00C7-2A7E-24CB-AF47-D644B65D3AC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23D21F4-68BF-4ABE-C8BD-BA872BD988BD}"/>
              </a:ext>
            </a:extLst>
          </p:cNvPr>
          <p:cNvSpPr>
            <a:spLocks noGrp="1"/>
          </p:cNvSpPr>
          <p:nvPr>
            <p:ph type="title"/>
          </p:nvPr>
        </p:nvSpPr>
        <p:spPr>
          <a:xfrm>
            <a:off x="841246" y="673770"/>
            <a:ext cx="3644489" cy="2414488"/>
          </a:xfrm>
        </p:spPr>
        <p:txBody>
          <a:bodyPr anchor="t">
            <a:normAutofit/>
          </a:bodyPr>
          <a:lstStyle/>
          <a:p>
            <a:r>
              <a:rPr lang="fr-FR" sz="4600" b="1" u="sng" noProof="0">
                <a:solidFill>
                  <a:srgbClr val="FFFFFF"/>
                </a:solidFill>
              </a:rPr>
              <a:t>La fenêtre de tolérance: Dr Dan Siegel</a:t>
            </a:r>
          </a:p>
        </p:txBody>
      </p:sp>
      <p:sp>
        <p:nvSpPr>
          <p:cNvPr id="3" name="Espace réservé du contenu 2">
            <a:extLst>
              <a:ext uri="{FF2B5EF4-FFF2-40B4-BE49-F238E27FC236}">
                <a16:creationId xmlns:a16="http://schemas.microsoft.com/office/drawing/2014/main" id="{D60CBF62-AB2A-F4AD-4238-64473F2BCE0D}"/>
              </a:ext>
            </a:extLst>
          </p:cNvPr>
          <p:cNvSpPr>
            <a:spLocks noGrp="1"/>
          </p:cNvSpPr>
          <p:nvPr>
            <p:ph idx="1"/>
          </p:nvPr>
        </p:nvSpPr>
        <p:spPr>
          <a:xfrm>
            <a:off x="841246" y="1302554"/>
            <a:ext cx="5508753" cy="4439882"/>
          </a:xfrm>
        </p:spPr>
        <p:txBody>
          <a:bodyPr vert="horz" lIns="91440" tIns="45720" rIns="91440" bIns="45720" rtlCol="0" anchor="t">
            <a:normAutofit/>
          </a:bodyPr>
          <a:lstStyle/>
          <a:p>
            <a:r>
              <a:rPr lang="fr-FR" sz="2000" noProof="0">
                <a:latin typeface="Calibri"/>
                <a:ea typeface="Calibri"/>
                <a:cs typeface="Calibri"/>
              </a:rPr>
              <a:t>La fenêtre de tolérance est un concept en psychologie développé par le Dr. Dan Siegel. </a:t>
            </a:r>
          </a:p>
          <a:p>
            <a:endParaRPr lang="fr-FR" sz="2000" noProof="0"/>
          </a:p>
          <a:p>
            <a:r>
              <a:rPr lang="fr-FR" sz="2000" noProof="0">
                <a:latin typeface="Calibri"/>
                <a:ea typeface="Calibri"/>
                <a:cs typeface="Calibri"/>
              </a:rPr>
              <a:t>Elle désigne </a:t>
            </a:r>
            <a:r>
              <a:rPr lang="fr-FR" sz="2000" b="1" noProof="0">
                <a:latin typeface="Calibri"/>
                <a:ea typeface="Calibri"/>
                <a:cs typeface="Calibri"/>
              </a:rPr>
              <a:t>l'état optimal dans lequel une personne peut réagir aux stimuli de manière équilibrée et adaptative, sans être submergée par le stress ou les émotions</a:t>
            </a:r>
            <a:r>
              <a:rPr lang="fr-FR" sz="2200" noProof="0">
                <a:latin typeface="Calibri"/>
                <a:ea typeface="Calibri"/>
                <a:cs typeface="Calibri"/>
              </a:rPr>
              <a:t>.</a:t>
            </a:r>
          </a:p>
          <a:p>
            <a:pPr marL="342900" lvl="0" indent="-342900">
              <a:buFont typeface="Courier New" panose="02070309020205020404" pitchFamily="49" charset="0"/>
              <a:buChar char="o"/>
            </a:pPr>
            <a:endParaRPr lang="fr-FR" sz="2200" noProof="0"/>
          </a:p>
        </p:txBody>
      </p:sp>
      <p:sp>
        <p:nvSpPr>
          <p:cNvPr id="7" name="Titre 10"/>
          <p:cNvSpPr txBox="1">
            <a:spLocks/>
          </p:cNvSpPr>
          <p:nvPr/>
        </p:nvSpPr>
        <p:spPr>
          <a:xfrm>
            <a:off x="623448" y="208524"/>
            <a:ext cx="9570884" cy="6146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Calibri" panose="020F0502020204030204" pitchFamily="34" charset="0"/>
                <a:ea typeface="+mj-ea"/>
                <a:cs typeface="Calibri" panose="020F0502020204030204" pitchFamily="34" charset="0"/>
              </a:defRPr>
            </a:lvl1pPr>
          </a:lstStyle>
          <a:p>
            <a:r>
              <a:rPr lang="fr-FR" sz="2800" noProof="0">
                <a:solidFill>
                  <a:srgbClr val="1E699D"/>
                </a:solidFill>
                <a:latin typeface="Futura Medium"/>
              </a:rPr>
              <a:t>2.1.h. La fenêtre de tolérance</a:t>
            </a:r>
          </a:p>
        </p:txBody>
      </p:sp>
      <p:pic>
        <p:nvPicPr>
          <p:cNvPr id="4100" name="Picture 4" descr="Aucune description de photo disponib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96506" y="823208"/>
            <a:ext cx="5536952" cy="5536952"/>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numéro de diapositive 4"/>
          <p:cNvSpPr>
            <a:spLocks noGrp="1"/>
          </p:cNvSpPr>
          <p:nvPr>
            <p:ph type="sldNum" sz="quarter" idx="12"/>
          </p:nvPr>
        </p:nvSpPr>
        <p:spPr/>
        <p:txBody>
          <a:bodyPr/>
          <a:lstStyle/>
          <a:p>
            <a:fld id="{27C6CCC6-2BE5-4E42-96A4-D1E8E81A3D8E}" type="slidenum">
              <a:rPr lang="fr-FR" noProof="0" smtClean="0"/>
              <a:t>31</a:t>
            </a:fld>
            <a:endParaRPr lang="fr-FR" noProof="0"/>
          </a:p>
        </p:txBody>
      </p:sp>
    </p:spTree>
    <p:extLst>
      <p:ext uri="{BB962C8B-B14F-4D97-AF65-F5344CB8AC3E}">
        <p14:creationId xmlns:p14="http://schemas.microsoft.com/office/powerpoint/2010/main" val="5608858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CB64DF8-78BC-A646-6874-62F9B4DDB02C}"/>
              </a:ext>
            </a:extLst>
          </p:cNvPr>
          <p:cNvSpPr>
            <a:spLocks noGrp="1"/>
          </p:cNvSpPr>
          <p:nvPr>
            <p:ph type="sldNum" sz="quarter" idx="10"/>
          </p:nvPr>
        </p:nvSpPr>
        <p:spPr/>
        <p:txBody>
          <a:bodyPr/>
          <a:lstStyle/>
          <a:p>
            <a:fld id="{9FCF0D27-783A-4A41-A067-B898C8DC56C7}" type="slidenum">
              <a:rPr lang="fr-FR" noProof="0" smtClean="0"/>
              <a:pPr/>
              <a:t>32</a:t>
            </a:fld>
            <a:endParaRPr lang="fr-FR" noProof="0"/>
          </a:p>
        </p:txBody>
      </p:sp>
      <p:pic>
        <p:nvPicPr>
          <p:cNvPr id="4098" name="Picture 2" descr="Comment le système nerveux influence nos émotions | NEUROFIT">
            <a:extLst>
              <a:ext uri="{FF2B5EF4-FFF2-40B4-BE49-F238E27FC236}">
                <a16:creationId xmlns:a16="http://schemas.microsoft.com/office/drawing/2014/main" id="{E8B92C31-C879-935A-E981-9C10C56FC19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0538" y="1337891"/>
            <a:ext cx="5621580" cy="5009321"/>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705676" y="1029462"/>
            <a:ext cx="5876312" cy="385058"/>
          </a:xfrm>
          <a:prstGeom prst="rect">
            <a:avLst/>
          </a:prstGeom>
          <a:solidFill>
            <a:schemeClr val="accent2">
              <a:lumMod val="60000"/>
              <a:lumOff val="40000"/>
            </a:schemeClr>
          </a:solidFill>
        </p:spPr>
        <p:style>
          <a:lnRef idx="0">
            <a:scrgbClr r="0" g="0" b="0"/>
          </a:lnRef>
          <a:fillRef idx="0">
            <a:scrgbClr r="0" g="0" b="0"/>
          </a:fillRef>
          <a:effectRef idx="0">
            <a:scrgbClr r="0" g="0" b="0"/>
          </a:effectRef>
          <a:fontRef idx="minor">
            <a:schemeClr val="dk1"/>
          </a:fontRef>
        </p:style>
        <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fr-FR" sz="2000" b="1" kern="1200" noProof="0"/>
              <a:t>Stress chronique</a:t>
            </a:r>
            <a:endParaRPr lang="fr-FR" sz="2000" b="1" kern="1200" noProof="0">
              <a:ea typeface="Calibri"/>
              <a:cs typeface="Calibri"/>
            </a:endParaRPr>
          </a:p>
        </p:txBody>
      </p:sp>
      <p:sp>
        <p:nvSpPr>
          <p:cNvPr id="9" name="Titre 1">
            <a:extLst>
              <a:ext uri="{FF2B5EF4-FFF2-40B4-BE49-F238E27FC236}">
                <a16:creationId xmlns:a16="http://schemas.microsoft.com/office/drawing/2014/main" id="{71B111C9-021D-DBAD-9583-AAEC55D55823}"/>
              </a:ext>
            </a:extLst>
          </p:cNvPr>
          <p:cNvSpPr txBox="1">
            <a:spLocks/>
          </p:cNvSpPr>
          <p:nvPr/>
        </p:nvSpPr>
        <p:spPr>
          <a:xfrm>
            <a:off x="1126836" y="365125"/>
            <a:ext cx="10893714" cy="133508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noProof="0">
                <a:solidFill>
                  <a:srgbClr val="1E699D"/>
                </a:solidFill>
                <a:latin typeface="Calibri"/>
                <a:ea typeface="Calibri"/>
                <a:cs typeface="Calibri"/>
              </a:rPr>
              <a:t>2.1.g. Le stress chronique</a:t>
            </a:r>
          </a:p>
        </p:txBody>
      </p:sp>
      <p:sp>
        <p:nvSpPr>
          <p:cNvPr id="4" name="Tekstvak 3">
            <a:extLst>
              <a:ext uri="{FF2B5EF4-FFF2-40B4-BE49-F238E27FC236}">
                <a16:creationId xmlns:a16="http://schemas.microsoft.com/office/drawing/2014/main" id="{D0C70CD7-5A37-1310-6642-6E452D859AD9}"/>
              </a:ext>
            </a:extLst>
          </p:cNvPr>
          <p:cNvSpPr txBox="1"/>
          <p:nvPr/>
        </p:nvSpPr>
        <p:spPr>
          <a:xfrm>
            <a:off x="708099" y="1592580"/>
            <a:ext cx="5874191" cy="4524315"/>
          </a:xfrm>
          <a:prstGeom prst="rect">
            <a:avLst/>
          </a:prstGeom>
          <a:solidFill>
            <a:schemeClr val="accent2">
              <a:lumMod val="40000"/>
              <a:lumOff val="60000"/>
            </a:schemeClr>
          </a:solidFill>
          <a:ln>
            <a:solidFill>
              <a:schemeClr val="accent2">
                <a:lumMod val="40000"/>
                <a:lumOff val="60000"/>
              </a:schemeClr>
            </a:solidFill>
          </a:ln>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fr-FR" sz="1600" b="1" noProof="0"/>
              <a:t>Définition : </a:t>
            </a:r>
            <a:r>
              <a:rPr lang="fr-FR" sz="1600" noProof="0"/>
              <a:t>réponse prolongée de l'organisme face à des situations stressantes répétées ou continues, entrainant une activation persistante du système endocrinien.</a:t>
            </a:r>
            <a:endParaRPr lang="fr-FR" sz="1600" noProof="0">
              <a:ea typeface="Calibri"/>
              <a:cs typeface="Calibri"/>
            </a:endParaRPr>
          </a:p>
          <a:p>
            <a:endParaRPr lang="fr-FR" sz="1600" noProof="0">
              <a:ea typeface="Calibri"/>
              <a:cs typeface="Calibri"/>
            </a:endParaRPr>
          </a:p>
          <a:p>
            <a:pPr marL="285750" indent="-285750">
              <a:buFont typeface="Arial"/>
              <a:buChar char="•"/>
            </a:pPr>
            <a:r>
              <a:rPr lang="fr-FR" sz="1600" b="1" noProof="0">
                <a:ea typeface="Calibri"/>
                <a:cs typeface="Calibri"/>
              </a:rPr>
              <a:t>Causes</a:t>
            </a:r>
            <a:r>
              <a:rPr lang="fr-FR" sz="1600" b="1" noProof="0"/>
              <a:t> principales: </a:t>
            </a:r>
            <a:endParaRPr lang="fr-FR" noProof="0">
              <a:ea typeface="Calibri"/>
              <a:cs typeface="Calibri"/>
            </a:endParaRPr>
          </a:p>
          <a:p>
            <a:pPr marL="742950" lvl="1" indent="-285750">
              <a:buFont typeface="Arial" panose="020B0604020202020204" pitchFamily="34" charset="0"/>
              <a:buChar char="•"/>
            </a:pPr>
            <a:r>
              <a:rPr lang="fr-FR" sz="1600" noProof="0"/>
              <a:t>Facteurs professionnels (pression, surcharge de travail, </a:t>
            </a:r>
            <a:r>
              <a:rPr lang="fr-FR" sz="1600" noProof="0">
                <a:solidFill>
                  <a:srgbClr val="1E699D"/>
                </a:solidFill>
              </a:rPr>
              <a:t>instabilité,</a:t>
            </a:r>
            <a:r>
              <a:rPr lang="fr-FR" sz="1600" noProof="0"/>
              <a:t> instabilité, incertitude)</a:t>
            </a:r>
            <a:endParaRPr lang="fr-FR" sz="1600" noProof="0">
              <a:ea typeface="Calibri"/>
              <a:cs typeface="Calibri"/>
            </a:endParaRPr>
          </a:p>
          <a:p>
            <a:pPr marL="742950" lvl="1" indent="-285750">
              <a:buFont typeface="Arial" panose="020B0604020202020204" pitchFamily="34" charset="0"/>
              <a:buChar char="•"/>
            </a:pPr>
            <a:r>
              <a:rPr lang="fr-FR" sz="1600" noProof="0"/>
              <a:t>Facteurs personnels (conflits, soucis financiers, instabilité, incertitude)</a:t>
            </a:r>
            <a:endParaRPr lang="fr-FR" sz="1600" noProof="0">
              <a:ea typeface="Calibri"/>
              <a:cs typeface="Calibri"/>
            </a:endParaRPr>
          </a:p>
          <a:p>
            <a:pPr marL="742950" lvl="1" indent="-285750">
              <a:buFont typeface="Arial" panose="020B0604020202020204" pitchFamily="34" charset="0"/>
              <a:buChar char="•"/>
            </a:pPr>
            <a:endParaRPr lang="fr-FR" sz="1600" b="1" strike="sngStrike" noProof="0">
              <a:ea typeface="Calibri"/>
              <a:cs typeface="Calibri"/>
            </a:endParaRPr>
          </a:p>
          <a:p>
            <a:pPr marL="285750" indent="-285750">
              <a:buFont typeface="Arial"/>
              <a:buChar char="•"/>
            </a:pPr>
            <a:r>
              <a:rPr lang="fr-FR" sz="1600" b="1" noProof="0"/>
              <a:t>Conséquences sur la santé: </a:t>
            </a:r>
            <a:endParaRPr lang="fr-FR" sz="1600" b="1" noProof="0">
              <a:ea typeface="Calibri"/>
              <a:cs typeface="Calibri"/>
            </a:endParaRPr>
          </a:p>
          <a:p>
            <a:pPr marL="742950" lvl="1" indent="-285750">
              <a:buFont typeface="Arial" panose="020B0604020202020204" pitchFamily="34" charset="0"/>
              <a:buChar char="•"/>
            </a:pPr>
            <a:r>
              <a:rPr lang="fr-FR" sz="1600" noProof="0"/>
              <a:t>Physiques : fatigue chronique, maladies cardiovasculaires, troubles du sommeil</a:t>
            </a:r>
            <a:endParaRPr lang="fr-FR" sz="1600" noProof="0">
              <a:ea typeface="Calibri"/>
              <a:cs typeface="Calibri"/>
            </a:endParaRPr>
          </a:p>
          <a:p>
            <a:pPr marL="742950" lvl="1" indent="-285750">
              <a:buFont typeface="Arial" panose="020B0604020202020204" pitchFamily="34" charset="0"/>
              <a:buChar char="•"/>
            </a:pPr>
            <a:r>
              <a:rPr lang="fr-FR" sz="1600" noProof="0"/>
              <a:t>Mentales : anxiété, dépression, altération de la mémoire et de la concentration</a:t>
            </a:r>
            <a:endParaRPr lang="fr-FR" sz="1600" noProof="0">
              <a:ea typeface="Calibri"/>
              <a:cs typeface="Calibri"/>
            </a:endParaRPr>
          </a:p>
          <a:p>
            <a:pPr lvl="1"/>
            <a:endParaRPr lang="fr-FR" sz="1600" noProof="0">
              <a:ea typeface="Calibri"/>
              <a:cs typeface="Calibri"/>
            </a:endParaRPr>
          </a:p>
          <a:p>
            <a:pPr marL="285750" indent="-285750">
              <a:buFont typeface="Arial" panose="020B0604020202020204" pitchFamily="34" charset="0"/>
              <a:buChar char="•"/>
            </a:pPr>
            <a:r>
              <a:rPr lang="fr-FR" sz="1600" b="1" noProof="0"/>
              <a:t>Processus biologique : </a:t>
            </a:r>
            <a:r>
              <a:rPr lang="fr-FR" sz="1600" noProof="0"/>
              <a:t>Libération constante de cortisol, perturbant les fonctions du corps</a:t>
            </a:r>
            <a:endParaRPr lang="fr-FR" sz="1600" noProof="0">
              <a:ea typeface="Calibri"/>
              <a:cs typeface="Calibri"/>
            </a:endParaRPr>
          </a:p>
        </p:txBody>
      </p:sp>
    </p:spTree>
    <p:extLst>
      <p:ext uri="{BB962C8B-B14F-4D97-AF65-F5344CB8AC3E}">
        <p14:creationId xmlns:p14="http://schemas.microsoft.com/office/powerpoint/2010/main" val="13476046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964ECE06-66DA-C4A2-3A94-F8693E382349}"/>
              </a:ext>
            </a:extLst>
          </p:cNvPr>
          <p:cNvSpPr txBox="1">
            <a:spLocks noChangeArrowheads="1"/>
          </p:cNvSpPr>
          <p:nvPr/>
        </p:nvSpPr>
        <p:spPr bwMode="auto">
          <a:xfrm>
            <a:off x="524824" y="1717014"/>
            <a:ext cx="10962720" cy="3785652"/>
          </a:xfrm>
          <a:prstGeom prst="rect">
            <a:avLst/>
          </a:prstGeom>
          <a:noFill/>
          <a:ln>
            <a:noFill/>
          </a:ln>
        </p:spPr>
        <p:txBody>
          <a:bodyPr wrap="square" lIns="91440" tIns="45720" rIns="91440" bIns="45720" anchor="t">
            <a:spAutoFit/>
          </a:bodyPr>
          <a:lstStyle>
            <a:lvl1pPr eaLnBrk="0" hangingPunct="0">
              <a:defRPr sz="2000">
                <a:solidFill>
                  <a:schemeClr val="tx1"/>
                </a:solidFill>
                <a:latin typeface="Verdana" panose="020B0604030504040204" pitchFamily="34" charset="0"/>
              </a:defRPr>
            </a:lvl1pPr>
            <a:lvl2pPr marL="742950" indent="-285750" eaLnBrk="0" hangingPunct="0">
              <a:defRPr sz="2000">
                <a:solidFill>
                  <a:schemeClr val="tx1"/>
                </a:solidFill>
                <a:latin typeface="Verdana" panose="020B0604030504040204" pitchFamily="34" charset="0"/>
              </a:defRPr>
            </a:lvl2pPr>
            <a:lvl3pPr marL="1143000" indent="-228600" eaLnBrk="0" hangingPunct="0">
              <a:defRPr sz="2000">
                <a:solidFill>
                  <a:schemeClr val="tx1"/>
                </a:solidFill>
                <a:latin typeface="Verdana" panose="020B0604030504040204" pitchFamily="34" charset="0"/>
              </a:defRPr>
            </a:lvl3pPr>
            <a:lvl4pPr marL="1600200" indent="-228600" eaLnBrk="0" hangingPunct="0">
              <a:defRPr sz="2000">
                <a:solidFill>
                  <a:schemeClr val="tx1"/>
                </a:solidFill>
                <a:latin typeface="Verdana" panose="020B0604030504040204" pitchFamily="34" charset="0"/>
              </a:defRPr>
            </a:lvl4pPr>
            <a:lvl5pPr marL="2057400" indent="-228600" eaLnBrk="0" hangingPunct="0">
              <a:defRPr sz="2000">
                <a:solidFill>
                  <a:schemeClr val="tx1"/>
                </a:solidFill>
                <a:latin typeface="Verdana" panose="020B0604030504040204" pitchFamily="34" charset="0"/>
              </a:defRPr>
            </a:lvl5pPr>
            <a:lvl6pPr marL="2514600" indent="-228600" eaLnBrk="0" fontAlgn="base" hangingPunct="0">
              <a:spcBef>
                <a:spcPct val="0"/>
              </a:spcBef>
              <a:spcAft>
                <a:spcPct val="0"/>
              </a:spcAft>
              <a:defRPr sz="2000">
                <a:solidFill>
                  <a:schemeClr val="tx1"/>
                </a:solidFill>
                <a:latin typeface="Verdana" panose="020B0604030504040204" pitchFamily="34" charset="0"/>
              </a:defRPr>
            </a:lvl6pPr>
            <a:lvl7pPr marL="2971800" indent="-228600" eaLnBrk="0" fontAlgn="base" hangingPunct="0">
              <a:spcBef>
                <a:spcPct val="0"/>
              </a:spcBef>
              <a:spcAft>
                <a:spcPct val="0"/>
              </a:spcAft>
              <a:defRPr sz="2000">
                <a:solidFill>
                  <a:schemeClr val="tx1"/>
                </a:solidFill>
                <a:latin typeface="Verdana" panose="020B0604030504040204" pitchFamily="34" charset="0"/>
              </a:defRPr>
            </a:lvl7pPr>
            <a:lvl8pPr marL="3429000" indent="-228600" eaLnBrk="0" fontAlgn="base" hangingPunct="0">
              <a:spcBef>
                <a:spcPct val="0"/>
              </a:spcBef>
              <a:spcAft>
                <a:spcPct val="0"/>
              </a:spcAft>
              <a:defRPr sz="2000">
                <a:solidFill>
                  <a:schemeClr val="tx1"/>
                </a:solidFill>
                <a:latin typeface="Verdana" panose="020B0604030504040204" pitchFamily="34" charset="0"/>
              </a:defRPr>
            </a:lvl8pPr>
            <a:lvl9pPr marL="3886200" indent="-228600" eaLnBrk="0" fontAlgn="base" hangingPunct="0">
              <a:spcBef>
                <a:spcPct val="0"/>
              </a:spcBef>
              <a:spcAft>
                <a:spcPct val="0"/>
              </a:spcAft>
              <a:defRPr sz="2000">
                <a:solidFill>
                  <a:schemeClr val="tx1"/>
                </a:solidFill>
                <a:latin typeface="Verdana" panose="020B0604030504040204" pitchFamily="34" charset="0"/>
              </a:defRPr>
            </a:lvl9pPr>
          </a:lstStyle>
          <a:p>
            <a:pPr marL="342900" indent="-342900">
              <a:buFont typeface="Arial" panose="020B0604020202020204" pitchFamily="34" charset="0"/>
              <a:buChar char="•"/>
              <a:defRPr/>
            </a:pPr>
            <a:r>
              <a:rPr lang="fr-FR" sz="2000" b="1" noProof="0">
                <a:latin typeface="+mn-lt"/>
              </a:rPr>
              <a:t>L'OMS reconnaît </a:t>
            </a:r>
            <a:r>
              <a:rPr lang="fr-FR" b="1" noProof="0">
                <a:latin typeface="+mn-lt"/>
              </a:rPr>
              <a:t>le burn-out comme un phénomène professionnel</a:t>
            </a:r>
            <a:endParaRPr lang="fr-FR" sz="2000" b="1" noProof="0">
              <a:latin typeface="+mn-lt"/>
            </a:endParaRPr>
          </a:p>
          <a:p>
            <a:pPr marL="457200" lvl="1" indent="0">
              <a:defRPr/>
            </a:pPr>
            <a:endParaRPr lang="fr-FR" noProof="0">
              <a:latin typeface="+mn-lt"/>
              <a:ea typeface="Calibri"/>
              <a:cs typeface="Calibri"/>
            </a:endParaRPr>
          </a:p>
          <a:p>
            <a:pPr marL="800100" lvl="1" indent="-342900">
              <a:buFont typeface="Courier New" panose="02070309020205020404" pitchFamily="49" charset="0"/>
              <a:buChar char="o"/>
              <a:defRPr/>
            </a:pPr>
            <a:r>
              <a:rPr lang="fr-FR" noProof="0">
                <a:latin typeface="+mn-lt"/>
              </a:rPr>
              <a:t>Le burnout est « un</a:t>
            </a:r>
            <a:r>
              <a:rPr lang="fr-FR" b="1" noProof="0">
                <a:latin typeface="+mn-lt"/>
              </a:rPr>
              <a:t> </a:t>
            </a:r>
            <a:r>
              <a:rPr lang="fr-FR" b="1" noProof="0">
                <a:latin typeface="+mn-lt"/>
                <a:hlinkClick r:id="rId3">
                  <a:extLst>
                    <a:ext uri="{A12FA001-AC4F-418D-AE19-62706E023703}">
                      <ahyp:hlinkClr xmlns:ahyp="http://schemas.microsoft.com/office/drawing/2018/hyperlinkcolor" val="tx"/>
                    </a:ext>
                  </a:extLst>
                </a:hlinkClick>
              </a:rPr>
              <a:t>syndrome</a:t>
            </a:r>
            <a:r>
              <a:rPr lang="fr-FR" noProof="0">
                <a:latin typeface="+mn-lt"/>
              </a:rPr>
              <a:t> [...] résultant d'un</a:t>
            </a:r>
            <a:r>
              <a:rPr lang="fr-FR" b="1" noProof="0">
                <a:latin typeface="+mn-lt"/>
              </a:rPr>
              <a:t> </a:t>
            </a:r>
            <a:r>
              <a:rPr lang="fr-FR" b="1" noProof="0">
                <a:latin typeface="+mn-lt"/>
                <a:hlinkClick r:id="rId4">
                  <a:extLst>
                    <a:ext uri="{A12FA001-AC4F-418D-AE19-62706E023703}">
                      <ahyp:hlinkClr xmlns:ahyp="http://schemas.microsoft.com/office/drawing/2018/hyperlinkcolor" val="tx"/>
                    </a:ext>
                  </a:extLst>
                </a:hlinkClick>
              </a:rPr>
              <a:t>stress</a:t>
            </a:r>
            <a:r>
              <a:rPr lang="fr-FR" noProof="0">
                <a:latin typeface="+mn-lt"/>
              </a:rPr>
              <a:t> chronique au travail qui n'a pas été géré avec succès » </a:t>
            </a:r>
            <a:endParaRPr lang="fr-FR" noProof="0">
              <a:latin typeface="+mn-lt"/>
              <a:ea typeface="Calibri"/>
              <a:cs typeface="Calibri"/>
            </a:endParaRPr>
          </a:p>
          <a:p>
            <a:pPr marL="800100" lvl="1" indent="-342900">
              <a:buFont typeface="Courier New" panose="02070309020205020404" pitchFamily="49" charset="0"/>
              <a:buChar char="o"/>
              <a:defRPr/>
            </a:pPr>
            <a:endParaRPr lang="fr-FR" i="1" noProof="0">
              <a:latin typeface="+mn-lt"/>
            </a:endParaRPr>
          </a:p>
          <a:p>
            <a:pPr marL="800100" lvl="1" indent="-342900">
              <a:buFont typeface="Courier New" panose="02070309020205020404" pitchFamily="49" charset="0"/>
              <a:buChar char="o"/>
              <a:defRPr/>
            </a:pPr>
            <a:r>
              <a:rPr lang="fr-FR" noProof="0">
                <a:latin typeface="+mn-lt"/>
              </a:rPr>
              <a:t>Le burnout « fait spécifiquement référence à des phénomènes relatifs au contexte professionnel et ne doit pas être utilisé pour décrire des expériences dans d'autres domaines de la vie ».</a:t>
            </a:r>
            <a:endParaRPr lang="fr-FR" noProof="0">
              <a:latin typeface="+mn-lt"/>
              <a:ea typeface="Calibri"/>
              <a:cs typeface="Calibri"/>
            </a:endParaRPr>
          </a:p>
          <a:p>
            <a:pPr>
              <a:defRPr/>
            </a:pPr>
            <a:endParaRPr lang="fr-FR" sz="2000" noProof="0">
              <a:latin typeface="+mn-lt"/>
            </a:endParaRPr>
          </a:p>
          <a:p>
            <a:pPr marL="342900" indent="-342900" eaLnBrk="1" hangingPunct="1">
              <a:buFont typeface="Arial" panose="020B0604020202020204" pitchFamily="34" charset="0"/>
              <a:buChar char="•"/>
              <a:defRPr/>
            </a:pPr>
            <a:r>
              <a:rPr lang="fr-FR" noProof="0">
                <a:latin typeface="Calibri"/>
                <a:ea typeface="Verdana"/>
                <a:cs typeface="Calibri Light"/>
              </a:rPr>
              <a:t>En Belgique, le burnout n'est pas reconnu comme une maladie professionnelle (pas de diagnostic médical dans le DSM-5), mais comme une maladie liée au travail (CIM-11). Dans ce </a:t>
            </a:r>
            <a:r>
              <a:rPr lang="fr-FR" noProof="0">
                <a:latin typeface="Calibri"/>
                <a:ea typeface="Verdana"/>
                <a:cs typeface="Calibri Light"/>
                <a:sym typeface="Wingdings" panose="05000000000000000000" pitchFamily="2" charset="2"/>
              </a:rPr>
              <a:t>cas, le travail doit être un facteur prédominant dans la détresse ressentie.</a:t>
            </a:r>
            <a:endParaRPr lang="fr-FR" noProof="0">
              <a:latin typeface="Calibri"/>
              <a:ea typeface="Verdana"/>
              <a:cs typeface="Calibri Light"/>
            </a:endParaRPr>
          </a:p>
          <a:p>
            <a:pPr eaLnBrk="1" hangingPunct="1">
              <a:defRPr/>
            </a:pPr>
            <a:endParaRPr lang="fr-FR" sz="2000" noProof="0">
              <a:latin typeface="+mn-lt"/>
              <a:sym typeface="Wingdings" panose="05000000000000000000" pitchFamily="2" charset="2"/>
            </a:endParaRPr>
          </a:p>
        </p:txBody>
      </p:sp>
      <p:sp>
        <p:nvSpPr>
          <p:cNvPr id="2" name="Titre 1">
            <a:extLst>
              <a:ext uri="{FF2B5EF4-FFF2-40B4-BE49-F238E27FC236}">
                <a16:creationId xmlns:a16="http://schemas.microsoft.com/office/drawing/2014/main" id="{D3AA61E5-5866-A680-1E72-3D147D18250F}"/>
              </a:ext>
            </a:extLst>
          </p:cNvPr>
          <p:cNvSpPr>
            <a:spLocks noGrp="1"/>
          </p:cNvSpPr>
          <p:nvPr>
            <p:ph type="title"/>
          </p:nvPr>
        </p:nvSpPr>
        <p:spPr/>
        <p:txBody>
          <a:bodyPr lIns="91440" tIns="45720" rIns="91440" bIns="45720" anchor="t">
            <a:normAutofit/>
          </a:bodyPr>
          <a:lstStyle/>
          <a:p>
            <a:r>
              <a:rPr lang="fr-FR" sz="2800" noProof="0">
                <a:latin typeface="Calibri"/>
              </a:rPr>
              <a:t>2.2. Burnout</a:t>
            </a:r>
          </a:p>
        </p:txBody>
      </p:sp>
      <p:sp>
        <p:nvSpPr>
          <p:cNvPr id="3" name="Espace réservé du numéro de diapositive 2"/>
          <p:cNvSpPr>
            <a:spLocks noGrp="1"/>
          </p:cNvSpPr>
          <p:nvPr>
            <p:ph type="sldNum" sz="quarter" idx="10"/>
          </p:nvPr>
        </p:nvSpPr>
        <p:spPr/>
        <p:txBody>
          <a:bodyPr/>
          <a:lstStyle/>
          <a:p>
            <a:fld id="{9FCF0D27-783A-4A41-A067-B898C8DC56C7}" type="slidenum">
              <a:rPr lang="fr-FR" noProof="0" smtClean="0"/>
              <a:pPr/>
              <a:t>33</a:t>
            </a:fld>
            <a:endParaRPr lang="fr-FR" noProof="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9EC3B6-9037-A992-D66F-1FFA5A6D3CA5}"/>
              </a:ext>
            </a:extLst>
          </p:cNvPr>
          <p:cNvSpPr>
            <a:spLocks noGrp="1"/>
          </p:cNvSpPr>
          <p:nvPr>
            <p:ph type="sldNum" sz="quarter" idx="10"/>
          </p:nvPr>
        </p:nvSpPr>
        <p:spPr/>
        <p:txBody>
          <a:bodyPr/>
          <a:lstStyle/>
          <a:p>
            <a:fld id="{9FCF0D27-783A-4A41-A067-B898C8DC56C7}" type="slidenum">
              <a:rPr lang="fr-FR" noProof="0" smtClean="0"/>
              <a:pPr/>
              <a:t>34</a:t>
            </a:fld>
            <a:endParaRPr lang="fr-FR" noProof="0"/>
          </a:p>
        </p:txBody>
      </p:sp>
      <p:sp>
        <p:nvSpPr>
          <p:cNvPr id="9" name="TextBox 8">
            <a:extLst>
              <a:ext uri="{FF2B5EF4-FFF2-40B4-BE49-F238E27FC236}">
                <a16:creationId xmlns:a16="http://schemas.microsoft.com/office/drawing/2014/main" id="{B38160AD-2414-ED9C-928E-8AC8904EA70C}"/>
              </a:ext>
            </a:extLst>
          </p:cNvPr>
          <p:cNvSpPr txBox="1"/>
          <p:nvPr/>
        </p:nvSpPr>
        <p:spPr>
          <a:xfrm>
            <a:off x="1058883" y="1593593"/>
            <a:ext cx="558140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noProof="0">
                <a:ea typeface="Calibri"/>
                <a:cs typeface="Calibri"/>
              </a:rPr>
              <a:t>Symptômes principaux</a:t>
            </a:r>
            <a:endParaRPr lang="fr-FR" i="1" noProof="0"/>
          </a:p>
        </p:txBody>
      </p:sp>
      <p:sp>
        <p:nvSpPr>
          <p:cNvPr id="10" name="TextBox 9">
            <a:extLst>
              <a:ext uri="{FF2B5EF4-FFF2-40B4-BE49-F238E27FC236}">
                <a16:creationId xmlns:a16="http://schemas.microsoft.com/office/drawing/2014/main" id="{20553177-4068-00B2-D98A-E3D1D70FEB0D}"/>
              </a:ext>
            </a:extLst>
          </p:cNvPr>
          <p:cNvSpPr txBox="1"/>
          <p:nvPr/>
        </p:nvSpPr>
        <p:spPr>
          <a:xfrm>
            <a:off x="1108362" y="2761332"/>
            <a:ext cx="2167247"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Calibri"/>
              <a:buChar char="-"/>
            </a:pPr>
            <a:r>
              <a:rPr lang="fr-FR" noProof="0">
                <a:ea typeface="Calibri"/>
                <a:cs typeface="Calibri"/>
              </a:rPr>
              <a:t>Épuisement</a:t>
            </a:r>
            <a:endParaRPr lang="fr-FR" noProof="0"/>
          </a:p>
          <a:p>
            <a:endParaRPr lang="fr-FR" noProof="0">
              <a:ea typeface="Calibri"/>
              <a:cs typeface="Calibri"/>
            </a:endParaRPr>
          </a:p>
          <a:p>
            <a:pPr marL="285750" indent="-285750">
              <a:buFont typeface="Calibri"/>
              <a:buChar char="-"/>
            </a:pPr>
            <a:r>
              <a:rPr lang="fr-FR" noProof="0">
                <a:ea typeface="Calibri"/>
                <a:cs typeface="Calibri"/>
              </a:rPr>
              <a:t>Perte de contrôle émotionnelle</a:t>
            </a:r>
          </a:p>
          <a:p>
            <a:endParaRPr lang="fr-FR" noProof="0">
              <a:ea typeface="Calibri"/>
              <a:cs typeface="Calibri"/>
            </a:endParaRPr>
          </a:p>
          <a:p>
            <a:pPr marL="285750" indent="-285750">
              <a:buFont typeface="Calibri"/>
              <a:buChar char="-"/>
            </a:pPr>
            <a:r>
              <a:rPr lang="fr-FR" noProof="0">
                <a:ea typeface="Calibri"/>
                <a:cs typeface="Calibri"/>
              </a:rPr>
              <a:t>Perte de contrôle cognitive</a:t>
            </a:r>
          </a:p>
        </p:txBody>
      </p:sp>
      <p:sp>
        <p:nvSpPr>
          <p:cNvPr id="11" name="Rectangle 10">
            <a:extLst>
              <a:ext uri="{FF2B5EF4-FFF2-40B4-BE49-F238E27FC236}">
                <a16:creationId xmlns:a16="http://schemas.microsoft.com/office/drawing/2014/main" id="{F0318350-05BF-EC60-3CD4-C7E552A339F6}"/>
              </a:ext>
            </a:extLst>
          </p:cNvPr>
          <p:cNvSpPr/>
          <p:nvPr/>
        </p:nvSpPr>
        <p:spPr>
          <a:xfrm>
            <a:off x="4977740" y="2979046"/>
            <a:ext cx="2968832" cy="702623"/>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Calibri"/>
              <a:buChar char="-"/>
            </a:pPr>
            <a:r>
              <a:rPr lang="fr-FR" noProof="0">
                <a:solidFill>
                  <a:schemeClr val="tx1"/>
                </a:solidFill>
                <a:ea typeface="Calibri"/>
                <a:cs typeface="Calibri"/>
              </a:rPr>
              <a:t>Distance mentale</a:t>
            </a:r>
          </a:p>
        </p:txBody>
      </p:sp>
      <p:sp>
        <p:nvSpPr>
          <p:cNvPr id="12" name="Rectangle 11">
            <a:extLst>
              <a:ext uri="{FF2B5EF4-FFF2-40B4-BE49-F238E27FC236}">
                <a16:creationId xmlns:a16="http://schemas.microsoft.com/office/drawing/2014/main" id="{5E644D38-D882-032E-9B06-2275134EE1FD}"/>
              </a:ext>
            </a:extLst>
          </p:cNvPr>
          <p:cNvSpPr/>
          <p:nvPr/>
        </p:nvSpPr>
        <p:spPr>
          <a:xfrm>
            <a:off x="1058882" y="2306112"/>
            <a:ext cx="2642259" cy="289955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a:p>
        </p:txBody>
      </p:sp>
      <p:sp>
        <p:nvSpPr>
          <p:cNvPr id="13" name="Rectangle 12">
            <a:extLst>
              <a:ext uri="{FF2B5EF4-FFF2-40B4-BE49-F238E27FC236}">
                <a16:creationId xmlns:a16="http://schemas.microsoft.com/office/drawing/2014/main" id="{918588D3-F830-A78B-9B9B-8C5E03BF6555}"/>
              </a:ext>
            </a:extLst>
          </p:cNvPr>
          <p:cNvSpPr/>
          <p:nvPr/>
        </p:nvSpPr>
        <p:spPr>
          <a:xfrm>
            <a:off x="713187" y="1346191"/>
            <a:ext cx="7402285" cy="466106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a:p>
        </p:txBody>
      </p:sp>
      <p:cxnSp>
        <p:nvCxnSpPr>
          <p:cNvPr id="14" name="Straight Arrow Connector 13">
            <a:extLst>
              <a:ext uri="{FF2B5EF4-FFF2-40B4-BE49-F238E27FC236}">
                <a16:creationId xmlns:a16="http://schemas.microsoft.com/office/drawing/2014/main" id="{22D7690B-7A95-D04D-96C2-AB03646E5070}"/>
              </a:ext>
            </a:extLst>
          </p:cNvPr>
          <p:cNvCxnSpPr/>
          <p:nvPr/>
        </p:nvCxnSpPr>
        <p:spPr>
          <a:xfrm flipV="1">
            <a:off x="3869376" y="3137384"/>
            <a:ext cx="1039090" cy="9896"/>
          </a:xfrm>
          <a:prstGeom prst="straightConnector1">
            <a:avLst/>
          </a:prstGeom>
          <a:ln>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C7DF5199-2791-3B4B-4E76-FC775E09F007}"/>
              </a:ext>
            </a:extLst>
          </p:cNvPr>
          <p:cNvCxnSpPr/>
          <p:nvPr/>
        </p:nvCxnSpPr>
        <p:spPr>
          <a:xfrm>
            <a:off x="6254337" y="3790527"/>
            <a:ext cx="9896" cy="959922"/>
          </a:xfrm>
          <a:prstGeom prst="straightConnector1">
            <a:avLst/>
          </a:prstGeom>
          <a:ln>
            <a:solidFill>
              <a:srgbClr val="4472C4"/>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348FE71-B5D5-9BF1-9B9B-70935118B43E}"/>
              </a:ext>
            </a:extLst>
          </p:cNvPr>
          <p:cNvCxnSpPr/>
          <p:nvPr/>
        </p:nvCxnSpPr>
        <p:spPr>
          <a:xfrm flipH="1" flipV="1">
            <a:off x="4136571" y="4740553"/>
            <a:ext cx="2117765" cy="19792"/>
          </a:xfrm>
          <a:prstGeom prst="straightConnector1">
            <a:avLst/>
          </a:prstGeom>
          <a:ln>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19FE940-B709-65F1-22E3-63C1D5884F46}"/>
              </a:ext>
            </a:extLst>
          </p:cNvPr>
          <p:cNvSpPr txBox="1"/>
          <p:nvPr/>
        </p:nvSpPr>
        <p:spPr>
          <a:xfrm>
            <a:off x="7853883" y="870319"/>
            <a:ext cx="132474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noProof="0">
                <a:ea typeface="Calibri"/>
                <a:cs typeface="Calibri"/>
              </a:rPr>
              <a:t>BURN-OUT</a:t>
            </a:r>
            <a:endParaRPr lang="fr-FR" noProof="0"/>
          </a:p>
        </p:txBody>
      </p:sp>
      <p:sp>
        <p:nvSpPr>
          <p:cNvPr id="20" name="TextBox 19">
            <a:extLst>
              <a:ext uri="{FF2B5EF4-FFF2-40B4-BE49-F238E27FC236}">
                <a16:creationId xmlns:a16="http://schemas.microsoft.com/office/drawing/2014/main" id="{92423BAE-F7F5-33A3-091D-5C9725E83861}"/>
              </a:ext>
            </a:extLst>
          </p:cNvPr>
          <p:cNvSpPr txBox="1"/>
          <p:nvPr/>
        </p:nvSpPr>
        <p:spPr>
          <a:xfrm>
            <a:off x="8866909" y="1593592"/>
            <a:ext cx="3097479"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i="1" noProof="0">
                <a:ea typeface="Calibri"/>
                <a:cs typeface="Calibri"/>
              </a:rPr>
              <a:t>Symptômes supplémentaires</a:t>
            </a:r>
          </a:p>
          <a:p>
            <a:endParaRPr lang="fr-FR" noProof="0">
              <a:ea typeface="Calibri"/>
              <a:cs typeface="Calibri"/>
            </a:endParaRPr>
          </a:p>
          <a:p>
            <a:pPr marL="285750" indent="-285750">
              <a:buFont typeface="Calibri"/>
              <a:buChar char="-"/>
            </a:pPr>
            <a:r>
              <a:rPr lang="fr-FR" noProof="0">
                <a:ea typeface="Calibri"/>
                <a:cs typeface="Calibri"/>
              </a:rPr>
              <a:t>Humeur dépressive</a:t>
            </a:r>
          </a:p>
          <a:p>
            <a:endParaRPr lang="fr-FR" noProof="0">
              <a:ea typeface="Calibri"/>
              <a:cs typeface="Calibri"/>
            </a:endParaRPr>
          </a:p>
          <a:p>
            <a:pPr marL="285750" indent="-285750">
              <a:buFont typeface="Calibri"/>
              <a:buChar char="-"/>
            </a:pPr>
            <a:r>
              <a:rPr lang="fr-FR" noProof="0">
                <a:ea typeface="Calibri"/>
                <a:cs typeface="Calibri"/>
              </a:rPr>
              <a:t>Symptômes de tension psychosomatique</a:t>
            </a:r>
          </a:p>
          <a:p>
            <a:endParaRPr lang="fr-FR" noProof="0">
              <a:ea typeface="Calibri"/>
              <a:cs typeface="Calibri"/>
            </a:endParaRPr>
          </a:p>
          <a:p>
            <a:pPr marL="285750" indent="-285750">
              <a:buFont typeface="Calibri"/>
              <a:buChar char="-"/>
            </a:pPr>
            <a:r>
              <a:rPr lang="fr-FR" noProof="0">
                <a:ea typeface="Calibri"/>
                <a:cs typeface="Calibri"/>
              </a:rPr>
              <a:t>Symptômes de tension comportementale</a:t>
            </a:r>
          </a:p>
        </p:txBody>
      </p:sp>
      <p:sp>
        <p:nvSpPr>
          <p:cNvPr id="21" name="Rectangle 20">
            <a:extLst>
              <a:ext uri="{FF2B5EF4-FFF2-40B4-BE49-F238E27FC236}">
                <a16:creationId xmlns:a16="http://schemas.microsoft.com/office/drawing/2014/main" id="{4B365241-29B3-DEB6-F463-0E5226CA4A80}"/>
              </a:ext>
            </a:extLst>
          </p:cNvPr>
          <p:cNvSpPr/>
          <p:nvPr/>
        </p:nvSpPr>
        <p:spPr>
          <a:xfrm>
            <a:off x="8659090" y="1401264"/>
            <a:ext cx="3305298" cy="464127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a:p>
        </p:txBody>
      </p:sp>
      <p:cxnSp>
        <p:nvCxnSpPr>
          <p:cNvPr id="22" name="Straight Arrow Connector 21">
            <a:extLst>
              <a:ext uri="{FF2B5EF4-FFF2-40B4-BE49-F238E27FC236}">
                <a16:creationId xmlns:a16="http://schemas.microsoft.com/office/drawing/2014/main" id="{4370E10B-39B7-519D-5414-1F2EF4936168}"/>
              </a:ext>
            </a:extLst>
          </p:cNvPr>
          <p:cNvCxnSpPr>
            <a:cxnSpLocks/>
          </p:cNvCxnSpPr>
          <p:nvPr/>
        </p:nvCxnSpPr>
        <p:spPr>
          <a:xfrm flipV="1">
            <a:off x="8085116" y="3275929"/>
            <a:ext cx="603662" cy="0"/>
          </a:xfrm>
          <a:prstGeom prst="straightConnector1">
            <a:avLst/>
          </a:prstGeom>
          <a:ln>
            <a:solidFill>
              <a:srgbClr val="4472C4"/>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6CA46C23-35C6-315B-DAC1-6BD43DDF1CB5}"/>
              </a:ext>
            </a:extLst>
          </p:cNvPr>
          <p:cNvSpPr txBox="1"/>
          <p:nvPr/>
        </p:nvSpPr>
        <p:spPr>
          <a:xfrm>
            <a:off x="533242" y="247713"/>
            <a:ext cx="1072737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noProof="0">
                <a:latin typeface="Futura Medium"/>
                <a:ea typeface="+mn-lt"/>
                <a:cs typeface="+mn-lt"/>
              </a:rPr>
              <a:t>2.2.a. Dynamique intrapersonnelle du burnout</a:t>
            </a:r>
            <a:endParaRPr lang="fr-FR" sz="2800" noProof="0">
              <a:latin typeface="Futura Medium"/>
            </a:endParaRPr>
          </a:p>
        </p:txBody>
      </p:sp>
    </p:spTree>
    <p:extLst>
      <p:ext uri="{BB962C8B-B14F-4D97-AF65-F5344CB8AC3E}">
        <p14:creationId xmlns:p14="http://schemas.microsoft.com/office/powerpoint/2010/main" val="11220009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me 14">
            <a:extLst>
              <a:ext uri="{FF2B5EF4-FFF2-40B4-BE49-F238E27FC236}">
                <a16:creationId xmlns:a16="http://schemas.microsoft.com/office/drawing/2014/main" id="{F520B2F6-0645-AE7F-9435-A02C6C61741B}"/>
              </a:ext>
            </a:extLst>
          </p:cNvPr>
          <p:cNvGraphicFramePr/>
          <p:nvPr>
            <p:extLst>
              <p:ext uri="{D42A27DB-BD31-4B8C-83A1-F6EECF244321}">
                <p14:modId xmlns:p14="http://schemas.microsoft.com/office/powerpoint/2010/main" val="4165526460"/>
              </p:ext>
            </p:extLst>
          </p:nvPr>
        </p:nvGraphicFramePr>
        <p:xfrm>
          <a:off x="589643" y="1050530"/>
          <a:ext cx="10633527" cy="49562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ZoneTexte 15">
            <a:extLst>
              <a:ext uri="{FF2B5EF4-FFF2-40B4-BE49-F238E27FC236}">
                <a16:creationId xmlns:a16="http://schemas.microsoft.com/office/drawing/2014/main" id="{4A2475CA-0C62-E6C9-99D9-8CDD9035E00D}"/>
              </a:ext>
            </a:extLst>
          </p:cNvPr>
          <p:cNvSpPr txBox="1"/>
          <p:nvPr/>
        </p:nvSpPr>
        <p:spPr>
          <a:xfrm>
            <a:off x="7832726" y="2973389"/>
            <a:ext cx="1503363" cy="447675"/>
          </a:xfrm>
          <a:prstGeom prst="rect">
            <a:avLst/>
          </a:prstGeom>
          <a:noFill/>
        </p:spPr>
        <p:txBody>
          <a:bodyPr wrap="square">
            <a:spAutoFit/>
          </a:bodyPr>
          <a:lstStyle/>
          <a:p>
            <a:pPr>
              <a:defRPr/>
            </a:pPr>
            <a:r>
              <a:rPr lang="fr-FR" sz="2300" noProof="0">
                <a:solidFill>
                  <a:schemeClr val="bg1"/>
                </a:solidFill>
                <a:latin typeface="+mn-lt"/>
              </a:rPr>
              <a:t>Stade 3</a:t>
            </a:r>
          </a:p>
        </p:txBody>
      </p:sp>
      <p:cxnSp>
        <p:nvCxnSpPr>
          <p:cNvPr id="6" name="Connecteur droit avec flèche 5">
            <a:extLst>
              <a:ext uri="{FF2B5EF4-FFF2-40B4-BE49-F238E27FC236}">
                <a16:creationId xmlns:a16="http://schemas.microsoft.com/office/drawing/2014/main" id="{0BE70E55-2057-105E-59BF-13E6FC6A9993}"/>
              </a:ext>
            </a:extLst>
          </p:cNvPr>
          <p:cNvCxnSpPr/>
          <p:nvPr/>
        </p:nvCxnSpPr>
        <p:spPr>
          <a:xfrm>
            <a:off x="7532914" y="5910036"/>
            <a:ext cx="0" cy="490538"/>
          </a:xfrm>
          <a:prstGeom prst="straightConnector1">
            <a:avLst/>
          </a:prstGeom>
          <a:ln>
            <a:solidFill>
              <a:srgbClr val="1E699D"/>
            </a:solidFill>
            <a:tailEnd type="triangle"/>
          </a:ln>
        </p:spPr>
        <p:style>
          <a:lnRef idx="2">
            <a:schemeClr val="accent1"/>
          </a:lnRef>
          <a:fillRef idx="0">
            <a:schemeClr val="accent1"/>
          </a:fillRef>
          <a:effectRef idx="1">
            <a:schemeClr val="accent1"/>
          </a:effectRef>
          <a:fontRef idx="minor">
            <a:schemeClr val="tx1"/>
          </a:fontRef>
        </p:style>
      </p:cxnSp>
      <p:sp>
        <p:nvSpPr>
          <p:cNvPr id="25606" name="ZoneTexte 10">
            <a:extLst>
              <a:ext uri="{FF2B5EF4-FFF2-40B4-BE49-F238E27FC236}">
                <a16:creationId xmlns:a16="http://schemas.microsoft.com/office/drawing/2014/main" id="{7A392B1B-029D-034B-C4CE-3CD698119B35}"/>
              </a:ext>
            </a:extLst>
          </p:cNvPr>
          <p:cNvSpPr txBox="1">
            <a:spLocks noChangeArrowheads="1"/>
          </p:cNvSpPr>
          <p:nvPr/>
        </p:nvSpPr>
        <p:spPr bwMode="auto">
          <a:xfrm>
            <a:off x="8195582" y="6015718"/>
            <a:ext cx="5667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SzTx/>
              <a:buFontTx/>
              <a:buNone/>
            </a:pPr>
            <a:r>
              <a:rPr lang="fr-FR" sz="2000" noProof="0"/>
              <a:t>IC</a:t>
            </a:r>
          </a:p>
        </p:txBody>
      </p:sp>
      <p:sp>
        <p:nvSpPr>
          <p:cNvPr id="25607" name="ZoneTexte 11">
            <a:extLst>
              <a:ext uri="{FF2B5EF4-FFF2-40B4-BE49-F238E27FC236}">
                <a16:creationId xmlns:a16="http://schemas.microsoft.com/office/drawing/2014/main" id="{8E3093AF-5CBB-7808-24A1-AC7E338A2143}"/>
              </a:ext>
            </a:extLst>
          </p:cNvPr>
          <p:cNvSpPr txBox="1">
            <a:spLocks noChangeArrowheads="1"/>
          </p:cNvSpPr>
          <p:nvPr/>
        </p:nvSpPr>
        <p:spPr bwMode="auto">
          <a:xfrm>
            <a:off x="5903913" y="6014133"/>
            <a:ext cx="14489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SzTx/>
              <a:buFontTx/>
              <a:buNone/>
            </a:pPr>
            <a:r>
              <a:rPr lang="fr-FR" sz="2000" noProof="0"/>
              <a:t>Déni ?</a:t>
            </a:r>
          </a:p>
        </p:txBody>
      </p:sp>
      <p:sp>
        <p:nvSpPr>
          <p:cNvPr id="21" name="Flèche droite 20">
            <a:extLst>
              <a:ext uri="{FF2B5EF4-FFF2-40B4-BE49-F238E27FC236}">
                <a16:creationId xmlns:a16="http://schemas.microsoft.com/office/drawing/2014/main" id="{5C7E9DC9-A3E4-FFF9-E630-89E304908A6B}"/>
              </a:ext>
            </a:extLst>
          </p:cNvPr>
          <p:cNvSpPr/>
          <p:nvPr/>
        </p:nvSpPr>
        <p:spPr>
          <a:xfrm>
            <a:off x="2159001" y="6507844"/>
            <a:ext cx="7542213" cy="246063"/>
          </a:xfrm>
          <a:prstGeom prst="rightArrow">
            <a:avLst/>
          </a:prstGeom>
          <a:solidFill>
            <a:srgbClr val="1E699D"/>
          </a:solidFill>
          <a:ln>
            <a:solidFill>
              <a:schemeClr val="bg2">
                <a:lumMod val="5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fr-FR" sz="2000" noProof="0"/>
          </a:p>
        </p:txBody>
      </p:sp>
      <p:sp>
        <p:nvSpPr>
          <p:cNvPr id="25609" name="ZoneTexte 21">
            <a:extLst>
              <a:ext uri="{FF2B5EF4-FFF2-40B4-BE49-F238E27FC236}">
                <a16:creationId xmlns:a16="http://schemas.microsoft.com/office/drawing/2014/main" id="{8948B320-67EC-09DB-41C6-F622C9989C01}"/>
              </a:ext>
            </a:extLst>
          </p:cNvPr>
          <p:cNvSpPr txBox="1">
            <a:spLocks noChangeArrowheads="1"/>
          </p:cNvSpPr>
          <p:nvPr/>
        </p:nvSpPr>
        <p:spPr bwMode="auto">
          <a:xfrm>
            <a:off x="2788785" y="6002564"/>
            <a:ext cx="25860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SzTx/>
              <a:buFontTx/>
              <a:buNone/>
            </a:pPr>
            <a:r>
              <a:rPr lang="fr-FR" sz="2000" noProof="0"/>
              <a:t>Accumulation </a:t>
            </a:r>
          </a:p>
        </p:txBody>
      </p:sp>
      <p:sp>
        <p:nvSpPr>
          <p:cNvPr id="25610" name="ZoneTexte 1">
            <a:extLst>
              <a:ext uri="{FF2B5EF4-FFF2-40B4-BE49-F238E27FC236}">
                <a16:creationId xmlns:a16="http://schemas.microsoft.com/office/drawing/2014/main" id="{0A24B852-CCBA-FA95-91AD-1D3CFE8A6F93}"/>
              </a:ext>
            </a:extLst>
          </p:cNvPr>
          <p:cNvSpPr txBox="1">
            <a:spLocks noChangeArrowheads="1"/>
          </p:cNvSpPr>
          <p:nvPr/>
        </p:nvSpPr>
        <p:spPr bwMode="auto">
          <a:xfrm>
            <a:off x="1469571" y="4093030"/>
            <a:ext cx="17462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SzTx/>
              <a:buFontTx/>
              <a:buNone/>
            </a:pPr>
            <a:r>
              <a:rPr lang="fr-FR" sz="1600" noProof="0"/>
              <a:t>Enthousiasme</a:t>
            </a:r>
          </a:p>
        </p:txBody>
      </p:sp>
      <p:sp>
        <p:nvSpPr>
          <p:cNvPr id="25611" name="ZoneTexte 12">
            <a:extLst>
              <a:ext uri="{FF2B5EF4-FFF2-40B4-BE49-F238E27FC236}">
                <a16:creationId xmlns:a16="http://schemas.microsoft.com/office/drawing/2014/main" id="{6441BC0E-C35E-8311-A9D0-C8C59651C9DF}"/>
              </a:ext>
            </a:extLst>
          </p:cNvPr>
          <p:cNvSpPr txBox="1">
            <a:spLocks noChangeArrowheads="1"/>
          </p:cNvSpPr>
          <p:nvPr/>
        </p:nvSpPr>
        <p:spPr bwMode="auto">
          <a:xfrm>
            <a:off x="3406887" y="4510831"/>
            <a:ext cx="239054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SzTx/>
              <a:buFontTx/>
              <a:buNone/>
            </a:pPr>
            <a:r>
              <a:rPr lang="fr-FR" sz="1600" noProof="0" err="1">
                <a:latin typeface="Verdana"/>
                <a:ea typeface="Verdana"/>
              </a:rPr>
              <a:t>Surinvestisssement</a:t>
            </a:r>
            <a:endParaRPr lang="fr-FR" sz="1600" noProof="0">
              <a:latin typeface="Verdana"/>
              <a:ea typeface="Verdana"/>
            </a:endParaRPr>
          </a:p>
        </p:txBody>
      </p:sp>
      <p:sp>
        <p:nvSpPr>
          <p:cNvPr id="25612" name="ZoneTexte 13">
            <a:extLst>
              <a:ext uri="{FF2B5EF4-FFF2-40B4-BE49-F238E27FC236}">
                <a16:creationId xmlns:a16="http://schemas.microsoft.com/office/drawing/2014/main" id="{2DFA8FCF-DF7E-67D4-6A04-C7C774FE7C9F}"/>
              </a:ext>
            </a:extLst>
          </p:cNvPr>
          <p:cNvSpPr txBox="1">
            <a:spLocks noChangeArrowheads="1"/>
          </p:cNvSpPr>
          <p:nvPr/>
        </p:nvSpPr>
        <p:spPr bwMode="auto">
          <a:xfrm>
            <a:off x="5794036" y="4980760"/>
            <a:ext cx="17446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spcBef>
                <a:spcPct val="0"/>
              </a:spcBef>
              <a:buClrTx/>
              <a:buSzTx/>
              <a:buFontTx/>
              <a:buNone/>
            </a:pPr>
            <a:r>
              <a:rPr lang="fr-FR" sz="1600" noProof="0"/>
              <a:t>Désillusion </a:t>
            </a:r>
          </a:p>
        </p:txBody>
      </p:sp>
      <p:sp>
        <p:nvSpPr>
          <p:cNvPr id="13" name="Titre 12">
            <a:extLst>
              <a:ext uri="{FF2B5EF4-FFF2-40B4-BE49-F238E27FC236}">
                <a16:creationId xmlns:a16="http://schemas.microsoft.com/office/drawing/2014/main" id="{B212F1BA-92E1-7BCE-05A1-C8B230114729}"/>
              </a:ext>
            </a:extLst>
          </p:cNvPr>
          <p:cNvSpPr>
            <a:spLocks noGrp="1"/>
          </p:cNvSpPr>
          <p:nvPr>
            <p:ph type="title"/>
          </p:nvPr>
        </p:nvSpPr>
        <p:spPr>
          <a:xfrm>
            <a:off x="586503" y="365127"/>
            <a:ext cx="10842072" cy="844837"/>
          </a:xfrm>
        </p:spPr>
        <p:txBody>
          <a:bodyPr>
            <a:normAutofit/>
          </a:bodyPr>
          <a:lstStyle/>
          <a:p>
            <a:r>
              <a:rPr lang="fr-FR" sz="2800" noProof="0">
                <a:latin typeface="Futura Medium"/>
                <a:cs typeface="Calibri" panose="020F0502020204030204" pitchFamily="34" charset="0"/>
              </a:rPr>
              <a:t>2.2.b. Stades du burnout</a:t>
            </a:r>
          </a:p>
        </p:txBody>
      </p:sp>
      <p:sp>
        <p:nvSpPr>
          <p:cNvPr id="2" name="Espace réservé du numéro de diapositive 1"/>
          <p:cNvSpPr>
            <a:spLocks noGrp="1"/>
          </p:cNvSpPr>
          <p:nvPr>
            <p:ph type="sldNum" sz="quarter" idx="10"/>
          </p:nvPr>
        </p:nvSpPr>
        <p:spPr/>
        <p:txBody>
          <a:bodyPr/>
          <a:lstStyle/>
          <a:p>
            <a:fld id="{9FCF0D27-783A-4A41-A067-B898C8DC56C7}" type="slidenum">
              <a:rPr lang="fr-FR" noProof="0" smtClean="0"/>
              <a:pPr/>
              <a:t>35</a:t>
            </a:fld>
            <a:endParaRPr lang="fr-FR" noProof="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a:extLst>
              <a:ext uri="{FF2B5EF4-FFF2-40B4-BE49-F238E27FC236}">
                <a16:creationId xmlns:a16="http://schemas.microsoft.com/office/drawing/2014/main" id="{44DB564A-8D8F-B912-432A-68D999913B11}"/>
              </a:ext>
            </a:extLst>
          </p:cNvPr>
          <p:cNvSpPr/>
          <p:nvPr/>
        </p:nvSpPr>
        <p:spPr>
          <a:xfrm>
            <a:off x="1339273" y="1366982"/>
            <a:ext cx="8737600" cy="45258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lnSpc>
                <a:spcPct val="106000"/>
              </a:lnSpc>
              <a:spcAft>
                <a:spcPts val="600"/>
              </a:spcAft>
              <a:defRPr/>
            </a:pPr>
            <a:r>
              <a:rPr lang="fr-FR" sz="2000" b="1" noProof="0">
                <a:solidFill>
                  <a:schemeClr val="accent1">
                    <a:lumMod val="75000"/>
                  </a:schemeClr>
                </a:solidFill>
                <a:ea typeface="Calibri" panose="020F0502020204030204" pitchFamily="34" charset="0"/>
                <a:cs typeface="Times New Roman" panose="02020603050405020304" pitchFamily="18" charset="0"/>
              </a:rPr>
              <a:t>STADE 0  : Engagement au travail avec enthousiasme idéaliste</a:t>
            </a:r>
          </a:p>
          <a:p>
            <a:pPr algn="ctr">
              <a:lnSpc>
                <a:spcPct val="106000"/>
              </a:lnSpc>
              <a:spcAft>
                <a:spcPts val="600"/>
              </a:spcAft>
              <a:defRPr/>
            </a:pPr>
            <a:endParaRPr lang="fr-FR" sz="1600" noProof="0">
              <a:solidFill>
                <a:schemeClr val="tx1"/>
              </a:solidFill>
              <a:ea typeface="Calibri" panose="020F0502020204030204" pitchFamily="34" charset="0"/>
              <a:cs typeface="Times New Roman" panose="02020603050405020304" pitchFamily="18" charset="0"/>
            </a:endParaRPr>
          </a:p>
          <a:p>
            <a:pPr marL="257175" indent="-257175" algn="just">
              <a:lnSpc>
                <a:spcPct val="106000"/>
              </a:lnSpc>
              <a:spcAft>
                <a:spcPts val="0"/>
              </a:spcAft>
              <a:buFont typeface="Symbol" panose="05050102010706020507" pitchFamily="18" charset="2"/>
              <a:buChar char=""/>
              <a:defRPr/>
            </a:pPr>
            <a:r>
              <a:rPr lang="fr-FR" noProof="0">
                <a:solidFill>
                  <a:schemeClr val="tx1"/>
                </a:solidFill>
                <a:ea typeface="Calibri" panose="020F0502020204030204" pitchFamily="34" charset="0"/>
                <a:cs typeface="Times New Roman" panose="02020603050405020304" pitchFamily="18" charset="0"/>
              </a:rPr>
              <a:t>Le travail est idéalisé, le travailleur pense que le travail répond ou pourrait répondre à toutes ses attentes.</a:t>
            </a:r>
          </a:p>
          <a:p>
            <a:pPr marL="257175" indent="-257175" algn="just">
              <a:lnSpc>
                <a:spcPct val="106000"/>
              </a:lnSpc>
              <a:spcAft>
                <a:spcPts val="0"/>
              </a:spcAft>
              <a:buFont typeface="Symbol" panose="05050102010706020507" pitchFamily="18" charset="2"/>
              <a:buChar char=""/>
              <a:defRPr/>
            </a:pPr>
            <a:endParaRPr lang="fr-FR" noProof="0">
              <a:solidFill>
                <a:schemeClr val="tx1"/>
              </a:solidFill>
              <a:ea typeface="Calibri" panose="020F0502020204030204" pitchFamily="34" charset="0"/>
              <a:cs typeface="Times New Roman" panose="02020603050405020304" pitchFamily="18" charset="0"/>
            </a:endParaRPr>
          </a:p>
          <a:p>
            <a:pPr marL="257175" indent="-257175" algn="just">
              <a:lnSpc>
                <a:spcPct val="106000"/>
              </a:lnSpc>
              <a:spcAft>
                <a:spcPts val="0"/>
              </a:spcAft>
              <a:buFont typeface="Symbol" panose="05050102010706020507" pitchFamily="18" charset="2"/>
              <a:buChar char=""/>
              <a:defRPr/>
            </a:pPr>
            <a:r>
              <a:rPr lang="fr-FR" noProof="0">
                <a:solidFill>
                  <a:schemeClr val="tx1"/>
                </a:solidFill>
                <a:ea typeface="Calibri" panose="020F0502020204030204" pitchFamily="34" charset="0"/>
                <a:cs typeface="Times New Roman" panose="02020603050405020304" pitchFamily="18" charset="0"/>
              </a:rPr>
              <a:t>Le travailleur est ambitieux, il a des idéaux et des objectifs élevés.</a:t>
            </a:r>
          </a:p>
          <a:p>
            <a:pPr marL="257175" indent="-257175" algn="just">
              <a:lnSpc>
                <a:spcPct val="106000"/>
              </a:lnSpc>
              <a:spcAft>
                <a:spcPts val="0"/>
              </a:spcAft>
              <a:buFont typeface="Symbol" panose="05050102010706020507" pitchFamily="18" charset="2"/>
              <a:buChar char=""/>
              <a:defRPr/>
            </a:pPr>
            <a:endParaRPr lang="fr-FR" noProof="0">
              <a:solidFill>
                <a:schemeClr val="tx1"/>
              </a:solidFill>
              <a:ea typeface="Calibri" panose="020F0502020204030204" pitchFamily="34" charset="0"/>
              <a:cs typeface="Times New Roman" panose="02020603050405020304" pitchFamily="18" charset="0"/>
            </a:endParaRPr>
          </a:p>
          <a:p>
            <a:pPr marL="257175" indent="-257175" algn="just">
              <a:lnSpc>
                <a:spcPct val="106000"/>
              </a:lnSpc>
              <a:spcAft>
                <a:spcPts val="0"/>
              </a:spcAft>
              <a:buFont typeface="Symbol" panose="05050102010706020507" pitchFamily="18" charset="2"/>
              <a:buChar char=""/>
              <a:defRPr/>
            </a:pPr>
            <a:r>
              <a:rPr lang="fr-FR" noProof="0">
                <a:solidFill>
                  <a:schemeClr val="tx1"/>
                </a:solidFill>
                <a:ea typeface="Calibri" panose="020F0502020204030204" pitchFamily="34" charset="0"/>
                <a:cs typeface="Times New Roman" panose="02020603050405020304" pitchFamily="18" charset="0"/>
              </a:rPr>
              <a:t>Le travailleur manifeste une performance élevée, des capacités d’autonomie et un bon contact avec ses collègues.</a:t>
            </a:r>
          </a:p>
          <a:p>
            <a:pPr marL="257175" indent="-257175" algn="just">
              <a:lnSpc>
                <a:spcPct val="106000"/>
              </a:lnSpc>
              <a:spcAft>
                <a:spcPts val="0"/>
              </a:spcAft>
              <a:buFont typeface="Symbol" panose="05050102010706020507" pitchFamily="18" charset="2"/>
              <a:buChar char=""/>
              <a:defRPr/>
            </a:pPr>
            <a:endParaRPr lang="fr-FR" noProof="0">
              <a:solidFill>
                <a:schemeClr val="tx1"/>
              </a:solidFill>
              <a:ea typeface="Calibri" panose="020F0502020204030204" pitchFamily="34" charset="0"/>
              <a:cs typeface="Times New Roman" panose="02020603050405020304" pitchFamily="18" charset="0"/>
            </a:endParaRPr>
          </a:p>
          <a:p>
            <a:pPr marL="257175" indent="-257175" algn="just">
              <a:lnSpc>
                <a:spcPct val="106000"/>
              </a:lnSpc>
              <a:spcAft>
                <a:spcPts val="0"/>
              </a:spcAft>
              <a:buFont typeface="Symbol" panose="05050102010706020507" pitchFamily="18" charset="2"/>
              <a:buChar char=""/>
              <a:defRPr/>
            </a:pPr>
            <a:r>
              <a:rPr lang="fr-FR" noProof="0">
                <a:solidFill>
                  <a:schemeClr val="tx1"/>
                </a:solidFill>
                <a:ea typeface="Calibri" panose="020F0502020204030204" pitchFamily="34" charset="0"/>
                <a:cs typeface="Times New Roman" panose="02020603050405020304" pitchFamily="18" charset="0"/>
              </a:rPr>
              <a:t>Le travailleur s’identifie fortement à son organisation, s’investit et est engagé dans son travail, ce qui lui procure beaucoup d’énergie. </a:t>
            </a:r>
            <a:endParaRPr lang="fr-FR" sz="825" noProof="0">
              <a:solidFill>
                <a:schemeClr val="tx1"/>
              </a:solidFill>
              <a:ea typeface="Calibri" panose="020F0502020204030204" pitchFamily="34" charset="0"/>
              <a:cs typeface="Times New Roman" panose="02020603050405020304" pitchFamily="18" charset="0"/>
            </a:endParaRPr>
          </a:p>
          <a:p>
            <a:pPr algn="just">
              <a:lnSpc>
                <a:spcPct val="106000"/>
              </a:lnSpc>
              <a:spcAft>
                <a:spcPts val="0"/>
              </a:spcAft>
              <a:defRPr/>
            </a:pPr>
            <a:r>
              <a:rPr lang="fr-FR" sz="750" noProof="0">
                <a:solidFill>
                  <a:schemeClr val="tx1"/>
                </a:solidFill>
                <a:ea typeface="Calibri" panose="020F0502020204030204" pitchFamily="34" charset="0"/>
                <a:cs typeface="Times New Roman" panose="02020603050405020304" pitchFamily="18" charset="0"/>
              </a:rPr>
              <a:t> </a:t>
            </a:r>
            <a:endParaRPr lang="fr-FR" sz="825" noProof="0">
              <a:solidFill>
                <a:schemeClr val="tx1"/>
              </a:solidFill>
              <a:ea typeface="Calibri" panose="020F0502020204030204" pitchFamily="34" charset="0"/>
              <a:cs typeface="Times New Roman" panose="02020603050405020304" pitchFamily="18" charset="0"/>
            </a:endParaRPr>
          </a:p>
          <a:p>
            <a:pPr algn="just">
              <a:lnSpc>
                <a:spcPct val="106000"/>
              </a:lnSpc>
              <a:spcAft>
                <a:spcPts val="0"/>
              </a:spcAft>
              <a:defRPr/>
            </a:pPr>
            <a:r>
              <a:rPr lang="fr-FR" sz="750" noProof="0">
                <a:solidFill>
                  <a:schemeClr val="tx1"/>
                </a:solidFill>
                <a:ea typeface="Calibri" panose="020F0502020204030204" pitchFamily="34" charset="0"/>
                <a:cs typeface="Times New Roman" panose="02020603050405020304" pitchFamily="18" charset="0"/>
              </a:rPr>
              <a:t> </a:t>
            </a:r>
            <a:endParaRPr lang="fr-FR" sz="825" noProof="0">
              <a:solidFill>
                <a:schemeClr val="tx1"/>
              </a:solidFill>
              <a:ea typeface="Calibri" panose="020F0502020204030204" pitchFamily="34" charset="0"/>
              <a:cs typeface="Times New Roman" panose="02020603050405020304" pitchFamily="18" charset="0"/>
            </a:endParaRPr>
          </a:p>
        </p:txBody>
      </p:sp>
      <p:sp>
        <p:nvSpPr>
          <p:cNvPr id="27651" name="Titre 1">
            <a:extLst>
              <a:ext uri="{FF2B5EF4-FFF2-40B4-BE49-F238E27FC236}">
                <a16:creationId xmlns:a16="http://schemas.microsoft.com/office/drawing/2014/main" id="{5F71DA02-5046-2712-F036-034157FE0D61}"/>
              </a:ext>
            </a:extLst>
          </p:cNvPr>
          <p:cNvSpPr>
            <a:spLocks noGrp="1" noChangeArrowheads="1"/>
          </p:cNvSpPr>
          <p:nvPr>
            <p:ph type="title"/>
          </p:nvPr>
        </p:nvSpPr>
        <p:spPr/>
        <p:txBody>
          <a:bodyPr>
            <a:noAutofit/>
          </a:bodyPr>
          <a:lstStyle/>
          <a:p>
            <a:r>
              <a:rPr lang="fr-FR" sz="2800" noProof="0">
                <a:solidFill>
                  <a:schemeClr val="tx1"/>
                </a:solidFill>
                <a:latin typeface="Futura Medium"/>
                <a:cs typeface="Calibri" panose="020F0502020204030204" pitchFamily="34" charset="0"/>
              </a:rPr>
              <a:t>Stades du burnout : stade 0</a:t>
            </a:r>
          </a:p>
        </p:txBody>
      </p:sp>
      <p:sp>
        <p:nvSpPr>
          <p:cNvPr id="2" name="Espace réservé du numéro de diapositive 1"/>
          <p:cNvSpPr>
            <a:spLocks noGrp="1"/>
          </p:cNvSpPr>
          <p:nvPr>
            <p:ph type="sldNum" sz="quarter" idx="10"/>
          </p:nvPr>
        </p:nvSpPr>
        <p:spPr/>
        <p:txBody>
          <a:bodyPr/>
          <a:lstStyle/>
          <a:p>
            <a:fld id="{9FCF0D27-783A-4A41-A067-B898C8DC56C7}" type="slidenum">
              <a:rPr lang="fr-FR" noProof="0" smtClean="0"/>
              <a:pPr/>
              <a:t>36</a:t>
            </a:fld>
            <a:endParaRPr lang="fr-FR" noProof="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a:extLst>
              <a:ext uri="{FF2B5EF4-FFF2-40B4-BE49-F238E27FC236}">
                <a16:creationId xmlns:a16="http://schemas.microsoft.com/office/drawing/2014/main" id="{E9809227-7B6F-0450-BA63-1888228E3303}"/>
              </a:ext>
            </a:extLst>
          </p:cNvPr>
          <p:cNvSpPr/>
          <p:nvPr/>
        </p:nvSpPr>
        <p:spPr>
          <a:xfrm>
            <a:off x="1361432" y="1348509"/>
            <a:ext cx="8724677" cy="4156363"/>
          </a:xfrm>
          <a:prstGeom prst="round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lnSpc>
                <a:spcPct val="106000"/>
              </a:lnSpc>
              <a:spcAft>
                <a:spcPts val="600"/>
              </a:spcAft>
              <a:defRPr/>
            </a:pPr>
            <a:r>
              <a:rPr lang="fr-FR" sz="2000" b="1" noProof="0">
                <a:solidFill>
                  <a:srgbClr val="92D050"/>
                </a:solidFill>
                <a:ea typeface="Calibri" panose="020F0502020204030204" pitchFamily="34" charset="0"/>
                <a:cs typeface="Times New Roman" panose="02020603050405020304" pitchFamily="18" charset="0"/>
              </a:rPr>
              <a:t>STADE 1 : Fragilisation de l’idéal</a:t>
            </a:r>
          </a:p>
          <a:p>
            <a:pPr algn="ctr">
              <a:lnSpc>
                <a:spcPct val="106000"/>
              </a:lnSpc>
              <a:spcAft>
                <a:spcPts val="600"/>
              </a:spcAft>
              <a:defRPr/>
            </a:pPr>
            <a:endParaRPr lang="fr-FR" sz="1800" b="1" noProof="0">
              <a:solidFill>
                <a:schemeClr val="tx1"/>
              </a:solidFill>
              <a:ea typeface="Calibri" panose="020F0502020204030204" pitchFamily="34" charset="0"/>
              <a:cs typeface="Times New Roman" panose="02020603050405020304" pitchFamily="18" charset="0"/>
            </a:endParaRP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Contradictions constatées dans l’environnement professionnel (e.g. conflits de valeurs, objectifs irréalisables)</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Sentiment d’angoisse de perdre son idéal de travail </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Crainte de ne plus devoir travailler par intérêt mais par nécessité</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Doute de son efficacité au travail </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Doute sur la pertinence et la valeur du travail</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Difficultés à changer/faire évoluer la situation (inertie)</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Atteinte à l’identité ; le travail se vide de sens</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Difficulté de percevoir la reconnaissance/respect &lt; autres</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Hyperactivité, surinvestissement avec rythme de travail excessif allant jusqu’à l’épuisement</a:t>
            </a:r>
          </a:p>
        </p:txBody>
      </p:sp>
      <p:sp>
        <p:nvSpPr>
          <p:cNvPr id="28675" name="Titre 1">
            <a:extLst>
              <a:ext uri="{FF2B5EF4-FFF2-40B4-BE49-F238E27FC236}">
                <a16:creationId xmlns:a16="http://schemas.microsoft.com/office/drawing/2014/main" id="{456C2A5D-0603-A835-D542-679799F46F12}"/>
              </a:ext>
            </a:extLst>
          </p:cNvPr>
          <p:cNvSpPr>
            <a:spLocks noGrp="1" noChangeArrowheads="1"/>
          </p:cNvSpPr>
          <p:nvPr>
            <p:ph type="title"/>
          </p:nvPr>
        </p:nvSpPr>
        <p:spPr/>
        <p:txBody>
          <a:bodyPr>
            <a:normAutofit/>
          </a:bodyPr>
          <a:lstStyle/>
          <a:p>
            <a:r>
              <a:rPr lang="fr-FR" sz="2800" noProof="0">
                <a:solidFill>
                  <a:schemeClr val="tx1"/>
                </a:solidFill>
              </a:rPr>
              <a:t>Stades du burnout : stade 1</a:t>
            </a:r>
          </a:p>
        </p:txBody>
      </p:sp>
      <p:sp>
        <p:nvSpPr>
          <p:cNvPr id="2" name="Espace réservé du numéro de diapositive 1"/>
          <p:cNvSpPr>
            <a:spLocks noGrp="1"/>
          </p:cNvSpPr>
          <p:nvPr>
            <p:ph type="sldNum" sz="quarter" idx="10"/>
          </p:nvPr>
        </p:nvSpPr>
        <p:spPr/>
        <p:txBody>
          <a:bodyPr/>
          <a:lstStyle/>
          <a:p>
            <a:fld id="{9FCF0D27-783A-4A41-A067-B898C8DC56C7}" type="slidenum">
              <a:rPr lang="fr-FR" noProof="0" smtClean="0"/>
              <a:pPr/>
              <a:t>37</a:t>
            </a:fld>
            <a:endParaRPr lang="fr-FR" noProof="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à coins arrondis 7">
            <a:extLst>
              <a:ext uri="{FF2B5EF4-FFF2-40B4-BE49-F238E27FC236}">
                <a16:creationId xmlns:a16="http://schemas.microsoft.com/office/drawing/2014/main" id="{F543A519-4F74-63A1-4590-4A38CC930CE9}"/>
              </a:ext>
            </a:extLst>
          </p:cNvPr>
          <p:cNvSpPr/>
          <p:nvPr/>
        </p:nvSpPr>
        <p:spPr>
          <a:xfrm>
            <a:off x="1685570" y="1311564"/>
            <a:ext cx="8643937" cy="4577484"/>
          </a:xfrm>
          <a:prstGeom prst="round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lnSpc>
                <a:spcPct val="106000"/>
              </a:lnSpc>
              <a:spcAft>
                <a:spcPts val="600"/>
              </a:spcAft>
              <a:defRPr/>
            </a:pPr>
            <a:r>
              <a:rPr lang="fr-FR" sz="1800" b="1" noProof="0">
                <a:solidFill>
                  <a:srgbClr val="FFC000"/>
                </a:solidFill>
                <a:ea typeface="Calibri" panose="020F0502020204030204" pitchFamily="34" charset="0"/>
                <a:cs typeface="Times New Roman" panose="02020603050405020304" pitchFamily="18" charset="0"/>
              </a:rPr>
              <a:t>STADE 2 : Apparition du retrait protecteur</a:t>
            </a:r>
            <a:r>
              <a:rPr lang="fr-FR" sz="1800" b="1" noProof="0">
                <a:solidFill>
                  <a:schemeClr val="tx1"/>
                </a:solidFill>
                <a:ea typeface="Calibri" panose="020F0502020204030204" pitchFamily="34" charset="0"/>
                <a:cs typeface="Times New Roman" panose="02020603050405020304" pitchFamily="18" charset="0"/>
              </a:rPr>
              <a:t> </a:t>
            </a:r>
          </a:p>
          <a:p>
            <a:pPr algn="ctr">
              <a:lnSpc>
                <a:spcPct val="106000"/>
              </a:lnSpc>
              <a:spcAft>
                <a:spcPts val="600"/>
              </a:spcAft>
              <a:defRPr/>
            </a:pPr>
            <a:endParaRPr lang="fr-FR" sz="1800" b="1" noProof="0">
              <a:solidFill>
                <a:schemeClr val="tx1"/>
              </a:solidFill>
              <a:ea typeface="Calibri" panose="020F0502020204030204" pitchFamily="34" charset="0"/>
              <a:cs typeface="Times New Roman" panose="02020603050405020304" pitchFamily="18" charset="0"/>
            </a:endParaRP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Déception</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Remise en question du travail comme voie d’épanouissement</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Rejet des valeurs associées au travail</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Nécessité de se protéger contre la perte de l’idéal</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Mise en place des mécanismes de défense</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1ers signes cliniques (impatience, irritabilité, troubles somatiques)</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Modification des attitudes et comportements (cynisme, isolement)</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Le travailleur devient insensible et ne ressent plus d’émotions</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Difficultés à garder une image positive de soi-même</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Intolérance aux dysfonctionnements de l’organisation</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Absences régulières avec difficultés d’adaptation au retour</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Le mal-être au travail contamine la sphère privée</a:t>
            </a:r>
          </a:p>
        </p:txBody>
      </p:sp>
      <p:sp>
        <p:nvSpPr>
          <p:cNvPr id="29699" name="Titre 1">
            <a:extLst>
              <a:ext uri="{FF2B5EF4-FFF2-40B4-BE49-F238E27FC236}">
                <a16:creationId xmlns:a16="http://schemas.microsoft.com/office/drawing/2014/main" id="{D7754DE9-9E29-0461-8C65-B5271EABC847}"/>
              </a:ext>
            </a:extLst>
          </p:cNvPr>
          <p:cNvSpPr>
            <a:spLocks noGrp="1" noChangeArrowheads="1"/>
          </p:cNvSpPr>
          <p:nvPr>
            <p:ph type="title"/>
          </p:nvPr>
        </p:nvSpPr>
        <p:spPr/>
        <p:txBody>
          <a:bodyPr>
            <a:normAutofit/>
          </a:bodyPr>
          <a:lstStyle/>
          <a:p>
            <a:r>
              <a:rPr lang="fr-FR" sz="2800" noProof="0">
                <a:solidFill>
                  <a:schemeClr val="tx1"/>
                </a:solidFill>
              </a:rPr>
              <a:t>Stades du burnout : stade 2</a:t>
            </a:r>
          </a:p>
        </p:txBody>
      </p:sp>
      <p:sp>
        <p:nvSpPr>
          <p:cNvPr id="2" name="Espace réservé du numéro de diapositive 1"/>
          <p:cNvSpPr>
            <a:spLocks noGrp="1"/>
          </p:cNvSpPr>
          <p:nvPr>
            <p:ph type="sldNum" sz="quarter" idx="10"/>
          </p:nvPr>
        </p:nvSpPr>
        <p:spPr/>
        <p:txBody>
          <a:bodyPr/>
          <a:lstStyle/>
          <a:p>
            <a:fld id="{9FCF0D27-783A-4A41-A067-B898C8DC56C7}" type="slidenum">
              <a:rPr lang="fr-FR" noProof="0" smtClean="0"/>
              <a:pPr/>
              <a:t>38</a:t>
            </a:fld>
            <a:endParaRPr lang="fr-FR" noProof="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à coins arrondis 8">
            <a:extLst>
              <a:ext uri="{FF2B5EF4-FFF2-40B4-BE49-F238E27FC236}">
                <a16:creationId xmlns:a16="http://schemas.microsoft.com/office/drawing/2014/main" id="{27141C86-3A1B-5B00-821C-0DA3E0497C93}"/>
              </a:ext>
            </a:extLst>
          </p:cNvPr>
          <p:cNvSpPr/>
          <p:nvPr/>
        </p:nvSpPr>
        <p:spPr>
          <a:xfrm>
            <a:off x="1246909" y="1366982"/>
            <a:ext cx="9023927" cy="4470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lnSpc>
                <a:spcPct val="106000"/>
              </a:lnSpc>
              <a:spcAft>
                <a:spcPts val="600"/>
              </a:spcAft>
              <a:defRPr/>
            </a:pPr>
            <a:r>
              <a:rPr lang="fr-FR" sz="1800" b="1" noProof="0">
                <a:solidFill>
                  <a:srgbClr val="C00000"/>
                </a:solidFill>
                <a:ea typeface="Calibri" panose="020F0502020204030204" pitchFamily="34" charset="0"/>
                <a:cs typeface="Times New Roman" panose="02020603050405020304" pitchFamily="18" charset="0"/>
              </a:rPr>
              <a:t>STADE 3 : burnout</a:t>
            </a:r>
          </a:p>
          <a:p>
            <a:pPr algn="ctr">
              <a:lnSpc>
                <a:spcPct val="106000"/>
              </a:lnSpc>
              <a:spcAft>
                <a:spcPts val="600"/>
              </a:spcAft>
              <a:defRPr/>
            </a:pPr>
            <a:endParaRPr lang="fr-FR" sz="1800" noProof="0">
              <a:solidFill>
                <a:schemeClr val="tx1"/>
              </a:solidFill>
              <a:ea typeface="Calibri" panose="020F0502020204030204" pitchFamily="34" charset="0"/>
              <a:cs typeface="Times New Roman" panose="02020603050405020304" pitchFamily="18" charset="0"/>
            </a:endParaRP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Evènement marquant/critique avec réactivation des affects</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L’idéal d’un travail épanouissant s’éteint complètement</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Le doute se réinstalle et s’étend à toute l’identité du travailleur</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Décalage au niveau du rythme personnel ralenti par rapport à la rapidité exigée au travail</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Incapacité de travailler avec sentiment de honte</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Perception d’incompréhension par l’entourage</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Risque de développer un état dépressif</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Projets en dehors de son travail toujours concevables</a:t>
            </a:r>
          </a:p>
          <a:p>
            <a:pPr marL="257175" indent="-257175" algn="just">
              <a:lnSpc>
                <a:spcPct val="106000"/>
              </a:lnSpc>
              <a:spcAft>
                <a:spcPts val="0"/>
              </a:spcAft>
              <a:buFont typeface="Symbol" panose="05050102010706020507" pitchFamily="18" charset="2"/>
              <a:buChar char=""/>
              <a:defRPr/>
            </a:pPr>
            <a:r>
              <a:rPr lang="fr-FR" sz="1800" noProof="0">
                <a:solidFill>
                  <a:schemeClr val="tx1"/>
                </a:solidFill>
                <a:ea typeface="Calibri" panose="020F0502020204030204" pitchFamily="34" charset="0"/>
                <a:cs typeface="Times New Roman" panose="02020603050405020304" pitchFamily="18" charset="0"/>
              </a:rPr>
              <a:t>Besoin de temps pour accepter ce qui arrive et de prendre conscience du diagnostic du burn-out.</a:t>
            </a:r>
          </a:p>
        </p:txBody>
      </p:sp>
      <p:sp>
        <p:nvSpPr>
          <p:cNvPr id="2" name="Titre 1">
            <a:extLst>
              <a:ext uri="{FF2B5EF4-FFF2-40B4-BE49-F238E27FC236}">
                <a16:creationId xmlns:a16="http://schemas.microsoft.com/office/drawing/2014/main" id="{360C7B9B-AFAB-21D2-011F-759C721791CC}"/>
              </a:ext>
            </a:extLst>
          </p:cNvPr>
          <p:cNvSpPr>
            <a:spLocks noGrp="1"/>
          </p:cNvSpPr>
          <p:nvPr>
            <p:ph type="title"/>
          </p:nvPr>
        </p:nvSpPr>
        <p:spPr>
          <a:xfrm>
            <a:off x="586503" y="365127"/>
            <a:ext cx="10842072" cy="734000"/>
          </a:xfrm>
        </p:spPr>
        <p:txBody>
          <a:bodyPr>
            <a:normAutofit/>
          </a:bodyPr>
          <a:lstStyle/>
          <a:p>
            <a:r>
              <a:rPr lang="fr-FR" sz="2800" noProof="0"/>
              <a:t>Stades du burnout : stade 3</a:t>
            </a:r>
          </a:p>
        </p:txBody>
      </p:sp>
      <p:sp>
        <p:nvSpPr>
          <p:cNvPr id="3" name="Espace réservé du numéro de diapositive 2"/>
          <p:cNvSpPr>
            <a:spLocks noGrp="1"/>
          </p:cNvSpPr>
          <p:nvPr>
            <p:ph type="sldNum" sz="quarter" idx="10"/>
          </p:nvPr>
        </p:nvSpPr>
        <p:spPr/>
        <p:txBody>
          <a:bodyPr/>
          <a:lstStyle/>
          <a:p>
            <a:fld id="{9FCF0D27-783A-4A41-A067-B898C8DC56C7}" type="slidenum">
              <a:rPr lang="fr-FR" noProof="0" smtClean="0"/>
              <a:pPr/>
              <a:t>39</a:t>
            </a:fld>
            <a:endParaRPr lang="fr-FR" noProof="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FA89-A0C9-0F12-237C-9ED0CB912036}"/>
            </a:ext>
          </a:extLst>
        </p:cNvPr>
        <p:cNvGrpSpPr/>
        <p:nvPr/>
      </p:nvGrpSpPr>
      <p:grpSpPr>
        <a:xfrm>
          <a:off x="0" y="0"/>
          <a:ext cx="0" cy="0"/>
          <a:chOff x="0" y="0"/>
          <a:chExt cx="0" cy="0"/>
        </a:xfrm>
      </p:grpSpPr>
      <p:sp>
        <p:nvSpPr>
          <p:cNvPr id="4" name="Rechthoek 3">
            <a:extLst>
              <a:ext uri="{FF2B5EF4-FFF2-40B4-BE49-F238E27FC236}">
                <a16:creationId xmlns:a16="http://schemas.microsoft.com/office/drawing/2014/main" id="{582D8D31-18E5-DA59-E5A6-B95082C0C631}"/>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tx1"/>
          </a:solidFill>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fr-FR" noProof="0"/>
          </a:p>
        </p:txBody>
      </p:sp>
      <p:sp>
        <p:nvSpPr>
          <p:cNvPr id="2" name="Titre 1">
            <a:extLst>
              <a:ext uri="{FF2B5EF4-FFF2-40B4-BE49-F238E27FC236}">
                <a16:creationId xmlns:a16="http://schemas.microsoft.com/office/drawing/2014/main" id="{766974BB-6658-A012-7F4D-EA4432C713AD}"/>
              </a:ext>
            </a:extLst>
          </p:cNvPr>
          <p:cNvSpPr>
            <a:spLocks noGrp="1"/>
          </p:cNvSpPr>
          <p:nvPr>
            <p:ph type="title"/>
          </p:nvPr>
        </p:nvSpPr>
        <p:spPr>
          <a:xfrm>
            <a:off x="562410" y="288049"/>
            <a:ext cx="9570884" cy="834409"/>
          </a:xfrm>
        </p:spPr>
        <p:txBody>
          <a:bodyPr lIns="91440" tIns="45720" rIns="91440" bIns="45720" anchor="t">
            <a:normAutofit/>
          </a:bodyPr>
          <a:lstStyle/>
          <a:p>
            <a:r>
              <a:rPr lang="fr-FR" sz="3200" noProof="0">
                <a:latin typeface="Calibri"/>
              </a:rPr>
              <a:t>IV. Travail et Réintégration</a:t>
            </a:r>
          </a:p>
        </p:txBody>
      </p:sp>
      <p:sp>
        <p:nvSpPr>
          <p:cNvPr id="3" name="Espace réservé du contenu 2">
            <a:extLst>
              <a:ext uri="{FF2B5EF4-FFF2-40B4-BE49-F238E27FC236}">
                <a16:creationId xmlns:a16="http://schemas.microsoft.com/office/drawing/2014/main" id="{A5ED6830-D240-CCB6-4B83-A2877A20E3EE}"/>
              </a:ext>
            </a:extLst>
          </p:cNvPr>
          <p:cNvSpPr>
            <a:spLocks noGrp="1"/>
          </p:cNvSpPr>
          <p:nvPr>
            <p:ph idx="1"/>
          </p:nvPr>
        </p:nvSpPr>
        <p:spPr>
          <a:xfrm>
            <a:off x="1097126" y="1360583"/>
            <a:ext cx="9997748" cy="5397293"/>
          </a:xfrm>
        </p:spPr>
        <p:txBody>
          <a:bodyPr numCol="2"/>
          <a:lstStyle/>
          <a:p>
            <a:pPr marL="228600" indent="-228600">
              <a:buSzPct val="100000"/>
              <a:buFont typeface="+mj-lt"/>
              <a:buAutoNum type="arabicPeriod"/>
            </a:pPr>
            <a:r>
              <a:rPr lang="fr-FR" sz="1200" b="1" noProof="0"/>
              <a:t>(Re)mise en perspective</a:t>
            </a:r>
          </a:p>
          <a:p>
            <a:pPr marL="857250" lvl="2">
              <a:buSzPct val="100000"/>
              <a:buFont typeface="+mj-lt"/>
              <a:buAutoNum type="arabicPeriod"/>
            </a:pPr>
            <a:r>
              <a:rPr lang="fr-FR" sz="1200" noProof="0"/>
              <a:t>Présentation des acteurs dans le domaine du travail et de la sécurité sociale </a:t>
            </a:r>
          </a:p>
          <a:p>
            <a:pPr marL="857250" lvl="2">
              <a:buSzPct val="100000"/>
              <a:buFont typeface="+mj-lt"/>
              <a:buAutoNum type="arabicPeriod"/>
            </a:pPr>
            <a:r>
              <a:rPr lang="fr-FR" sz="1200" noProof="0"/>
              <a:t>Missions des différents acteurs</a:t>
            </a:r>
            <a:endParaRPr lang="fr-FR" sz="1200" noProof="0">
              <a:ea typeface="Calibri"/>
              <a:cs typeface="Calibri"/>
            </a:endParaRPr>
          </a:p>
          <a:p>
            <a:pPr marL="857250" lvl="2">
              <a:buSzPct val="100000"/>
              <a:buFont typeface="+mj-lt"/>
              <a:buAutoNum type="arabicPeriod"/>
            </a:pPr>
            <a:r>
              <a:rPr lang="fr-FR" sz="1200" noProof="0"/>
              <a:t>Un nouvel outil pour faciliter les échanges entre médecins : la plateforme TRIO</a:t>
            </a:r>
          </a:p>
          <a:p>
            <a:pPr marL="228600" indent="-228600">
              <a:buSzPct val="100000"/>
              <a:buFont typeface="+mj-lt"/>
              <a:buAutoNum type="arabicPeriod"/>
            </a:pPr>
            <a:r>
              <a:rPr lang="fr-FR" sz="1200" b="1" noProof="0"/>
              <a:t>Le médecin du travail</a:t>
            </a:r>
            <a:endParaRPr lang="fr-FR" sz="1200" b="1" noProof="0">
              <a:ea typeface="Calibri"/>
              <a:cs typeface="Calibri"/>
            </a:endParaRPr>
          </a:p>
          <a:p>
            <a:pPr marL="857250" lvl="2">
              <a:buSzPct val="100000"/>
              <a:buFont typeface="+mj-lt"/>
              <a:buAutoNum type="arabicPeriod"/>
            </a:pPr>
            <a:r>
              <a:rPr lang="fr-FR" sz="1200" noProof="0"/>
              <a:t>Mission</a:t>
            </a:r>
            <a:endParaRPr lang="fr-FR" sz="1200" noProof="0">
              <a:ea typeface="Calibri"/>
              <a:cs typeface="Calibri"/>
            </a:endParaRPr>
          </a:p>
          <a:p>
            <a:pPr marL="857250" lvl="2">
              <a:buSzPct val="100000"/>
              <a:buFont typeface="+mj-lt"/>
              <a:buAutoNum type="arabicPeriod"/>
            </a:pPr>
            <a:r>
              <a:rPr lang="fr-FR" sz="1200" noProof="0"/>
              <a:t>Ce qu'il faut savoir</a:t>
            </a:r>
          </a:p>
          <a:p>
            <a:pPr marL="228600" indent="-228600">
              <a:buSzPct val="100000"/>
              <a:buFont typeface="+mj-lt"/>
              <a:buAutoNum type="arabicPeriod"/>
            </a:pPr>
            <a:r>
              <a:rPr lang="fr-FR" sz="1200" b="1" noProof="0"/>
              <a:t>Prévention des RPS : que faire/conseiller aux patient(e)s confronté(e)s à une situation en lien avec les risques psychosociaux ?</a:t>
            </a:r>
            <a:endParaRPr lang="fr-FR" sz="1200" b="1" noProof="0">
              <a:ea typeface="Calibri"/>
              <a:cs typeface="Calibri"/>
            </a:endParaRPr>
          </a:p>
          <a:p>
            <a:pPr marL="857250" lvl="2">
              <a:buSzPct val="100000"/>
              <a:buFont typeface="+mj-lt"/>
              <a:buAutoNum type="arabicPeriod"/>
            </a:pPr>
            <a:r>
              <a:rPr lang="fr-FR" sz="1200" noProof="0"/>
              <a:t>Acteurs de la prévention sur le lieu de travail</a:t>
            </a:r>
            <a:endParaRPr lang="fr-FR" sz="1200" noProof="0">
              <a:ea typeface="Calibri"/>
              <a:cs typeface="Calibri"/>
            </a:endParaRPr>
          </a:p>
          <a:p>
            <a:pPr marL="857250" lvl="2">
              <a:buSzPct val="100000"/>
              <a:buFont typeface="+mj-lt"/>
              <a:buAutoNum type="arabicPeriod"/>
            </a:pPr>
            <a:r>
              <a:rPr lang="fr-FR" sz="1200" noProof="0"/>
              <a:t>Rôle du MG et/ou psychologue</a:t>
            </a:r>
            <a:endParaRPr lang="fr-FR" sz="1200" noProof="0">
              <a:ea typeface="Calibri"/>
              <a:cs typeface="Calibri"/>
            </a:endParaRPr>
          </a:p>
          <a:p>
            <a:pPr marL="857250" lvl="2">
              <a:buSzPct val="100000"/>
              <a:buFont typeface="+mj-lt"/>
              <a:buAutoNum type="arabicPeriod"/>
            </a:pPr>
            <a:r>
              <a:rPr lang="fr-FR" sz="1200" noProof="0"/>
              <a:t>RPS : messages clés</a:t>
            </a:r>
          </a:p>
          <a:p>
            <a:pPr marL="228600" indent="-228600">
              <a:buSzPct val="100000"/>
              <a:buFont typeface="+mj-lt"/>
              <a:buAutoNum type="arabicPeriod"/>
            </a:pPr>
            <a:r>
              <a:rPr lang="fr-FR" sz="1200" b="1" noProof="0"/>
              <a:t>Deux exemples prévention primaire et/ou secondaire</a:t>
            </a:r>
          </a:p>
          <a:p>
            <a:pPr marL="857250" lvl="2">
              <a:buSzPct val="100000"/>
              <a:buFont typeface="+mj-lt"/>
              <a:buAutoNum type="arabicPeriod"/>
            </a:pPr>
            <a:r>
              <a:rPr lang="fr-FR" sz="1200" noProof="0"/>
              <a:t>Programme burnout </a:t>
            </a:r>
            <a:r>
              <a:rPr lang="fr-FR" sz="1200" noProof="0" err="1"/>
              <a:t>Fedris</a:t>
            </a:r>
            <a:endParaRPr lang="fr-FR" sz="1200" noProof="0"/>
          </a:p>
          <a:p>
            <a:pPr marL="857250" lvl="2">
              <a:buSzPct val="100000"/>
              <a:buFont typeface="+mj-lt"/>
              <a:buAutoNum type="arabicPeriod"/>
            </a:pPr>
            <a:r>
              <a:rPr lang="fr-FR" sz="1200" noProof="0"/>
              <a:t>Santé mentale indépendants: caisses d’assurance sociale</a:t>
            </a:r>
          </a:p>
          <a:p>
            <a:pPr marL="228600" indent="-228600">
              <a:buSzPct val="100000"/>
              <a:buFont typeface="+mj-lt"/>
              <a:buAutoNum type="arabicPeriod"/>
            </a:pPr>
            <a:r>
              <a:rPr lang="fr-FR" sz="1200" b="1" noProof="0"/>
              <a:t>Le retour au travail chez l’employeur… trois cas de figure </a:t>
            </a:r>
            <a:endParaRPr lang="fr-FR" sz="1200" b="1" noProof="0">
              <a:ea typeface="Calibri"/>
              <a:cs typeface="Calibri"/>
            </a:endParaRPr>
          </a:p>
          <a:p>
            <a:pPr marL="857250" lvl="2">
              <a:buSzPct val="100000"/>
              <a:buFont typeface="+mj-lt"/>
              <a:buAutoNum type="arabicPeriod"/>
            </a:pPr>
            <a:r>
              <a:rPr lang="fr-FR" sz="1200" noProof="0"/>
              <a:t>Réintégration… sans adaptation de poste</a:t>
            </a:r>
            <a:endParaRPr lang="fr-FR" sz="1200" noProof="0">
              <a:ea typeface="Calibri"/>
              <a:cs typeface="Calibri"/>
            </a:endParaRPr>
          </a:p>
          <a:p>
            <a:pPr marL="857250" lvl="2">
              <a:buSzPct val="100000"/>
              <a:buFont typeface="+mj-lt"/>
              <a:buAutoNum type="arabicPeriod"/>
            </a:pPr>
            <a:r>
              <a:rPr lang="fr-FR" sz="1200" noProof="0"/>
              <a:t>Réintégration avec adaptation &amp; reprise partielle</a:t>
            </a:r>
            <a:endParaRPr lang="fr-FR" sz="1200" noProof="0">
              <a:ea typeface="Calibri"/>
              <a:cs typeface="Calibri"/>
            </a:endParaRPr>
          </a:p>
          <a:p>
            <a:pPr marL="857250" lvl="2">
              <a:buSzPct val="100000"/>
              <a:buFont typeface="+mj-lt"/>
              <a:buAutoNum type="arabicPeriod"/>
            </a:pPr>
            <a:r>
              <a:rPr lang="fr-FR" sz="1200" noProof="0"/>
              <a:t>Trajet de réintégration et force majeure médicale</a:t>
            </a:r>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857250" lvl="2">
              <a:buSzPct val="100000"/>
              <a:buFont typeface="+mj-lt"/>
              <a:buAutoNum type="arabicPeriod"/>
            </a:pPr>
            <a:endParaRPr lang="fr-FR" sz="1200" noProof="0"/>
          </a:p>
          <a:p>
            <a:pPr marL="228600" marR="0" lvl="0" indent="-228600" algn="l" defTabSz="914400" rtl="0" eaLnBrk="1" fontAlgn="auto" latinLnBrk="0" hangingPunct="1">
              <a:lnSpc>
                <a:spcPct val="90000"/>
              </a:lnSpc>
              <a:spcBef>
                <a:spcPts val="1000"/>
              </a:spcBef>
              <a:spcAft>
                <a:spcPts val="0"/>
              </a:spcAft>
              <a:buClrTx/>
              <a:buSzPct val="100000"/>
              <a:buFont typeface="+mj-lt"/>
              <a:buAutoNum type="arabicPeriod"/>
              <a:tabLst/>
              <a:defRPr/>
            </a:pPr>
            <a:r>
              <a:rPr kumimoji="0" lang="fr-FR" sz="1200" b="1" i="0" u="none" strike="noStrike" kern="1200" cap="none" spc="0" normalizeH="0" baseline="0" noProof="0">
                <a:ln>
                  <a:noFill/>
                </a:ln>
                <a:solidFill>
                  <a:srgbClr val="FFFFFF"/>
                </a:solidFill>
                <a:effectLst/>
                <a:uLnTx/>
                <a:uFillTx/>
                <a:latin typeface="Calibri"/>
                <a:ea typeface="+mn-ea"/>
                <a:cs typeface="+mn-cs"/>
              </a:rPr>
              <a:t>Le médecin-conseil et son équipe multidisciplinaire</a:t>
            </a:r>
          </a:p>
          <a:p>
            <a:pPr marL="857250" lvl="2">
              <a:buSzPct val="100000"/>
              <a:buFont typeface="+mj-lt"/>
              <a:buAutoNum type="arabicPeriod"/>
            </a:pPr>
            <a:r>
              <a:rPr lang="fr-FR" sz="1200" noProof="0"/>
              <a:t>Mutualités</a:t>
            </a:r>
            <a:endParaRPr lang="fr-FR" sz="1200" noProof="0">
              <a:ea typeface="Calibri"/>
              <a:cs typeface="Calibri"/>
            </a:endParaRPr>
          </a:p>
          <a:p>
            <a:pPr marL="857250" lvl="2">
              <a:buSzPct val="100000"/>
              <a:buFont typeface="+mj-lt"/>
              <a:buAutoNum type="arabicPeriod"/>
            </a:pPr>
            <a:r>
              <a:rPr lang="fr-FR" sz="1200" noProof="0"/>
              <a:t>Composition de l’équipe multidisciplinaire </a:t>
            </a:r>
            <a:endParaRPr lang="fr-FR" sz="1200" noProof="0">
              <a:ea typeface="Calibri"/>
              <a:cs typeface="Calibri"/>
            </a:endParaRPr>
          </a:p>
          <a:p>
            <a:pPr marL="857250" lvl="2">
              <a:buSzPct val="100000"/>
              <a:buFont typeface="+mj-lt"/>
              <a:buAutoNum type="arabicPeriod"/>
            </a:pPr>
            <a:r>
              <a:rPr lang="fr-FR" sz="1200" noProof="0"/>
              <a:t>Profil d'un médecin conseil et tâches légales</a:t>
            </a:r>
            <a:endParaRPr lang="fr-FR" sz="1200" noProof="0">
              <a:ea typeface="Calibri"/>
              <a:cs typeface="Calibri"/>
            </a:endParaRPr>
          </a:p>
          <a:p>
            <a:pPr marL="857250" lvl="2">
              <a:buSzPct val="100000"/>
              <a:buFont typeface="+mj-lt"/>
              <a:buAutoNum type="arabicPeriod"/>
            </a:pPr>
            <a:r>
              <a:rPr lang="fr-FR" sz="1200" noProof="0"/>
              <a:t>Missions de l'équipe multidisciplinaire</a:t>
            </a:r>
            <a:endParaRPr lang="fr-FR" sz="1200" noProof="0">
              <a:ea typeface="Calibri"/>
              <a:cs typeface="Calibri"/>
            </a:endParaRPr>
          </a:p>
          <a:p>
            <a:pPr marL="857250" lvl="2">
              <a:buSzPct val="100000"/>
              <a:buFont typeface="+mj-lt"/>
              <a:buAutoNum type="arabicPeriod"/>
            </a:pPr>
            <a:r>
              <a:rPr lang="fr-FR" sz="1200" noProof="0">
                <a:ea typeface="Calibri"/>
                <a:cs typeface="Calibri"/>
              </a:rPr>
              <a:t>Rôle du coordinateur retour au travail, pourquoi et comment le contacter ? </a:t>
            </a:r>
          </a:p>
          <a:p>
            <a:pPr marL="228600" indent="-228600">
              <a:buSzPct val="100000"/>
              <a:buFont typeface="+mj-lt"/>
              <a:buAutoNum type="arabicPeriod"/>
            </a:pPr>
            <a:r>
              <a:rPr lang="fr-FR" sz="1200" b="1" noProof="0">
                <a:ea typeface="+mn-lt"/>
                <a:cs typeface="+mn-lt"/>
              </a:rPr>
              <a:t>Calendrier de l'incapacité de travail et les 8 phases (bases juridiques et procédures) </a:t>
            </a:r>
            <a:endParaRPr lang="fr-FR" sz="1200" b="1" noProof="0"/>
          </a:p>
          <a:p>
            <a:pPr marL="228600" indent="-228600">
              <a:buSzPct val="100000"/>
              <a:buFont typeface="+mj-lt"/>
              <a:buAutoNum type="arabicPeriod"/>
            </a:pPr>
            <a:r>
              <a:rPr lang="fr-FR" sz="1200" b="1" noProof="0">
                <a:ea typeface="+mn-lt"/>
                <a:cs typeface="+mn-lt"/>
              </a:rPr>
              <a:t>Suivi de l'invalidité </a:t>
            </a:r>
          </a:p>
          <a:p>
            <a:pPr marL="228600" indent="-228600">
              <a:buSzPct val="100000"/>
              <a:buFont typeface="+mj-lt"/>
              <a:buAutoNum type="arabicPeriod"/>
            </a:pPr>
            <a:r>
              <a:rPr lang="fr-FR" sz="1200" b="1" noProof="0">
                <a:ea typeface="+mn-lt"/>
                <a:cs typeface="+mn-lt"/>
              </a:rPr>
              <a:t>Leviers pour la réintégration socioprofessionnelle </a:t>
            </a:r>
          </a:p>
          <a:p>
            <a:pPr marL="228600" indent="-228600">
              <a:buSzPct val="100000"/>
              <a:buFont typeface="+mj-lt"/>
              <a:buAutoNum type="arabicPeriod"/>
            </a:pPr>
            <a:r>
              <a:rPr lang="fr-FR" sz="1200" b="1" noProof="0">
                <a:ea typeface="+mn-lt"/>
                <a:cs typeface="+mn-lt"/>
              </a:rPr>
              <a:t>Comment contacter le médecin-conseil et que dois-je lui envoyer ? </a:t>
            </a:r>
          </a:p>
          <a:p>
            <a:pPr marL="228600" indent="-228600">
              <a:buSzPct val="100000"/>
              <a:buFont typeface="+mj-lt"/>
              <a:buAutoNum type="arabicPeriod"/>
            </a:pPr>
            <a:r>
              <a:rPr lang="fr-FR" sz="1200" b="1" noProof="0">
                <a:ea typeface="+mn-lt"/>
                <a:cs typeface="+mn-lt"/>
              </a:rPr>
              <a:t>Services régionaux d’emploi: Actiris &amp; Forem</a:t>
            </a:r>
          </a:p>
          <a:p>
            <a:pPr marL="228600" indent="-228600">
              <a:buSzPct val="100000"/>
              <a:buFont typeface="+mj-lt"/>
              <a:buAutoNum type="arabicPeriod"/>
            </a:pPr>
            <a:r>
              <a:rPr lang="fr-FR" sz="1200" b="1" noProof="0">
                <a:ea typeface="+mn-lt"/>
                <a:cs typeface="+mn-lt"/>
              </a:rPr>
              <a:t>Quelques exemples concernant le retour au travail (prévention tertiaire)</a:t>
            </a:r>
          </a:p>
          <a:p>
            <a:pPr marL="857250" lvl="2">
              <a:buSzPct val="100000"/>
              <a:buFont typeface="+mj-lt"/>
              <a:buAutoNum type="arabicPeriod"/>
            </a:pPr>
            <a:r>
              <a:rPr lang="fr-FR" sz="1200" noProof="0">
                <a:ea typeface="+mn-lt"/>
                <a:cs typeface="+mn-lt"/>
              </a:rPr>
              <a:t>IPS</a:t>
            </a:r>
          </a:p>
          <a:p>
            <a:pPr marL="857250" lvl="2">
              <a:buSzPct val="100000"/>
              <a:buFont typeface="+mj-lt"/>
              <a:buAutoNum type="arabicPeriod"/>
            </a:pPr>
            <a:r>
              <a:rPr lang="fr-FR" sz="1200" noProof="0">
                <a:ea typeface="+mn-lt"/>
                <a:cs typeface="+mn-lt"/>
              </a:rPr>
              <a:t>Centres de revalidation psychosociale</a:t>
            </a:r>
          </a:p>
          <a:p>
            <a:pPr marL="857250" lvl="2">
              <a:buSzPct val="100000"/>
              <a:buFont typeface="+mj-lt"/>
              <a:buAutoNum type="arabicPeriod"/>
            </a:pPr>
            <a:r>
              <a:rPr lang="fr-FR" sz="1200" noProof="0">
                <a:ea typeface="+mn-lt"/>
                <a:cs typeface="+mn-lt"/>
              </a:rPr>
              <a:t>Fonds Retour Au Travail</a:t>
            </a:r>
          </a:p>
          <a:p>
            <a:pPr marL="228600" indent="-228600">
              <a:buSzPct val="100000"/>
              <a:buFont typeface="+mj-lt"/>
              <a:buAutoNum type="arabicPeriod"/>
            </a:pPr>
            <a:r>
              <a:rPr lang="fr-FR" sz="1200" b="1" noProof="0">
                <a:ea typeface="+mn-lt"/>
                <a:cs typeface="+mn-lt"/>
              </a:rPr>
              <a:t>Retour au travail : défis</a:t>
            </a:r>
          </a:p>
          <a:p>
            <a:pPr marL="971550" lvl="2" indent="-342900">
              <a:buSzPct val="100000"/>
              <a:buFont typeface="+mj-lt"/>
              <a:buAutoNum type="arabicPeriod"/>
            </a:pPr>
            <a:endParaRPr lang="fr-FR" sz="1600" noProof="0"/>
          </a:p>
          <a:p>
            <a:pPr>
              <a:buSzPct val="100000"/>
              <a:buFont typeface="+mj-lt"/>
              <a:buAutoNum type="arabicPeriod"/>
            </a:pPr>
            <a:endParaRPr lang="fr-FR" sz="2000" noProof="0"/>
          </a:p>
          <a:p>
            <a:pPr>
              <a:buSzPct val="100000"/>
              <a:buFont typeface="+mj-lt"/>
              <a:buAutoNum type="arabicPeriod"/>
            </a:pPr>
            <a:endParaRPr lang="fr-FR" sz="2000" noProof="0"/>
          </a:p>
          <a:p>
            <a:pPr>
              <a:buSzPct val="100000"/>
              <a:buFont typeface="+mj-lt"/>
              <a:buAutoNum type="arabicPeriod"/>
            </a:pPr>
            <a:endParaRPr lang="fr-FR" sz="2000" noProof="0"/>
          </a:p>
          <a:p>
            <a:pPr marL="457200" indent="-457200">
              <a:buSzPct val="100000"/>
              <a:buFont typeface="+mj-lt"/>
              <a:buAutoNum type="arabicPeriod"/>
            </a:pPr>
            <a:r>
              <a:rPr lang="fr-FR" sz="2000" noProof="0"/>
              <a:t> </a:t>
            </a:r>
          </a:p>
          <a:p>
            <a:pPr>
              <a:buSzPct val="100000"/>
              <a:buFont typeface="+mj-lt"/>
              <a:buAutoNum type="arabicPeriod"/>
            </a:pPr>
            <a:endParaRPr lang="fr-FR" sz="2000" noProof="0"/>
          </a:p>
          <a:p>
            <a:pPr>
              <a:buSzPct val="100000"/>
              <a:buFont typeface="+mj-lt"/>
              <a:buAutoNum type="arabicPeriod"/>
            </a:pPr>
            <a:endParaRPr lang="fr-FR" sz="2000" noProof="0"/>
          </a:p>
        </p:txBody>
      </p:sp>
      <p:cxnSp>
        <p:nvCxnSpPr>
          <p:cNvPr id="5" name="Connecteur droit 8">
            <a:extLst>
              <a:ext uri="{FF2B5EF4-FFF2-40B4-BE49-F238E27FC236}">
                <a16:creationId xmlns:a16="http://schemas.microsoft.com/office/drawing/2014/main" id="{6E2700DA-D1C3-A652-D642-CEA6FEFBA0E3}"/>
              </a:ext>
            </a:extLst>
          </p:cNvPr>
          <p:cNvCxnSpPr/>
          <p:nvPr/>
        </p:nvCxnSpPr>
        <p:spPr>
          <a:xfrm>
            <a:off x="6031992" y="1512098"/>
            <a:ext cx="0" cy="4740987"/>
          </a:xfrm>
          <a:prstGeom prst="line">
            <a:avLst/>
          </a:prstGeom>
          <a:ln>
            <a:solidFill>
              <a:schemeClr val="bg1"/>
            </a:solidFill>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33523939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8712200" cy="884555"/>
          </a:xfrm>
        </p:spPr>
        <p:txBody>
          <a:bodyPr>
            <a:normAutofit/>
          </a:bodyPr>
          <a:lstStyle/>
          <a:p>
            <a:r>
              <a:rPr lang="fr-FR" sz="2800" noProof="0">
                <a:solidFill>
                  <a:srgbClr val="1E699D"/>
                </a:solidFill>
                <a:latin typeface="Futura Medium"/>
              </a:rPr>
              <a:t>2.2.c. Points à prendre en considération</a:t>
            </a:r>
          </a:p>
        </p:txBody>
      </p:sp>
      <p:sp>
        <p:nvSpPr>
          <p:cNvPr id="4" name="Rectangle 3"/>
          <p:cNvSpPr/>
          <p:nvPr/>
        </p:nvSpPr>
        <p:spPr>
          <a:xfrm>
            <a:off x="649514" y="1402358"/>
            <a:ext cx="11542486" cy="4801314"/>
          </a:xfrm>
          <a:prstGeom prst="rect">
            <a:avLst/>
          </a:prstGeom>
        </p:spPr>
        <p:txBody>
          <a:bodyPr wrap="square" lIns="91440" tIns="45720" rIns="91440" bIns="45720" anchor="t">
            <a:spAutoFit/>
          </a:bodyPr>
          <a:lstStyle/>
          <a:p>
            <a:pPr marL="285750" indent="-285750">
              <a:buFont typeface="Arial" panose="020B0604020202020204" pitchFamily="34" charset="0"/>
              <a:buChar char="•"/>
            </a:pPr>
            <a:endParaRPr lang="fr-FR" sz="1600" noProof="0">
              <a:solidFill>
                <a:srgbClr val="1E699D"/>
              </a:solidFill>
            </a:endParaRPr>
          </a:p>
          <a:p>
            <a:pPr marL="285750" indent="-285750">
              <a:buFont typeface="Arial" panose="020B0604020202020204" pitchFamily="34" charset="0"/>
              <a:buChar char="•"/>
            </a:pPr>
            <a:r>
              <a:rPr lang="fr-FR" sz="1600" noProof="0">
                <a:solidFill>
                  <a:srgbClr val="1E699D"/>
                </a:solidFill>
              </a:rPr>
              <a:t>Restez conscient que le fait qu’il ne s’agisse pas d’un burnout, ne signifie pas qu’il n’y a rien.</a:t>
            </a:r>
          </a:p>
          <a:p>
            <a:endParaRPr lang="fr-FR" sz="1600" noProof="0">
              <a:solidFill>
                <a:srgbClr val="1E699D"/>
              </a:solidFill>
            </a:endParaRPr>
          </a:p>
          <a:p>
            <a:pPr marL="285750" indent="-285750">
              <a:buFont typeface="Arial" panose="020B0604020202020204" pitchFamily="34" charset="0"/>
              <a:buChar char="•"/>
            </a:pPr>
            <a:r>
              <a:rPr lang="fr-FR" sz="1600" b="1" noProof="0">
                <a:solidFill>
                  <a:srgbClr val="1E699D"/>
                </a:solidFill>
              </a:rPr>
              <a:t>Importance du diagnostic différentiel</a:t>
            </a:r>
            <a:r>
              <a:rPr lang="fr-FR" sz="1600" noProof="0">
                <a:solidFill>
                  <a:srgbClr val="1E699D"/>
                </a:solidFill>
              </a:rPr>
              <a:t> : outre la dépression, il peut aussi s’agir d'autres troubles psychiques comme un trouble anxieux sous-jacent, une dépendance, un trouble de stress post-traumatique (TSPT),… ou de causes médicales de la fatigue comme l’apnée du sommeil, la maladie de Lyme, des troubles endocriniens, la fibromyalgie, le syndrome de fatigue chronique , etc.</a:t>
            </a:r>
            <a:r>
              <a:rPr lang="fr-FR" sz="1600" noProof="0">
                <a:solidFill>
                  <a:srgbClr val="1E699D"/>
                </a:solidFill>
                <a:ea typeface="+mn-lt"/>
                <a:cs typeface="+mn-lt"/>
              </a:rPr>
              <a:t> </a:t>
            </a:r>
          </a:p>
          <a:p>
            <a:pPr marL="285750" indent="-285750">
              <a:buFont typeface="Arial" panose="020B0604020202020204" pitchFamily="34" charset="0"/>
              <a:buChar char="•"/>
            </a:pPr>
            <a:endParaRPr lang="fr-FR" sz="1600" noProof="0">
              <a:solidFill>
                <a:srgbClr val="1E699D"/>
              </a:solidFill>
              <a:ea typeface="+mn-lt"/>
              <a:cs typeface="+mn-lt"/>
            </a:endParaRPr>
          </a:p>
          <a:p>
            <a:pPr marL="285750" indent="-285750">
              <a:buFont typeface="Arial" panose="020B0604020202020204" pitchFamily="34" charset="0"/>
              <a:buChar char="•"/>
            </a:pPr>
            <a:r>
              <a:rPr lang="fr-FR" sz="1600" noProof="0">
                <a:solidFill>
                  <a:srgbClr val="1E699D"/>
                </a:solidFill>
                <a:ea typeface="+mn-lt"/>
                <a:cs typeface="+mn-lt"/>
              </a:rPr>
              <a:t>Soyez vigilant ! Le burn-out peut évoluer vers une dépression et d’autres conséquences psychologiques. Il est important de rester attentif.</a:t>
            </a:r>
            <a:r>
              <a:rPr lang="fr-FR" sz="1600" noProof="0">
                <a:solidFill>
                  <a:srgbClr val="1E699D"/>
                </a:solidFill>
              </a:rPr>
              <a:t> </a:t>
            </a:r>
          </a:p>
          <a:p>
            <a:pPr marL="285750" indent="-285750">
              <a:buFont typeface="Arial" panose="020B0604020202020204" pitchFamily="34" charset="0"/>
              <a:buChar char="•"/>
            </a:pPr>
            <a:endParaRPr lang="fr-FR" sz="1600" noProof="0">
              <a:solidFill>
                <a:srgbClr val="1E699D"/>
              </a:solidFill>
            </a:endParaRPr>
          </a:p>
          <a:p>
            <a:pPr marL="285750" indent="-285750">
              <a:buFont typeface="Arial" panose="020B0604020202020204" pitchFamily="34" charset="0"/>
              <a:buChar char="•"/>
            </a:pPr>
            <a:r>
              <a:rPr lang="fr-FR" sz="1600" noProof="0">
                <a:solidFill>
                  <a:srgbClr val="1E699D"/>
                </a:solidFill>
              </a:rPr>
              <a:t>Le burnout est un phénomène assez singulier : il est important d'éviter de trop utiliser ce terme (symptômes  vs troubles).</a:t>
            </a:r>
          </a:p>
          <a:p>
            <a:pPr marL="285750" indent="-285750">
              <a:buFont typeface="Arial" panose="020B0604020202020204" pitchFamily="34" charset="0"/>
              <a:buChar char="•"/>
            </a:pPr>
            <a:endParaRPr lang="fr-FR" sz="1600" noProof="0">
              <a:solidFill>
                <a:srgbClr val="1E699D"/>
              </a:solidFill>
            </a:endParaRPr>
          </a:p>
          <a:p>
            <a:pPr marL="285750" indent="-285750">
              <a:buFont typeface="Arial" panose="020B0604020202020204" pitchFamily="34" charset="0"/>
              <a:buChar char="•"/>
            </a:pPr>
            <a:r>
              <a:rPr lang="fr-FR" sz="1600" noProof="0">
                <a:solidFill>
                  <a:srgbClr val="1E699D"/>
                </a:solidFill>
              </a:rPr>
              <a:t>Reconnaître la souffrance permet d’affirmer que les symptômes ressentis par la personne sont le résultat d’une situation particulière dans laquelle les conditions de travail jouent un rôle important.</a:t>
            </a:r>
            <a:endParaRPr lang="fr-FR" sz="1600" noProof="0">
              <a:solidFill>
                <a:srgbClr val="1E699D"/>
              </a:solidFill>
              <a:ea typeface="+mn-lt"/>
              <a:cs typeface="+mn-lt"/>
            </a:endParaRPr>
          </a:p>
          <a:p>
            <a:pPr marL="285750" indent="-285750">
              <a:buFont typeface="Arial" panose="020B0604020202020204" pitchFamily="34" charset="0"/>
              <a:buChar char="•"/>
            </a:pPr>
            <a:endParaRPr lang="fr-FR" sz="1600" noProof="0">
              <a:solidFill>
                <a:srgbClr val="1E699D"/>
              </a:solidFill>
            </a:endParaRPr>
          </a:p>
          <a:p>
            <a:pPr marL="285750" indent="-285750">
              <a:buFont typeface="Arial" panose="020B0604020202020204" pitchFamily="34" charset="0"/>
              <a:buChar char="•"/>
            </a:pPr>
            <a:r>
              <a:rPr lang="fr-FR" sz="1600" noProof="0">
                <a:solidFill>
                  <a:srgbClr val="1E699D"/>
                </a:solidFill>
                <a:ea typeface="+mn-lt"/>
                <a:cs typeface="+mn-lt"/>
              </a:rPr>
              <a:t>Le diagnostic de burn-out  n’est pas toujours bien accepté ;  les personnes ont souvent le sentiment d’avoir échoué </a:t>
            </a:r>
            <a:r>
              <a:rPr lang="fr-FR" sz="1600" noProof="0">
                <a:solidFill>
                  <a:srgbClr val="1E699D"/>
                </a:solidFill>
                <a:ea typeface="+mn-lt"/>
                <a:cs typeface="+mn-lt"/>
                <a:sym typeface="Wingdings" panose="05000000000000000000" pitchFamily="2" charset="2"/>
              </a:rPr>
              <a:t> approche basée sur la </a:t>
            </a:r>
            <a:r>
              <a:rPr lang="fr-FR" sz="1600" noProof="0" err="1">
                <a:solidFill>
                  <a:srgbClr val="1E699D"/>
                </a:solidFill>
                <a:ea typeface="+mn-lt"/>
                <a:cs typeface="+mn-lt"/>
                <a:sym typeface="Wingdings" panose="05000000000000000000" pitchFamily="2" charset="2"/>
              </a:rPr>
              <a:t>psycho-éducation</a:t>
            </a:r>
            <a:r>
              <a:rPr lang="fr-FR" sz="1600" noProof="0">
                <a:solidFill>
                  <a:srgbClr val="1E699D"/>
                </a:solidFill>
                <a:ea typeface="+mn-lt"/>
                <a:cs typeface="+mn-lt"/>
                <a:sym typeface="Wingdings" panose="05000000000000000000" pitchFamily="2" charset="2"/>
              </a:rPr>
              <a:t>, empathie et normalisation afin de déconstruire ces émotions négatives.</a:t>
            </a:r>
            <a:endParaRPr lang="fr-FR" sz="1600" noProof="0">
              <a:solidFill>
                <a:srgbClr val="1E699D"/>
              </a:solidFill>
            </a:endParaRPr>
          </a:p>
          <a:p>
            <a:pPr marL="285750" indent="-285750">
              <a:buFont typeface="Arial" panose="020B0604020202020204" pitchFamily="34" charset="0"/>
              <a:buChar char="•"/>
            </a:pPr>
            <a:endParaRPr lang="fr-FR" sz="1600" noProof="0">
              <a:solidFill>
                <a:srgbClr val="1E699D"/>
              </a:solidFill>
            </a:endParaRPr>
          </a:p>
        </p:txBody>
      </p:sp>
      <p:pic>
        <p:nvPicPr>
          <p:cNvPr id="6" name="Image 5" descr="Résultat d’images pour Illustration Docteur">
            <a:extLst>
              <a:ext uri="{FF2B5EF4-FFF2-40B4-BE49-F238E27FC236}">
                <a16:creationId xmlns:a16="http://schemas.microsoft.com/office/drawing/2014/main" id="{852AB3FB-DCD8-7C8F-CE97-E22E0F2B5B72}"/>
              </a:ext>
            </a:extLst>
          </p:cNvPr>
          <p:cNvPicPr>
            <a:picLocks noChangeAspect="1"/>
          </p:cNvPicPr>
          <p:nvPr/>
        </p:nvPicPr>
        <p:blipFill>
          <a:blip r:embed="rId3"/>
          <a:srcRect t="4713" r="1" b="18624"/>
          <a:stretch/>
        </p:blipFill>
        <p:spPr>
          <a:xfrm>
            <a:off x="10501745" y="0"/>
            <a:ext cx="1690255" cy="1660504"/>
          </a:xfrm>
          <a:prstGeom prst="rect">
            <a:avLst/>
          </a:prstGeom>
        </p:spPr>
      </p:pic>
      <p:sp>
        <p:nvSpPr>
          <p:cNvPr id="5" name="Espace réservé du numéro de diapositive 4"/>
          <p:cNvSpPr>
            <a:spLocks noGrp="1"/>
          </p:cNvSpPr>
          <p:nvPr>
            <p:ph type="sldNum" sz="quarter" idx="12"/>
          </p:nvPr>
        </p:nvSpPr>
        <p:spPr/>
        <p:txBody>
          <a:bodyPr/>
          <a:lstStyle/>
          <a:p>
            <a:fld id="{27C6CCC6-2BE5-4E42-96A4-D1E8E81A3D8E}" type="slidenum">
              <a:rPr lang="fr-FR" noProof="0" smtClean="0"/>
              <a:t>40</a:t>
            </a:fld>
            <a:endParaRPr lang="fr-FR" noProof="0"/>
          </a:p>
        </p:txBody>
      </p:sp>
    </p:spTree>
    <p:extLst>
      <p:ext uri="{BB962C8B-B14F-4D97-AF65-F5344CB8AC3E}">
        <p14:creationId xmlns:p14="http://schemas.microsoft.com/office/powerpoint/2010/main" val="100856547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AB408-F06C-FBDD-79A6-E43A096DDD17}"/>
            </a:ext>
          </a:extLst>
        </p:cNvPr>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2737A538-F6F2-CBE9-A06B-C40AC7B0C9B1}"/>
              </a:ext>
            </a:extLst>
          </p:cNvPr>
          <p:cNvGraphicFramePr>
            <a:graphicFrameLocks noGrp="1"/>
          </p:cNvGraphicFramePr>
          <p:nvPr>
            <p:ph idx="1"/>
            <p:extLst>
              <p:ext uri="{D42A27DB-BD31-4B8C-83A1-F6EECF244321}">
                <p14:modId xmlns:p14="http://schemas.microsoft.com/office/powerpoint/2010/main" val="1319311591"/>
              </p:ext>
            </p:extLst>
          </p:nvPr>
        </p:nvGraphicFramePr>
        <p:xfrm>
          <a:off x="69272" y="771562"/>
          <a:ext cx="12111595" cy="6086436"/>
        </p:xfrm>
        <a:graphic>
          <a:graphicData uri="http://schemas.openxmlformats.org/drawingml/2006/table">
            <a:tbl>
              <a:tblPr bandRow="1">
                <a:tableStyleId>{9D7B26C5-4107-4FEC-AEDC-1716B250A1EF}</a:tableStyleId>
              </a:tblPr>
              <a:tblGrid>
                <a:gridCol w="1611294">
                  <a:extLst>
                    <a:ext uri="{9D8B030D-6E8A-4147-A177-3AD203B41FA5}">
                      <a16:colId xmlns:a16="http://schemas.microsoft.com/office/drawing/2014/main" val="1476475595"/>
                    </a:ext>
                  </a:extLst>
                </a:gridCol>
                <a:gridCol w="3748268">
                  <a:extLst>
                    <a:ext uri="{9D8B030D-6E8A-4147-A177-3AD203B41FA5}">
                      <a16:colId xmlns:a16="http://schemas.microsoft.com/office/drawing/2014/main" val="2235053175"/>
                    </a:ext>
                  </a:extLst>
                </a:gridCol>
                <a:gridCol w="3197843">
                  <a:extLst>
                    <a:ext uri="{9D8B030D-6E8A-4147-A177-3AD203B41FA5}">
                      <a16:colId xmlns:a16="http://schemas.microsoft.com/office/drawing/2014/main" val="285526882"/>
                    </a:ext>
                  </a:extLst>
                </a:gridCol>
                <a:gridCol w="3554190">
                  <a:extLst>
                    <a:ext uri="{9D8B030D-6E8A-4147-A177-3AD203B41FA5}">
                      <a16:colId xmlns:a16="http://schemas.microsoft.com/office/drawing/2014/main" val="2481569313"/>
                    </a:ext>
                  </a:extLst>
                </a:gridCol>
              </a:tblGrid>
              <a:tr h="432559">
                <a:tc>
                  <a:txBody>
                    <a:bodyPr/>
                    <a:lstStyle/>
                    <a:p>
                      <a:endParaRPr lang="fr-FR" sz="1400" noProof="0"/>
                    </a:p>
                  </a:txBody>
                  <a:tcPr/>
                </a:tc>
                <a:tc>
                  <a:txBody>
                    <a:bodyPr/>
                    <a:lstStyle/>
                    <a:p>
                      <a:pPr lvl="0" algn="ctr">
                        <a:buNone/>
                      </a:pPr>
                      <a:r>
                        <a:rPr lang="fr-FR" sz="1600" b="1" noProof="0"/>
                        <a:t>Burn-out</a:t>
                      </a:r>
                    </a:p>
                  </a:txBody>
                  <a:tcPr/>
                </a:tc>
                <a:tc>
                  <a:txBody>
                    <a:bodyPr/>
                    <a:lstStyle/>
                    <a:p>
                      <a:pPr lvl="0" algn="ctr">
                        <a:buNone/>
                      </a:pPr>
                      <a:r>
                        <a:rPr lang="fr-FR" sz="1600" b="1" noProof="0">
                          <a:solidFill>
                            <a:srgbClr val="1E699D"/>
                          </a:solidFill>
                        </a:rPr>
                        <a:t>Bore-out</a:t>
                      </a:r>
                    </a:p>
                  </a:txBody>
                  <a:tcPr/>
                </a:tc>
                <a:tc>
                  <a:txBody>
                    <a:bodyPr/>
                    <a:lstStyle/>
                    <a:p>
                      <a:pPr lvl="0" algn="ctr">
                        <a:lnSpc>
                          <a:spcPct val="100000"/>
                        </a:lnSpc>
                        <a:spcBef>
                          <a:spcPts val="0"/>
                        </a:spcBef>
                        <a:spcAft>
                          <a:spcPts val="0"/>
                        </a:spcAft>
                        <a:buNone/>
                      </a:pPr>
                      <a:r>
                        <a:rPr lang="fr-FR" sz="1600" b="1" u="none" strike="noStrike" noProof="0">
                          <a:solidFill>
                            <a:srgbClr val="1E699D"/>
                          </a:solidFill>
                        </a:rPr>
                        <a:t>Dépression</a:t>
                      </a:r>
                    </a:p>
                  </a:txBody>
                  <a:tcPr/>
                </a:tc>
                <a:extLst>
                  <a:ext uri="{0D108BD9-81ED-4DB2-BD59-A6C34878D82A}">
                    <a16:rowId xmlns:a16="http://schemas.microsoft.com/office/drawing/2014/main" val="2157167110"/>
                  </a:ext>
                </a:extLst>
              </a:tr>
              <a:tr h="836795">
                <a:tc>
                  <a:txBody>
                    <a:bodyPr/>
                    <a:lstStyle/>
                    <a:p>
                      <a:r>
                        <a:rPr lang="fr-FR" sz="1200" noProof="0"/>
                        <a:t>Cause</a:t>
                      </a:r>
                    </a:p>
                  </a:txBody>
                  <a:tcPr/>
                </a:tc>
                <a:tc>
                  <a:txBody>
                    <a:bodyPr/>
                    <a:lstStyle/>
                    <a:p>
                      <a:pPr marL="171450" lvl="0" indent="-171450">
                        <a:buFont typeface="Arial"/>
                        <a:buChar char="•"/>
                      </a:pPr>
                      <a:r>
                        <a:rPr lang="fr-FR" sz="1200" u="none" strike="noStrike" baseline="0" noProof="0">
                          <a:solidFill>
                            <a:srgbClr val="1E699D"/>
                          </a:solidFill>
                        </a:rPr>
                        <a:t>Stress chronique prolongé, souvent lié au travail, mais aussi influencé par des facteurs privés.</a:t>
                      </a:r>
                    </a:p>
                    <a:p>
                      <a:pPr marL="171450" lvl="0" indent="-171450">
                        <a:buFont typeface="Arial"/>
                        <a:buChar char="•"/>
                      </a:pPr>
                      <a:r>
                        <a:rPr lang="fr-FR" sz="1200" u="none" strike="noStrike" baseline="0" noProof="0">
                          <a:solidFill>
                            <a:srgbClr val="1E699D"/>
                          </a:solidFill>
                        </a:rPr>
                        <a:t>En lien avec la profession</a:t>
                      </a:r>
                    </a:p>
                  </a:txBody>
                  <a:tcPr/>
                </a:tc>
                <a:tc>
                  <a:txBody>
                    <a:bodyPr/>
                    <a:lstStyle/>
                    <a:p>
                      <a:pPr marL="171450" lvl="0" indent="-171450">
                        <a:buFont typeface="Arial"/>
                        <a:buChar char="•"/>
                      </a:pPr>
                      <a:r>
                        <a:rPr lang="fr-FR" sz="1200" u="none" strike="noStrike" baseline="0" noProof="0">
                          <a:solidFill>
                            <a:srgbClr val="1E699D"/>
                          </a:solidFill>
                        </a:rPr>
                        <a:t>Sous-stimulation, ennui chronique, manque de sens ou de défi au travail</a:t>
                      </a:r>
                      <a:endParaRPr lang="fr-FR" sz="1200" noProof="0"/>
                    </a:p>
                  </a:txBody>
                  <a:tcPr/>
                </a:tc>
                <a:tc>
                  <a:txBody>
                    <a:bodyPr/>
                    <a:lstStyle/>
                    <a:p>
                      <a:pPr marL="171450" lvl="0" indent="-171450">
                        <a:buFont typeface="Arial"/>
                        <a:buChar char="•"/>
                      </a:pPr>
                      <a:r>
                        <a:rPr lang="fr-FR" sz="1200" u="none" strike="noStrike" baseline="0" noProof="0">
                          <a:solidFill>
                            <a:srgbClr val="1E699D"/>
                          </a:solidFill>
                        </a:rPr>
                        <a:t>Génétique, personnalité, trouble de l’humeur, traumatisme(petite enfance), hormonal, stress. Cela s'exprime dans tous les domaines de la vie (ce n'est pas forcément professionnel).</a:t>
                      </a:r>
                    </a:p>
                  </a:txBody>
                  <a:tcPr/>
                </a:tc>
                <a:extLst>
                  <a:ext uri="{0D108BD9-81ED-4DB2-BD59-A6C34878D82A}">
                    <a16:rowId xmlns:a16="http://schemas.microsoft.com/office/drawing/2014/main" val="1676075012"/>
                  </a:ext>
                </a:extLst>
              </a:tr>
              <a:tr h="650840">
                <a:tc>
                  <a:txBody>
                    <a:bodyPr/>
                    <a:lstStyle/>
                    <a:p>
                      <a:pPr lvl="0">
                        <a:buNone/>
                      </a:pPr>
                      <a:r>
                        <a:rPr lang="fr-FR" sz="1200" u="none" strike="noStrike" baseline="0" noProof="0">
                          <a:solidFill>
                            <a:srgbClr val="1E699D"/>
                          </a:solidFill>
                        </a:rPr>
                        <a:t>Énergie / Humeur</a:t>
                      </a:r>
                      <a:endParaRPr lang="fr-FR" sz="1200" noProof="0"/>
                    </a:p>
                  </a:txBody>
                  <a:tcPr/>
                </a:tc>
                <a:tc>
                  <a:txBody>
                    <a:bodyPr/>
                    <a:lstStyle/>
                    <a:p>
                      <a:pPr marL="171450" lvl="0" indent="-171450">
                        <a:buFont typeface="Arial"/>
                        <a:buChar char="•"/>
                      </a:pPr>
                      <a:r>
                        <a:rPr lang="fr-FR" sz="1200" u="none" strike="noStrike" baseline="0" noProof="0">
                          <a:solidFill>
                            <a:srgbClr val="1E699D"/>
                          </a:solidFill>
                        </a:rPr>
                        <a:t>Principalement un problème d’énergie : Vous voulez mais vous ne pouvez pas. Épuisement mental et physique.</a:t>
                      </a:r>
                      <a:endParaRPr lang="fr-FR" sz="1200" noProof="0"/>
                    </a:p>
                  </a:txBody>
                  <a:tcPr/>
                </a:tc>
                <a:tc>
                  <a:txBody>
                    <a:bodyPr/>
                    <a:lstStyle/>
                    <a:p>
                      <a:pPr marL="171450" lvl="0" indent="-171450">
                        <a:buFont typeface="Arial"/>
                        <a:buChar char="•"/>
                      </a:pPr>
                      <a:r>
                        <a:rPr lang="fr-FR" sz="1200" u="none" strike="noStrike" baseline="0" noProof="0">
                          <a:solidFill>
                            <a:srgbClr val="1E699D"/>
                          </a:solidFill>
                        </a:rPr>
                        <a:t>Fatigue liée à l’ennui, sentiment d’inutilité.</a:t>
                      </a:r>
                      <a:endParaRPr lang="fr-FR" sz="1200" noProof="0"/>
                    </a:p>
                  </a:txBody>
                  <a:tcPr/>
                </a:tc>
                <a:tc>
                  <a:txBody>
                    <a:bodyPr/>
                    <a:lstStyle/>
                    <a:p>
                      <a:pPr marL="171450" lvl="0" indent="-171450">
                        <a:buFont typeface="Arial"/>
                        <a:buChar char="•"/>
                      </a:pPr>
                      <a:r>
                        <a:rPr lang="fr-FR" sz="1200" u="none" strike="noStrike" baseline="0" noProof="0">
                          <a:solidFill>
                            <a:srgbClr val="1E699D"/>
                          </a:solidFill>
                        </a:rPr>
                        <a:t>Principalement un trouble de l'humeur, la perte de l'intérêt, et d'élan se fait sentir. La personne n'arrive plus à "vouloir".</a:t>
                      </a:r>
                      <a:endParaRPr lang="fr-FR" sz="1200" noProof="0">
                        <a:solidFill>
                          <a:srgbClr val="1E699D"/>
                        </a:solidFill>
                      </a:endParaRPr>
                    </a:p>
                  </a:txBody>
                  <a:tcPr/>
                </a:tc>
                <a:extLst>
                  <a:ext uri="{0D108BD9-81ED-4DB2-BD59-A6C34878D82A}">
                    <a16:rowId xmlns:a16="http://schemas.microsoft.com/office/drawing/2014/main" val="2793270380"/>
                  </a:ext>
                </a:extLst>
              </a:tr>
              <a:tr h="1766567">
                <a:tc>
                  <a:txBody>
                    <a:bodyPr/>
                    <a:lstStyle/>
                    <a:p>
                      <a:pPr lvl="0">
                        <a:buNone/>
                      </a:pPr>
                      <a:r>
                        <a:rPr lang="fr-FR" sz="1200" u="none" strike="noStrike" baseline="0" noProof="0">
                          <a:solidFill>
                            <a:srgbClr val="1E699D"/>
                          </a:solidFill>
                        </a:rPr>
                        <a:t>Symptômes</a:t>
                      </a:r>
                      <a:endParaRPr lang="fr-FR" sz="1200" noProof="0"/>
                    </a:p>
                  </a:txBody>
                  <a:tcPr/>
                </a:tc>
                <a:tc>
                  <a:txBody>
                    <a:bodyPr/>
                    <a:lstStyle/>
                    <a:p>
                      <a:pPr marL="285750" lvl="0" indent="-285750" algn="l">
                        <a:lnSpc>
                          <a:spcPct val="100000"/>
                        </a:lnSpc>
                        <a:buFont typeface="Arial"/>
                        <a:buChar char="•"/>
                      </a:pPr>
                      <a:r>
                        <a:rPr lang="fr-FR" sz="1200" u="none" strike="noStrike" baseline="0" noProof="0">
                          <a:solidFill>
                            <a:srgbClr val="1E699D"/>
                          </a:solidFill>
                        </a:rPr>
                        <a:t>Épuisement (mental et physique)</a:t>
                      </a:r>
                      <a:endParaRPr lang="fr-FR" sz="1200" noProof="0"/>
                    </a:p>
                    <a:p>
                      <a:pPr marL="285750" lvl="0" indent="-285750" algn="l">
                        <a:lnSpc>
                          <a:spcPct val="100000"/>
                        </a:lnSpc>
                        <a:buFont typeface="Arial"/>
                        <a:buChar char="•"/>
                      </a:pPr>
                      <a:r>
                        <a:rPr lang="fr-FR" sz="1200" u="none" strike="noStrike" baseline="0" noProof="0">
                          <a:solidFill>
                            <a:srgbClr val="1E699D"/>
                          </a:solidFill>
                        </a:rPr>
                        <a:t>Troubles cognitifs (perte de concentration, problème de mémoire)</a:t>
                      </a:r>
                      <a:endParaRPr lang="fr-FR" sz="1200" noProof="0"/>
                    </a:p>
                    <a:p>
                      <a:pPr marL="285750" lvl="0" indent="-285750" algn="l">
                        <a:lnSpc>
                          <a:spcPct val="100000"/>
                        </a:lnSpc>
                        <a:buFont typeface="Arial"/>
                        <a:buChar char="•"/>
                      </a:pPr>
                      <a:r>
                        <a:rPr lang="fr-FR" sz="1200" u="none" strike="noStrike" baseline="0" noProof="0">
                          <a:solidFill>
                            <a:srgbClr val="1E699D"/>
                          </a:solidFill>
                        </a:rPr>
                        <a:t>Dérèglement émotionnel (irritabilité)</a:t>
                      </a:r>
                      <a:endParaRPr lang="fr-FR" sz="1200" noProof="0"/>
                    </a:p>
                    <a:p>
                      <a:pPr marL="285750" lvl="0" indent="-285750" algn="l">
                        <a:lnSpc>
                          <a:spcPct val="100000"/>
                        </a:lnSpc>
                        <a:buFont typeface="Arial"/>
                        <a:buChar char="•"/>
                      </a:pPr>
                      <a:r>
                        <a:rPr lang="fr-FR" sz="1200" u="none" strike="noStrike" baseline="0" noProof="0">
                          <a:solidFill>
                            <a:srgbClr val="1E699D"/>
                          </a:solidFill>
                        </a:rPr>
                        <a:t>Détachement mental (cynisme, détachement par rapport au travail)</a:t>
                      </a:r>
                    </a:p>
                    <a:p>
                      <a:pPr marL="285750" lvl="0" indent="-285750" algn="l">
                        <a:lnSpc>
                          <a:spcPct val="100000"/>
                        </a:lnSpc>
                        <a:buFont typeface="Arial"/>
                        <a:buChar char="•"/>
                      </a:pPr>
                      <a:r>
                        <a:rPr lang="fr-FR" sz="1200" u="none" strike="noStrike" baseline="0" noProof="0">
                          <a:solidFill>
                            <a:srgbClr val="1E699D"/>
                          </a:solidFill>
                        </a:rPr>
                        <a:t>Pas ou moins de pensées suicidaires (par rapport à la dépression)</a:t>
                      </a:r>
                    </a:p>
                  </a:txBody>
                  <a:tcPr/>
                </a:tc>
                <a:tc>
                  <a:txBody>
                    <a:bodyPr/>
                    <a:lstStyle/>
                    <a:p>
                      <a:pPr marL="285750" lvl="0" indent="-285750" algn="l">
                        <a:lnSpc>
                          <a:spcPct val="100000"/>
                        </a:lnSpc>
                        <a:buFont typeface="Arial"/>
                        <a:buChar char="•"/>
                      </a:pPr>
                      <a:r>
                        <a:rPr lang="fr-FR" sz="1200" u="none" strike="noStrike" baseline="0" noProof="0">
                          <a:solidFill>
                            <a:srgbClr val="1E699D"/>
                          </a:solidFill>
                        </a:rPr>
                        <a:t>Irritabilité</a:t>
                      </a:r>
                    </a:p>
                    <a:p>
                      <a:pPr marL="285750" lvl="0" indent="-285750" algn="l">
                        <a:lnSpc>
                          <a:spcPct val="100000"/>
                        </a:lnSpc>
                        <a:buFont typeface="Arial"/>
                        <a:buChar char="•"/>
                      </a:pPr>
                      <a:r>
                        <a:rPr lang="fr-FR" sz="1200" u="none" strike="noStrike" baseline="0" noProof="0">
                          <a:solidFill>
                            <a:srgbClr val="1E699D"/>
                          </a:solidFill>
                        </a:rPr>
                        <a:t>Fatigue</a:t>
                      </a:r>
                    </a:p>
                    <a:p>
                      <a:pPr marL="285750" lvl="0" indent="-285750" algn="l">
                        <a:lnSpc>
                          <a:spcPct val="100000"/>
                        </a:lnSpc>
                        <a:buFont typeface="Arial"/>
                        <a:buChar char="•"/>
                      </a:pPr>
                      <a:r>
                        <a:rPr lang="fr-FR" sz="1200" u="none" strike="noStrike" baseline="0" noProof="0">
                          <a:solidFill>
                            <a:srgbClr val="1E699D"/>
                          </a:solidFill>
                        </a:rPr>
                        <a:t>Désengagement</a:t>
                      </a:r>
                      <a:endParaRPr lang="fr-FR" sz="1200" noProof="0"/>
                    </a:p>
                    <a:p>
                      <a:pPr marL="285750" lvl="0" indent="-285750" algn="l">
                        <a:lnSpc>
                          <a:spcPct val="100000"/>
                        </a:lnSpc>
                        <a:buFont typeface="Arial"/>
                        <a:buChar char="•"/>
                      </a:pPr>
                      <a:r>
                        <a:rPr lang="fr-FR" sz="1200" u="none" strike="noStrike" baseline="0" noProof="0">
                          <a:solidFill>
                            <a:srgbClr val="1E699D"/>
                          </a:solidFill>
                        </a:rPr>
                        <a:t>Troubles de concentration</a:t>
                      </a:r>
                      <a:endParaRPr lang="fr-FR" sz="1200" noProof="0"/>
                    </a:p>
                    <a:p>
                      <a:pPr lvl="0">
                        <a:buNone/>
                      </a:pPr>
                      <a:endParaRPr lang="fr-FR" sz="1200" noProof="0"/>
                    </a:p>
                  </a:txBody>
                  <a:tcPr/>
                </a:tc>
                <a:tc>
                  <a:txBody>
                    <a:bodyPr/>
                    <a:lstStyle/>
                    <a:p>
                      <a:pPr marL="285750" lvl="0" indent="-285750" algn="l">
                        <a:lnSpc>
                          <a:spcPct val="100000"/>
                        </a:lnSpc>
                        <a:buClr>
                          <a:srgbClr val="1E699D"/>
                        </a:buClr>
                        <a:buFont typeface="Arial,Sans-Serif"/>
                        <a:buChar char="•"/>
                      </a:pPr>
                      <a:r>
                        <a:rPr lang="fr-FR" sz="1200" noProof="0">
                          <a:solidFill>
                            <a:srgbClr val="1E699D"/>
                          </a:solidFill>
                        </a:rPr>
                        <a:t>Présents depuis la même période de deux semaines et dérogeant au fonctionnement antérieur :</a:t>
                      </a:r>
                    </a:p>
                    <a:p>
                      <a:pPr marL="285750" lvl="0" indent="-285750" algn="l">
                        <a:lnSpc>
                          <a:spcPct val="100000"/>
                        </a:lnSpc>
                        <a:buClr>
                          <a:srgbClr val="1E699D"/>
                        </a:buClr>
                        <a:buFont typeface="Arial,Sans-Serif"/>
                        <a:buChar char="•"/>
                      </a:pPr>
                      <a:r>
                        <a:rPr lang="fr-FR" sz="1200" u="none" strike="noStrike" noProof="0">
                          <a:solidFill>
                            <a:srgbClr val="1E699D"/>
                          </a:solidFill>
                        </a:rPr>
                        <a:t>Morosité persistante et/ou humeur dépressive</a:t>
                      </a:r>
                    </a:p>
                    <a:p>
                      <a:pPr marL="285750" lvl="0" indent="-285750" algn="l">
                        <a:lnSpc>
                          <a:spcPct val="100000"/>
                        </a:lnSpc>
                        <a:buClr>
                          <a:srgbClr val="1E699D"/>
                        </a:buClr>
                        <a:buFont typeface="Arial"/>
                        <a:buChar char="•"/>
                      </a:pPr>
                      <a:r>
                        <a:rPr lang="fr-FR" sz="1200" b="0" i="0" u="none" strike="noStrike" noProof="0">
                          <a:solidFill>
                            <a:srgbClr val="1E699D"/>
                          </a:solidFill>
                          <a:latin typeface="Calibri"/>
                        </a:rPr>
                        <a:t>Problèmes de mémoire et de concentration</a:t>
                      </a:r>
                      <a:endParaRPr lang="fr-FR" sz="1200" u="none" strike="noStrike" noProof="0">
                        <a:solidFill>
                          <a:srgbClr val="1E699D"/>
                        </a:solidFill>
                      </a:endParaRPr>
                    </a:p>
                    <a:p>
                      <a:pPr marL="285750" lvl="0" indent="-285750" algn="l">
                        <a:lnSpc>
                          <a:spcPct val="100000"/>
                        </a:lnSpc>
                        <a:buClr>
                          <a:srgbClr val="1E699D"/>
                        </a:buClr>
                        <a:buFont typeface="Arial,Sans-Serif"/>
                        <a:buChar char="•"/>
                      </a:pPr>
                      <a:r>
                        <a:rPr lang="fr-FR" sz="1200" u="none" strike="noStrike" noProof="0">
                          <a:solidFill>
                            <a:srgbClr val="1E699D"/>
                          </a:solidFill>
                        </a:rPr>
                        <a:t>Anhédonie</a:t>
                      </a:r>
                    </a:p>
                    <a:p>
                      <a:pPr marL="285750" lvl="0" indent="-285750" algn="l">
                        <a:lnSpc>
                          <a:spcPct val="100000"/>
                        </a:lnSpc>
                        <a:buClr>
                          <a:srgbClr val="1E699D"/>
                        </a:buClr>
                        <a:buFont typeface="Arial,Sans-Serif"/>
                        <a:buChar char="•"/>
                      </a:pPr>
                      <a:r>
                        <a:rPr lang="fr-FR" sz="1200" b="0" i="0" u="none" strike="noStrike" noProof="0">
                          <a:solidFill>
                            <a:srgbClr val="1E699D"/>
                          </a:solidFill>
                          <a:latin typeface="Calibri"/>
                        </a:rPr>
                        <a:t>Ralentissement de la motricité ou agitation</a:t>
                      </a:r>
                      <a:endParaRPr lang="fr-FR" sz="1200" noProof="0">
                        <a:solidFill>
                          <a:srgbClr val="1E699D"/>
                        </a:solidFill>
                      </a:endParaRPr>
                    </a:p>
                    <a:p>
                      <a:pPr marL="285750" lvl="0" indent="-285750" algn="l">
                        <a:lnSpc>
                          <a:spcPct val="100000"/>
                        </a:lnSpc>
                        <a:buClr>
                          <a:srgbClr val="1E699D"/>
                        </a:buClr>
                        <a:buFont typeface="Arial,Sans-Serif"/>
                        <a:buChar char="•"/>
                      </a:pPr>
                      <a:r>
                        <a:rPr lang="fr-FR" sz="1200" u="none" strike="noStrike" noProof="0">
                          <a:solidFill>
                            <a:srgbClr val="1E699D"/>
                          </a:solidFill>
                        </a:rPr>
                        <a:t>Troubles du sommeil et de l’appétit</a:t>
                      </a:r>
                      <a:endParaRPr lang="fr-FR" sz="1200" noProof="0">
                        <a:solidFill>
                          <a:srgbClr val="1E699D"/>
                        </a:solidFill>
                      </a:endParaRPr>
                    </a:p>
                    <a:p>
                      <a:pPr marL="285750" lvl="0" indent="-285750" algn="l">
                        <a:lnSpc>
                          <a:spcPct val="100000"/>
                        </a:lnSpc>
                        <a:buClr>
                          <a:srgbClr val="1E699D"/>
                        </a:buClr>
                        <a:buFont typeface="Arial,Sans-Serif"/>
                        <a:buChar char="•"/>
                      </a:pPr>
                      <a:r>
                        <a:rPr lang="fr-FR" sz="1200" u="none" strike="noStrike" noProof="0">
                          <a:solidFill>
                            <a:srgbClr val="1E699D"/>
                          </a:solidFill>
                        </a:rPr>
                        <a:t>Idées suicidaires.</a:t>
                      </a:r>
                      <a:endParaRPr lang="fr-FR" sz="1200" noProof="0">
                        <a:solidFill>
                          <a:srgbClr val="1E699D"/>
                        </a:solidFill>
                      </a:endParaRPr>
                    </a:p>
                  </a:txBody>
                  <a:tcPr/>
                </a:tc>
                <a:extLst>
                  <a:ext uri="{0D108BD9-81ED-4DB2-BD59-A6C34878D82A}">
                    <a16:rowId xmlns:a16="http://schemas.microsoft.com/office/drawing/2014/main" val="2662613002"/>
                  </a:ext>
                </a:extLst>
              </a:tr>
              <a:tr h="432559">
                <a:tc>
                  <a:txBody>
                    <a:bodyPr/>
                    <a:lstStyle/>
                    <a:p>
                      <a:pPr lvl="0">
                        <a:buNone/>
                      </a:pPr>
                      <a:r>
                        <a:rPr lang="fr-FR" sz="1200" u="none" strike="noStrike" baseline="0" noProof="0">
                          <a:solidFill>
                            <a:srgbClr val="1E699D"/>
                          </a:solidFill>
                        </a:rPr>
                        <a:t>Estime de soi</a:t>
                      </a:r>
                      <a:endParaRPr lang="fr-FR" sz="1200" noProof="0"/>
                    </a:p>
                  </a:txBody>
                  <a:tcPr/>
                </a:tc>
                <a:tc>
                  <a:txBody>
                    <a:bodyPr/>
                    <a:lstStyle/>
                    <a:p>
                      <a:pPr marL="285750" lvl="0" indent="-285750">
                        <a:buFont typeface="Arial"/>
                        <a:buChar char="•"/>
                      </a:pPr>
                      <a:r>
                        <a:rPr lang="fr-FR" sz="1200" u="none" strike="noStrike" baseline="0" noProof="0">
                          <a:solidFill>
                            <a:srgbClr val="1E699D"/>
                          </a:solidFill>
                        </a:rPr>
                        <a:t>Culpabilité liée à la performance, perfectionnisme.</a:t>
                      </a:r>
                      <a:endParaRPr lang="fr-FR" sz="1200" noProof="0"/>
                    </a:p>
                  </a:txBody>
                  <a:tcPr/>
                </a:tc>
                <a:tc>
                  <a:txBody>
                    <a:bodyPr/>
                    <a:lstStyle/>
                    <a:p>
                      <a:pPr marL="285750" lvl="0" indent="-285750">
                        <a:buFont typeface="Arial"/>
                        <a:buChar char="•"/>
                      </a:pPr>
                      <a:r>
                        <a:rPr lang="fr-FR" sz="1200" u="none" strike="noStrike" baseline="0" noProof="0">
                          <a:solidFill>
                            <a:srgbClr val="1E699D"/>
                          </a:solidFill>
                        </a:rPr>
                        <a:t>Sentiment d’inutilité, frustration.</a:t>
                      </a:r>
                      <a:endParaRPr lang="fr-FR" sz="1200" noProof="0"/>
                    </a:p>
                  </a:txBody>
                  <a:tcPr/>
                </a:tc>
                <a:tc>
                  <a:txBody>
                    <a:bodyPr/>
                    <a:lstStyle/>
                    <a:p>
                      <a:pPr marL="285750" lvl="0" indent="-285750">
                        <a:buFont typeface="Arial"/>
                        <a:buChar char="•"/>
                      </a:pPr>
                      <a:r>
                        <a:rPr lang="fr-FR" sz="1200" u="none" strike="noStrike" baseline="0" noProof="0">
                          <a:solidFill>
                            <a:srgbClr val="1E699D"/>
                          </a:solidFill>
                        </a:rPr>
                        <a:t>Sentiment de nullité, faible estime de soi.</a:t>
                      </a:r>
                      <a:endParaRPr lang="fr-FR" sz="1200" noProof="0">
                        <a:solidFill>
                          <a:srgbClr val="1E699D"/>
                        </a:solidFill>
                      </a:endParaRPr>
                    </a:p>
                  </a:txBody>
                  <a:tcPr/>
                </a:tc>
                <a:extLst>
                  <a:ext uri="{0D108BD9-81ED-4DB2-BD59-A6C34878D82A}">
                    <a16:rowId xmlns:a16="http://schemas.microsoft.com/office/drawing/2014/main" val="957115289"/>
                  </a:ext>
                </a:extLst>
              </a:tr>
              <a:tr h="535549">
                <a:tc>
                  <a:txBody>
                    <a:bodyPr/>
                    <a:lstStyle/>
                    <a:p>
                      <a:pPr lvl="0">
                        <a:buNone/>
                      </a:pPr>
                      <a:r>
                        <a:rPr lang="fr-FR" sz="1200" u="none" strike="noStrike" baseline="0" noProof="0">
                          <a:solidFill>
                            <a:srgbClr val="1E699D"/>
                          </a:solidFill>
                        </a:rPr>
                        <a:t>Comportement</a:t>
                      </a:r>
                      <a:endParaRPr lang="fr-FR" sz="1200" noProof="0"/>
                    </a:p>
                  </a:txBody>
                  <a:tcPr/>
                </a:tc>
                <a:tc>
                  <a:txBody>
                    <a:bodyPr/>
                    <a:lstStyle/>
                    <a:p>
                      <a:pPr marL="285750" lvl="0" indent="-285750">
                        <a:buFont typeface="Arial"/>
                        <a:buChar char="•"/>
                      </a:pPr>
                      <a:r>
                        <a:rPr lang="fr-FR" sz="1200" u="none" strike="noStrike" baseline="0" noProof="0">
                          <a:solidFill>
                            <a:srgbClr val="1E699D"/>
                          </a:solidFill>
                        </a:rPr>
                        <a:t>Retrait de la source de stress (travail), mais encore actif socialement.</a:t>
                      </a:r>
                      <a:endParaRPr lang="fr-FR" sz="1200" noProof="0"/>
                    </a:p>
                  </a:txBody>
                  <a:tcPr/>
                </a:tc>
                <a:tc>
                  <a:txBody>
                    <a:bodyPr/>
                    <a:lstStyle/>
                    <a:p>
                      <a:pPr marL="285750" lvl="0" indent="-285750">
                        <a:buFont typeface="Arial"/>
                        <a:buChar char="•"/>
                      </a:pPr>
                      <a:r>
                        <a:rPr lang="fr-FR" sz="1200" u="none" strike="noStrike" baseline="0" noProof="0">
                          <a:solidFill>
                            <a:srgbClr val="1E699D"/>
                          </a:solidFill>
                        </a:rPr>
                        <a:t>Désengagement, procrastination, passivité.</a:t>
                      </a:r>
                      <a:endParaRPr lang="fr-FR" sz="1200" noProof="0"/>
                    </a:p>
                  </a:txBody>
                  <a:tcPr/>
                </a:tc>
                <a:tc>
                  <a:txBody>
                    <a:bodyPr/>
                    <a:lstStyle/>
                    <a:p>
                      <a:pPr marL="285750" lvl="0" indent="-285750">
                        <a:buFont typeface="Arial"/>
                        <a:buChar char="•"/>
                      </a:pPr>
                      <a:r>
                        <a:rPr lang="fr-FR" sz="1200" u="none" strike="noStrike" baseline="0" noProof="0">
                          <a:solidFill>
                            <a:srgbClr val="1E699D"/>
                          </a:solidFill>
                        </a:rPr>
                        <a:t>Retrait général, perte d’intérêt pour toutes les activités.</a:t>
                      </a:r>
                      <a:endParaRPr lang="fr-FR" sz="1200" noProof="0">
                        <a:solidFill>
                          <a:srgbClr val="1E699D"/>
                        </a:solidFill>
                      </a:endParaRPr>
                    </a:p>
                  </a:txBody>
                  <a:tcPr/>
                </a:tc>
                <a:extLst>
                  <a:ext uri="{0D108BD9-81ED-4DB2-BD59-A6C34878D82A}">
                    <a16:rowId xmlns:a16="http://schemas.microsoft.com/office/drawing/2014/main" val="1275196629"/>
                  </a:ext>
                </a:extLst>
              </a:tr>
              <a:tr h="1431567">
                <a:tc>
                  <a:txBody>
                    <a:bodyPr/>
                    <a:lstStyle/>
                    <a:p>
                      <a:pPr lvl="0">
                        <a:buNone/>
                      </a:pPr>
                      <a:r>
                        <a:rPr lang="fr-FR" sz="1200" u="none" strike="noStrike" baseline="0" noProof="0">
                          <a:solidFill>
                            <a:srgbClr val="1E699D"/>
                          </a:solidFill>
                        </a:rPr>
                        <a:t>Comportement</a:t>
                      </a:r>
                      <a:endParaRPr lang="fr-FR" sz="1200" noProof="0"/>
                    </a:p>
                  </a:txBody>
                  <a:tcPr/>
                </a:tc>
                <a:tc>
                  <a:txBody>
                    <a:bodyPr/>
                    <a:lstStyle/>
                    <a:p>
                      <a:pPr marL="285750" lvl="0" indent="-285750" algn="l">
                        <a:lnSpc>
                          <a:spcPct val="100000"/>
                        </a:lnSpc>
                        <a:buFont typeface="Arial"/>
                        <a:buChar char="•"/>
                      </a:pPr>
                      <a:r>
                        <a:rPr lang="fr-FR" sz="1200" u="none" strike="noStrike" baseline="0" noProof="0">
                          <a:solidFill>
                            <a:srgbClr val="1E699D"/>
                          </a:solidFill>
                        </a:rPr>
                        <a:t>Psychoéducation</a:t>
                      </a:r>
                      <a:endParaRPr lang="fr-FR" sz="1200" noProof="0">
                        <a:solidFill>
                          <a:srgbClr val="1E699D"/>
                        </a:solidFill>
                      </a:endParaRPr>
                    </a:p>
                    <a:p>
                      <a:pPr marL="285750" lvl="0" indent="-285750" algn="l">
                        <a:lnSpc>
                          <a:spcPct val="100000"/>
                        </a:lnSpc>
                        <a:buFont typeface="Arial"/>
                        <a:buChar char="•"/>
                      </a:pPr>
                      <a:r>
                        <a:rPr lang="fr-FR" sz="1200" u="none" strike="noStrike" baseline="0" noProof="0">
                          <a:solidFill>
                            <a:srgbClr val="1E699D"/>
                          </a:solidFill>
                        </a:rPr>
                        <a:t>Orientation vers la récupération : repos, conseils, gestion du stress</a:t>
                      </a:r>
                      <a:endParaRPr lang="fr-FR" sz="1200" noProof="0">
                        <a:solidFill>
                          <a:srgbClr val="1E699D"/>
                        </a:solidFill>
                      </a:endParaRPr>
                    </a:p>
                    <a:p>
                      <a:pPr marL="285750" lvl="0" indent="-285750" algn="l">
                        <a:lnSpc>
                          <a:spcPct val="100000"/>
                        </a:lnSpc>
                        <a:buFont typeface="Arial"/>
                        <a:buChar char="•"/>
                      </a:pPr>
                      <a:r>
                        <a:rPr lang="fr-FR" sz="1200" u="none" strike="noStrike" baseline="0" noProof="0">
                          <a:solidFill>
                            <a:srgbClr val="1E699D"/>
                          </a:solidFill>
                        </a:rPr>
                        <a:t>Éventuellement, conseils pour la reprise du travail</a:t>
                      </a:r>
                    </a:p>
                    <a:p>
                      <a:pPr marL="285750" lvl="0" indent="-285750" algn="l">
                        <a:lnSpc>
                          <a:spcPct val="100000"/>
                        </a:lnSpc>
                        <a:buFont typeface="Arial"/>
                        <a:buChar char="•"/>
                      </a:pPr>
                      <a:r>
                        <a:rPr lang="fr-FR" sz="1200" u="none" strike="noStrike" baseline="0" noProof="0">
                          <a:solidFill>
                            <a:srgbClr val="1E699D"/>
                          </a:solidFill>
                        </a:rPr>
                        <a:t>Pas de médicaments, sauf en cas de symptômes dépressifs sévères avec supplémentaires</a:t>
                      </a:r>
                    </a:p>
                  </a:txBody>
                  <a:tcPr/>
                </a:tc>
                <a:tc>
                  <a:txBody>
                    <a:bodyPr/>
                    <a:lstStyle/>
                    <a:p>
                      <a:pPr marL="285750" lvl="0" indent="-285750" algn="l">
                        <a:lnSpc>
                          <a:spcPct val="100000"/>
                        </a:lnSpc>
                        <a:buFont typeface="Arial"/>
                        <a:buChar char="•"/>
                      </a:pPr>
                      <a:r>
                        <a:rPr lang="fr-FR" sz="1200" u="none" strike="noStrike" baseline="0" noProof="0">
                          <a:solidFill>
                            <a:srgbClr val="1E699D"/>
                          </a:solidFill>
                        </a:rPr>
                        <a:t>Conseils, redéfinition des tâches, coaching, stimulation intellectuelle</a:t>
                      </a:r>
                    </a:p>
                    <a:p>
                      <a:pPr lvl="0">
                        <a:buNone/>
                      </a:pPr>
                      <a:endParaRPr lang="fr-FR" sz="1200" noProof="0"/>
                    </a:p>
                  </a:txBody>
                  <a:tcPr/>
                </a:tc>
                <a:tc>
                  <a:txBody>
                    <a:bodyPr/>
                    <a:lstStyle/>
                    <a:p>
                      <a:pPr marL="285750" lvl="0" indent="-285750" algn="l">
                        <a:lnSpc>
                          <a:spcPct val="100000"/>
                        </a:lnSpc>
                        <a:buClr>
                          <a:srgbClr val="1E699D"/>
                        </a:buClr>
                        <a:buFont typeface="Arial,Sans-Serif"/>
                        <a:buChar char="•"/>
                      </a:pPr>
                      <a:r>
                        <a:rPr lang="fr-FR" sz="1200" u="none" strike="noStrike" noProof="0" err="1">
                          <a:solidFill>
                            <a:srgbClr val="1E699D"/>
                          </a:solidFill>
                        </a:rPr>
                        <a:t>Psycho-éducation</a:t>
                      </a:r>
                      <a:r>
                        <a:rPr lang="fr-FR" sz="1200" u="none" strike="noStrike" noProof="0">
                          <a:solidFill>
                            <a:srgbClr val="1E699D"/>
                          </a:solidFill>
                        </a:rPr>
                        <a:t> et conseils</a:t>
                      </a:r>
                      <a:endParaRPr lang="fr-FR" sz="1200" noProof="0">
                        <a:solidFill>
                          <a:srgbClr val="1E699D"/>
                        </a:solidFill>
                      </a:endParaRPr>
                    </a:p>
                    <a:p>
                      <a:pPr marL="285750" lvl="0" indent="-285750" algn="l">
                        <a:lnSpc>
                          <a:spcPct val="100000"/>
                        </a:lnSpc>
                        <a:buClr>
                          <a:srgbClr val="1E699D"/>
                        </a:buClr>
                        <a:buFont typeface="Arial,Sans-Serif"/>
                        <a:buChar char="•"/>
                      </a:pPr>
                      <a:r>
                        <a:rPr lang="fr-FR" sz="1200" u="none" strike="noStrike" noProof="0">
                          <a:solidFill>
                            <a:srgbClr val="1E699D"/>
                          </a:solidFill>
                        </a:rPr>
                        <a:t>Psychothérapie (par exemple : thérapie </a:t>
                      </a:r>
                      <a:r>
                        <a:rPr lang="fr-FR" sz="1200" u="none" strike="noStrike" noProof="0" err="1">
                          <a:solidFill>
                            <a:srgbClr val="1E699D"/>
                          </a:solidFill>
                        </a:rPr>
                        <a:t>cognitivo</a:t>
                      </a:r>
                      <a:r>
                        <a:rPr lang="fr-FR" sz="1200" u="none" strike="noStrike" noProof="0">
                          <a:solidFill>
                            <a:srgbClr val="1E699D"/>
                          </a:solidFill>
                        </a:rPr>
                        <a:t>-comportementale, thérapie comportementale)</a:t>
                      </a:r>
                    </a:p>
                    <a:p>
                      <a:pPr marL="285750" lvl="0" indent="-285750" algn="l">
                        <a:lnSpc>
                          <a:spcPct val="100000"/>
                        </a:lnSpc>
                        <a:buClr>
                          <a:srgbClr val="1E699D"/>
                        </a:buClr>
                        <a:buFont typeface="Arial,Sans-Serif"/>
                        <a:buChar char="•"/>
                      </a:pPr>
                      <a:r>
                        <a:rPr lang="fr-FR" sz="1200" u="none" strike="noStrike" noProof="0">
                          <a:solidFill>
                            <a:srgbClr val="1E699D"/>
                          </a:solidFill>
                        </a:rPr>
                        <a:t>Médicaments (antidépresseurs) en fonction de la gravité des paramètres</a:t>
                      </a:r>
                      <a:endParaRPr lang="fr-FR" sz="1200" noProof="0">
                        <a:solidFill>
                          <a:srgbClr val="1E699D"/>
                        </a:solidFill>
                      </a:endParaRPr>
                    </a:p>
                    <a:p>
                      <a:pPr marL="285750" lvl="0" indent="-285750" algn="l">
                        <a:lnSpc>
                          <a:spcPct val="100000"/>
                        </a:lnSpc>
                        <a:buClr>
                          <a:srgbClr val="1E699D"/>
                        </a:buClr>
                        <a:buFont typeface="Arial,Sans-Serif"/>
                        <a:buChar char="•"/>
                      </a:pPr>
                      <a:r>
                        <a:rPr lang="fr-FR" sz="1200" u="none" strike="noStrike" noProof="0">
                          <a:solidFill>
                            <a:srgbClr val="1E699D"/>
                          </a:solidFill>
                        </a:rPr>
                        <a:t>Éventuellement, suivi psychiatrique.</a:t>
                      </a:r>
                      <a:endParaRPr lang="fr-FR" sz="1200" noProof="0">
                        <a:solidFill>
                          <a:srgbClr val="1E699D"/>
                        </a:solidFill>
                      </a:endParaRPr>
                    </a:p>
                  </a:txBody>
                  <a:tcPr/>
                </a:tc>
                <a:extLst>
                  <a:ext uri="{0D108BD9-81ED-4DB2-BD59-A6C34878D82A}">
                    <a16:rowId xmlns:a16="http://schemas.microsoft.com/office/drawing/2014/main" val="2994168937"/>
                  </a:ext>
                </a:extLst>
              </a:tr>
            </a:tbl>
          </a:graphicData>
        </a:graphic>
      </p:graphicFrame>
      <p:sp>
        <p:nvSpPr>
          <p:cNvPr id="3" name="Title 2">
            <a:extLst>
              <a:ext uri="{FF2B5EF4-FFF2-40B4-BE49-F238E27FC236}">
                <a16:creationId xmlns:a16="http://schemas.microsoft.com/office/drawing/2014/main" id="{CFA0D105-76D6-DFF1-AD52-6428B2E2790B}"/>
              </a:ext>
            </a:extLst>
          </p:cNvPr>
          <p:cNvSpPr>
            <a:spLocks noGrp="1"/>
          </p:cNvSpPr>
          <p:nvPr>
            <p:ph type="title"/>
          </p:nvPr>
        </p:nvSpPr>
        <p:spPr>
          <a:xfrm>
            <a:off x="596398" y="156879"/>
            <a:ext cx="11526329" cy="614684"/>
          </a:xfrm>
        </p:spPr>
        <p:txBody>
          <a:bodyPr lIns="91440" tIns="45720" rIns="91440" bIns="45720" anchor="t">
            <a:noAutofit/>
          </a:bodyPr>
          <a:lstStyle/>
          <a:p>
            <a:r>
              <a:rPr lang="fr-FR" sz="2800" noProof="0">
                <a:latin typeface="Calibri"/>
              </a:rPr>
              <a:t>3. Diagnostic différentiel : bore-out / burn-out / dépression</a:t>
            </a:r>
          </a:p>
          <a:p>
            <a:endParaRPr lang="fr-FR" sz="2400" noProof="0">
              <a:latin typeface="Futura Medium"/>
            </a:endParaRPr>
          </a:p>
        </p:txBody>
      </p:sp>
    </p:spTree>
    <p:extLst>
      <p:ext uri="{BB962C8B-B14F-4D97-AF65-F5344CB8AC3E}">
        <p14:creationId xmlns:p14="http://schemas.microsoft.com/office/powerpoint/2010/main" val="18777153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B397B-62F4-47A0-9082-AF51D48BCA4E}"/>
              </a:ext>
            </a:extLst>
          </p:cNvPr>
          <p:cNvSpPr>
            <a:spLocks noGrp="1"/>
          </p:cNvSpPr>
          <p:nvPr>
            <p:ph type="title"/>
          </p:nvPr>
        </p:nvSpPr>
        <p:spPr>
          <a:xfrm>
            <a:off x="1225665" y="1100708"/>
            <a:ext cx="10775835" cy="834409"/>
          </a:xfrm>
        </p:spPr>
        <p:txBody>
          <a:bodyPr>
            <a:noAutofit/>
          </a:bodyPr>
          <a:lstStyle/>
          <a:p>
            <a:r>
              <a:rPr lang="fr-FR" sz="2800" noProof="0">
                <a:latin typeface="Futura Medium"/>
                <a:cs typeface="Calibri" panose="020F0502020204030204" pitchFamily="34" charset="0"/>
              </a:rPr>
              <a:t>III. </a:t>
            </a:r>
            <a:r>
              <a:rPr lang="fr-FR" sz="2800" noProof="0">
                <a:latin typeface="Futura Medium"/>
                <a:ea typeface="Calibri"/>
                <a:cs typeface="Calibri"/>
              </a:rPr>
              <a:t>Comment aborder les problèmes de santé mentale et les problèmes liés au travail lors des consultations de la prévention primaire à la prévention tertiaire ? </a:t>
            </a:r>
            <a:br>
              <a:rPr lang="fr-FR" sz="2800" b="1" noProof="0">
                <a:latin typeface="Futura Medium"/>
                <a:ea typeface="Calibri"/>
                <a:cs typeface="Calibri"/>
              </a:rPr>
            </a:br>
            <a:endParaRPr lang="fr-FR" sz="2800" noProof="0">
              <a:latin typeface="Futura Medium"/>
            </a:endParaRPr>
          </a:p>
        </p:txBody>
      </p:sp>
      <p:sp>
        <p:nvSpPr>
          <p:cNvPr id="4" name="Espace réservé du contenu 3"/>
          <p:cNvSpPr>
            <a:spLocks noGrp="1"/>
          </p:cNvSpPr>
          <p:nvPr>
            <p:ph idx="1"/>
          </p:nvPr>
        </p:nvSpPr>
        <p:spPr>
          <a:xfrm>
            <a:off x="1013229" y="2540001"/>
            <a:ext cx="10611279" cy="3565236"/>
          </a:xfrm>
        </p:spPr>
        <p:txBody>
          <a:bodyPr lIns="91440" tIns="45720" rIns="91440" bIns="45720" numCol="2" anchor="t"/>
          <a:lstStyle/>
          <a:p>
            <a:pPr marL="971550" lvl="1" indent="-514350">
              <a:buFont typeface="+mj-lt"/>
              <a:buAutoNum type="arabicPeriod"/>
            </a:pPr>
            <a:r>
              <a:rPr lang="fr-FR" sz="1600" noProof="0">
                <a:ea typeface="Calibri"/>
              </a:rPr>
              <a:t>Les soins essentiels</a:t>
            </a:r>
          </a:p>
          <a:p>
            <a:pPr marL="1428750" lvl="2" indent="-514350">
              <a:buFont typeface="+mj-lt"/>
              <a:buAutoNum type="arabicPeriod"/>
            </a:pPr>
            <a:r>
              <a:rPr lang="fr-FR" sz="1400" noProof="0">
                <a:ea typeface="Calibri"/>
              </a:rPr>
              <a:t>L’approche systémique en psychologie</a:t>
            </a:r>
            <a:endParaRPr lang="fr-FR" sz="1400" noProof="0">
              <a:ea typeface="Calibri"/>
              <a:cs typeface="Calibri"/>
            </a:endParaRPr>
          </a:p>
          <a:p>
            <a:pPr marL="1428750" lvl="2" indent="-514350">
              <a:buFont typeface="+mj-lt"/>
              <a:buAutoNum type="arabicPeriod"/>
            </a:pPr>
            <a:r>
              <a:rPr lang="fr-FR" sz="1400" noProof="0">
                <a:ea typeface="Calibri"/>
              </a:rPr>
              <a:t>Multidisciplinarité: Les avantages de la collaboration entre professionnels de la santé autour de la personne</a:t>
            </a:r>
            <a:endParaRPr lang="fr-FR" sz="1400" noProof="0">
              <a:ea typeface="Calibri"/>
              <a:cs typeface="Calibri"/>
            </a:endParaRPr>
          </a:p>
          <a:p>
            <a:pPr marL="1428750" lvl="2" indent="-514350">
              <a:buFont typeface="+mj-lt"/>
              <a:buAutoNum type="arabicPeriod"/>
            </a:pPr>
            <a:r>
              <a:rPr lang="fr-FR" sz="1400" noProof="0">
                <a:ea typeface="Calibri"/>
              </a:rPr>
              <a:t>La cadre de la collaboration entre médecin généraliste et psychologue</a:t>
            </a:r>
            <a:endParaRPr lang="fr-FR" sz="1400" noProof="0">
              <a:ea typeface="Calibri"/>
              <a:cs typeface="Calibri"/>
            </a:endParaRPr>
          </a:p>
          <a:p>
            <a:pPr marL="971550" lvl="1" indent="-514350">
              <a:buFont typeface="+mj-lt"/>
              <a:buAutoNum type="arabicPeriod"/>
            </a:pPr>
            <a:r>
              <a:rPr lang="fr-FR" sz="1600" noProof="0">
                <a:ea typeface="Calibri"/>
              </a:rPr>
              <a:t>Que peut-on faire en prévention primaire, prévention secondaire et tertiaire ?</a:t>
            </a:r>
            <a:endParaRPr lang="fr-FR" sz="1600" noProof="0">
              <a:ea typeface="Calibri"/>
              <a:cs typeface="Calibri"/>
            </a:endParaRPr>
          </a:p>
          <a:p>
            <a:pPr marL="1428750" lvl="2" indent="-514350">
              <a:buFont typeface="+mj-lt"/>
              <a:buAutoNum type="arabicPeriod"/>
            </a:pPr>
            <a:r>
              <a:rPr lang="fr-FR" sz="1400" noProof="0">
                <a:ea typeface="Calibri"/>
              </a:rPr>
              <a:t>Prévention secondaire</a:t>
            </a:r>
            <a:endParaRPr lang="fr-FR" sz="1400" noProof="0">
              <a:ea typeface="Calibri"/>
              <a:cs typeface="Calibri"/>
            </a:endParaRPr>
          </a:p>
          <a:p>
            <a:pPr marL="1428750" lvl="2" indent="-514350">
              <a:buFont typeface="+mj-lt"/>
              <a:buAutoNum type="arabicPeriod"/>
            </a:pPr>
            <a:r>
              <a:rPr lang="fr-FR" sz="1400" noProof="0">
                <a:ea typeface="Calibri"/>
              </a:rPr>
              <a:t>L'importance d'une vision </a:t>
            </a:r>
            <a:r>
              <a:rPr lang="fr-FR" sz="1400">
                <a:ea typeface="Calibri"/>
              </a:rPr>
              <a:t>systémique</a:t>
            </a:r>
            <a:endParaRPr lang="fr-FR" sz="1400" noProof="0">
              <a:ea typeface="Calibri"/>
              <a:cs typeface="Calibri"/>
            </a:endParaRPr>
          </a:p>
          <a:p>
            <a:pPr marL="1428750" lvl="2" indent="-514350">
              <a:buFont typeface="+mj-lt"/>
              <a:buAutoNum type="arabicPeriod"/>
            </a:pPr>
            <a:r>
              <a:rPr lang="fr-FR" sz="1400" noProof="0">
                <a:ea typeface="Calibri"/>
                <a:cs typeface="Calibri"/>
              </a:rPr>
              <a:t>Prévention tertiaire</a:t>
            </a:r>
          </a:p>
          <a:p>
            <a:pPr marL="1428750" lvl="2" indent="-514350">
              <a:buAutoNum type="arabicPeriod"/>
            </a:pPr>
            <a:r>
              <a:rPr lang="fr-FR" sz="1400" noProof="0">
                <a:ea typeface="Calibri"/>
              </a:rPr>
              <a:t>L'attitude de base</a:t>
            </a:r>
            <a:endParaRPr lang="fr-FR" sz="1400" noProof="0">
              <a:ea typeface="Calibri"/>
              <a:cs typeface="Calibri"/>
            </a:endParaRPr>
          </a:p>
          <a:p>
            <a:pPr marL="1428750" lvl="2" indent="-514350">
              <a:buAutoNum type="arabicPeriod"/>
            </a:pPr>
            <a:r>
              <a:rPr lang="fr-FR" sz="1400" noProof="0">
                <a:ea typeface="Calibri"/>
              </a:rPr>
              <a:t>Aborder le travail ouvertement</a:t>
            </a:r>
            <a:endParaRPr lang="fr-FR" sz="1400" noProof="0">
              <a:ea typeface="Calibri"/>
              <a:cs typeface="Calibri"/>
            </a:endParaRPr>
          </a:p>
          <a:p>
            <a:pPr marL="1885950" lvl="3" indent="-514350">
              <a:buFont typeface="+mj-lt"/>
              <a:buAutoNum type="alphaLcPeriod"/>
            </a:pPr>
            <a:r>
              <a:rPr lang="fr-FR" sz="1400" noProof="0">
                <a:ea typeface="Calibri"/>
              </a:rPr>
              <a:t>Entendu en consultation</a:t>
            </a:r>
            <a:endParaRPr lang="fr-FR" sz="1400" noProof="0">
              <a:ea typeface="Calibri"/>
              <a:cs typeface="Calibri"/>
            </a:endParaRPr>
          </a:p>
          <a:p>
            <a:pPr marL="1885950" lvl="3" indent="-514350">
              <a:buFont typeface="+mj-lt"/>
              <a:buAutoNum type="alphaLcPeriod"/>
            </a:pPr>
            <a:r>
              <a:rPr lang="fr-FR" sz="1400" noProof="0">
                <a:ea typeface="Calibri"/>
              </a:rPr>
              <a:t>Fiche de discussion</a:t>
            </a:r>
            <a:endParaRPr lang="fr-FR" sz="1400" noProof="0">
              <a:ea typeface="Calibri"/>
              <a:cs typeface="Calibri"/>
            </a:endParaRPr>
          </a:p>
          <a:p>
            <a:pPr marL="1428750" lvl="2" indent="-514350">
              <a:buAutoNum type="arabicPeriod"/>
            </a:pPr>
            <a:r>
              <a:rPr lang="fr-FR" sz="1400" noProof="0">
                <a:ea typeface="Calibri"/>
              </a:rPr>
              <a:t>Suivi médecin généraliste - psychologue – autres professionnels</a:t>
            </a:r>
            <a:endParaRPr lang="fr-FR" sz="1400" noProof="0">
              <a:ea typeface="Calibri"/>
              <a:cs typeface="Calibri"/>
            </a:endParaRPr>
          </a:p>
          <a:p>
            <a:pPr marL="1371600" lvl="3" indent="0">
              <a:buNone/>
            </a:pPr>
            <a:r>
              <a:rPr lang="fr-FR" sz="1200">
                <a:ea typeface="Calibri"/>
                <a:cs typeface="Calibri"/>
              </a:rPr>
              <a:t>a.   </a:t>
            </a:r>
            <a:r>
              <a:rPr lang="fr-FR" sz="1400">
                <a:ea typeface="Calibri"/>
                <a:cs typeface="Calibri"/>
              </a:rPr>
              <a:t> Suivi par le médecin généraliste</a:t>
            </a:r>
          </a:p>
          <a:p>
            <a:pPr marL="1371600" lvl="3" indent="0">
              <a:buNone/>
            </a:pPr>
            <a:r>
              <a:rPr lang="fr-FR" sz="1400">
                <a:ea typeface="Calibri"/>
                <a:cs typeface="Calibri"/>
              </a:rPr>
              <a:t>b.  Exemple d'accompagnement par un psychologue de première ligne </a:t>
            </a:r>
            <a:endParaRPr lang="fr-FR" sz="1400">
              <a:ea typeface="Calibri"/>
            </a:endParaRPr>
          </a:p>
          <a:p>
            <a:pPr marL="1371600" lvl="3" indent="0">
              <a:buNone/>
            </a:pPr>
            <a:r>
              <a:rPr lang="fr-FR" sz="1400">
                <a:ea typeface="Calibri"/>
                <a:cs typeface="Calibri"/>
              </a:rPr>
              <a:t>c.  Autres professionnels (de soins-de travail)</a:t>
            </a:r>
            <a:endParaRPr lang="fr-FR" sz="1400">
              <a:ea typeface="Calibri"/>
            </a:endParaRPr>
          </a:p>
          <a:p>
            <a:pPr marL="971550" lvl="1" indent="-514350">
              <a:buAutoNum type="arabicPeriod"/>
            </a:pPr>
            <a:r>
              <a:rPr lang="fr-FR" sz="1600" noProof="0">
                <a:ea typeface="Calibri"/>
              </a:rPr>
              <a:t>Levez le nez du guidon</a:t>
            </a:r>
            <a:endParaRPr lang="fr-FR" sz="1600" noProof="0">
              <a:ea typeface="Calibri"/>
              <a:cs typeface="Calibri"/>
            </a:endParaRPr>
          </a:p>
          <a:p>
            <a:pPr marL="1428750" lvl="2" indent="-514350">
              <a:buAutoNum type="arabicPeriod"/>
            </a:pPr>
            <a:r>
              <a:rPr lang="fr-FR" sz="1400" noProof="0">
                <a:ea typeface="Calibri"/>
              </a:rPr>
              <a:t>Utilité de l’incapacité de travail </a:t>
            </a:r>
            <a:endParaRPr lang="fr-FR" sz="1400" noProof="0">
              <a:ea typeface="Calibri"/>
              <a:cs typeface="Calibri"/>
            </a:endParaRPr>
          </a:p>
          <a:p>
            <a:pPr marL="1428750" lvl="2" indent="-514350">
              <a:buAutoNum type="arabicPeriod"/>
            </a:pPr>
            <a:r>
              <a:rPr lang="fr-FR" sz="1400" noProof="0">
                <a:ea typeface="Calibri"/>
              </a:rPr>
              <a:t>Points d'attention en matière d'incapacité de travail </a:t>
            </a:r>
            <a:endParaRPr lang="fr-FR" sz="1400" noProof="0">
              <a:ea typeface="Calibri"/>
              <a:cs typeface="Calibri"/>
            </a:endParaRPr>
          </a:p>
          <a:p>
            <a:pPr marL="1428750" lvl="2" indent="-514350">
              <a:buAutoNum type="arabicPeriod"/>
            </a:pPr>
            <a:r>
              <a:rPr lang="fr-FR" sz="1400" noProof="0">
                <a:ea typeface="Calibri"/>
              </a:rPr>
              <a:t>Points d’attention en matière de retour au travail</a:t>
            </a:r>
            <a:endParaRPr lang="fr-FR" sz="1400" noProof="0">
              <a:ea typeface="Calibri"/>
              <a:cs typeface="Calibri"/>
            </a:endParaRPr>
          </a:p>
          <a:p>
            <a:pPr marL="971550" lvl="1" indent="-514350">
              <a:buAutoNum type="arabicPeriod"/>
            </a:pPr>
            <a:r>
              <a:rPr lang="fr-FR" sz="1600" noProof="0">
                <a:ea typeface="Calibri"/>
              </a:rPr>
              <a:t>Acteurs concernés </a:t>
            </a:r>
            <a:endParaRPr lang="fr-FR" sz="1600" noProof="0">
              <a:ea typeface="Calibri"/>
              <a:cs typeface="Calibri"/>
            </a:endParaRPr>
          </a:p>
          <a:p>
            <a:pPr marL="971550" lvl="1" indent="-514350">
              <a:buAutoNum type="arabicPeriod"/>
            </a:pPr>
            <a:r>
              <a:rPr lang="fr-FR" sz="1600" noProof="0">
                <a:ea typeface="Calibri"/>
                <a:cs typeface="Calibri"/>
              </a:rPr>
              <a:t>Messages clés</a:t>
            </a:r>
          </a:p>
          <a:p>
            <a:pPr marL="971550" lvl="1" indent="-514350">
              <a:buFont typeface="+mj-lt"/>
              <a:buAutoNum type="arabicPeriod"/>
            </a:pPr>
            <a:r>
              <a:rPr lang="fr-FR" sz="1600" noProof="0">
                <a:ea typeface="Calibri"/>
              </a:rPr>
              <a:t>Quelques ressources en ligne pertinentes</a:t>
            </a:r>
            <a:endParaRPr lang="fr-FR" sz="1600" noProof="0">
              <a:ea typeface="Calibri"/>
              <a:cs typeface="Calibri"/>
            </a:endParaRPr>
          </a:p>
          <a:p>
            <a:pPr marL="457200" lvl="1" indent="0">
              <a:buNone/>
            </a:pPr>
            <a:endParaRPr lang="fr-FR" sz="2000" noProof="0">
              <a:ea typeface="Calibri"/>
            </a:endParaRPr>
          </a:p>
        </p:txBody>
      </p:sp>
    </p:spTree>
    <p:extLst>
      <p:ext uri="{BB962C8B-B14F-4D97-AF65-F5344CB8AC3E}">
        <p14:creationId xmlns:p14="http://schemas.microsoft.com/office/powerpoint/2010/main" val="38539354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0408BE-FF53-87D8-8016-80F03248E9FB}"/>
              </a:ext>
            </a:extLst>
          </p:cNvPr>
          <p:cNvSpPr>
            <a:spLocks noGrp="1"/>
          </p:cNvSpPr>
          <p:nvPr>
            <p:ph type="title"/>
          </p:nvPr>
        </p:nvSpPr>
        <p:spPr>
          <a:xfrm>
            <a:off x="586478" y="1683756"/>
            <a:ext cx="3115265" cy="2396359"/>
          </a:xfrm>
        </p:spPr>
        <p:txBody>
          <a:bodyPr anchor="b">
            <a:normAutofit/>
          </a:bodyPr>
          <a:lstStyle/>
          <a:p>
            <a:pPr algn="ctr"/>
            <a:br>
              <a:rPr lang="fr-FR" sz="3100" noProof="0">
                <a:solidFill>
                  <a:srgbClr val="FFFFFF"/>
                </a:solidFill>
              </a:rPr>
            </a:br>
            <a:r>
              <a:rPr lang="fr-FR" sz="3100" noProof="0">
                <a:solidFill>
                  <a:srgbClr val="FFFFFF"/>
                </a:solidFill>
              </a:rPr>
              <a:t>Les incontournables?</a:t>
            </a:r>
            <a:endParaRPr lang="fr-FR" noProof="0"/>
          </a:p>
        </p:txBody>
      </p:sp>
      <p:graphicFrame>
        <p:nvGraphicFramePr>
          <p:cNvPr id="5" name="Espace réservé du texte 2">
            <a:extLst>
              <a:ext uri="{FF2B5EF4-FFF2-40B4-BE49-F238E27FC236}">
                <a16:creationId xmlns:a16="http://schemas.microsoft.com/office/drawing/2014/main" id="{EC2676F9-0F1B-EDF7-7A7C-C93E2479378D}"/>
              </a:ext>
            </a:extLst>
          </p:cNvPr>
          <p:cNvGraphicFramePr>
            <a:graphicFrameLocks noGrp="1"/>
          </p:cNvGraphicFramePr>
          <p:nvPr>
            <p:ph idx="1"/>
            <p:extLst>
              <p:ext uri="{D42A27DB-BD31-4B8C-83A1-F6EECF244321}">
                <p14:modId xmlns:p14="http://schemas.microsoft.com/office/powerpoint/2010/main" val="3281283603"/>
              </p:ext>
            </p:extLst>
          </p:nvPr>
        </p:nvGraphicFramePr>
        <p:xfrm>
          <a:off x="1981150" y="979811"/>
          <a:ext cx="9443407" cy="5453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re 3"/>
          <p:cNvSpPr txBox="1">
            <a:spLocks/>
          </p:cNvSpPr>
          <p:nvPr/>
        </p:nvSpPr>
        <p:spPr>
          <a:xfrm>
            <a:off x="586503" y="365127"/>
            <a:ext cx="9570884" cy="614684"/>
          </a:xfrm>
          <a:prstGeom prst="rect">
            <a:avLst/>
          </a:prstGeom>
        </p:spPr>
        <p:txBody>
          <a:bodyPr>
            <a:normAutofit/>
          </a:bodyPr>
          <a:lstStyle>
            <a:lvl1pPr algn="l" defTabSz="914400" rtl="0" eaLnBrk="1" latinLnBrk="0" hangingPunct="1">
              <a:lnSpc>
                <a:spcPct val="90000"/>
              </a:lnSpc>
              <a:spcBef>
                <a:spcPct val="0"/>
              </a:spcBef>
              <a:buNone/>
              <a:defRPr sz="3200" kern="1200">
                <a:solidFill>
                  <a:srgbClr val="1E699D"/>
                </a:solidFill>
                <a:latin typeface="Futura Medium" charset="0"/>
                <a:ea typeface="Futura Medium" charset="0"/>
                <a:cs typeface="Futura Medium" charset="0"/>
              </a:defRPr>
            </a:lvl1pPr>
          </a:lstStyle>
          <a:p>
            <a:r>
              <a:rPr lang="fr-FR" sz="2800" noProof="0">
                <a:latin typeface="Futura Medium"/>
                <a:ea typeface="Calibri"/>
                <a:cs typeface="Calibri"/>
              </a:rPr>
              <a:t>1. Les soins essentiels</a:t>
            </a:r>
            <a:endParaRPr lang="fr-FR" sz="2800" noProof="0">
              <a:latin typeface="Futura Medium"/>
            </a:endParaRPr>
          </a:p>
        </p:txBody>
      </p:sp>
      <p:sp>
        <p:nvSpPr>
          <p:cNvPr id="3" name="Espace réservé du numéro de diapositive 2"/>
          <p:cNvSpPr>
            <a:spLocks noGrp="1"/>
          </p:cNvSpPr>
          <p:nvPr>
            <p:ph type="sldNum" sz="quarter" idx="10"/>
          </p:nvPr>
        </p:nvSpPr>
        <p:spPr/>
        <p:txBody>
          <a:bodyPr/>
          <a:lstStyle/>
          <a:p>
            <a:fld id="{9FCF0D27-783A-4A41-A067-B898C8DC56C7}" type="slidenum">
              <a:rPr lang="fr-FR" noProof="0" smtClean="0">
                <a:solidFill>
                  <a:srgbClr val="1E699D">
                    <a:lumMod val="50000"/>
                    <a:lumOff val="50000"/>
                  </a:srgbClr>
                </a:solidFill>
              </a:rPr>
              <a:pPr/>
              <a:t>43</a:t>
            </a:fld>
            <a:endParaRPr lang="fr-FR" noProof="0">
              <a:solidFill>
                <a:srgbClr val="1E699D">
                  <a:lumMod val="50000"/>
                  <a:lumOff val="50000"/>
                </a:srgbClr>
              </a:solidFill>
            </a:endParaRPr>
          </a:p>
        </p:txBody>
      </p:sp>
    </p:spTree>
    <p:extLst>
      <p:ext uri="{BB962C8B-B14F-4D97-AF65-F5344CB8AC3E}">
        <p14:creationId xmlns:p14="http://schemas.microsoft.com/office/powerpoint/2010/main" val="12657110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half" idx="1"/>
          </p:nvPr>
        </p:nvSpPr>
        <p:spPr>
          <a:xfrm>
            <a:off x="586503" y="1287668"/>
            <a:ext cx="5825836" cy="4351338"/>
          </a:xfrm>
        </p:spPr>
        <p:txBody>
          <a:bodyPr lIns="91440" tIns="45720" rIns="91440" bIns="45720" anchor="t"/>
          <a:lstStyle/>
          <a:p>
            <a:pPr marL="0" indent="0">
              <a:buNone/>
            </a:pPr>
            <a:r>
              <a:rPr lang="fr-FR" sz="1600" noProof="0">
                <a:solidFill>
                  <a:srgbClr val="1E699D"/>
                </a:solidFill>
                <a:ea typeface="+mn-lt"/>
                <a:cs typeface="+mn-lt"/>
              </a:rPr>
              <a:t>Se distingue par sa capacité à examiner les individus dans le contexte des systèmes auxquels ils appartiennent. Contrairement aux approches traditionnelles qui se concentrent sur l'individu isolé, cette méthode met en lumière les interactions et les dynamiques relationnelles au sein du système.</a:t>
            </a:r>
            <a:endParaRPr lang="fr-FR" sz="1600" noProof="0">
              <a:solidFill>
                <a:srgbClr val="1E699D"/>
              </a:solidFill>
            </a:endParaRPr>
          </a:p>
          <a:p>
            <a:pPr marL="0" indent="0">
              <a:buNone/>
            </a:pPr>
            <a:endParaRPr lang="fr-FR" sz="1600" noProof="0">
              <a:solidFill>
                <a:srgbClr val="1E699D"/>
              </a:solidFill>
              <a:ea typeface="+mn-lt"/>
              <a:cs typeface="+mn-lt"/>
            </a:endParaRPr>
          </a:p>
          <a:p>
            <a:pPr marL="0" indent="0">
              <a:buNone/>
            </a:pPr>
            <a:r>
              <a:rPr lang="fr-FR" sz="1600" b="1" noProof="0">
                <a:solidFill>
                  <a:srgbClr val="1E699D"/>
                </a:solidFill>
                <a:ea typeface="+mn-lt"/>
                <a:cs typeface="+mn-lt"/>
              </a:rPr>
              <a:t>Particularités :</a:t>
            </a:r>
            <a:endParaRPr lang="fr-FR" sz="1600" noProof="0">
              <a:solidFill>
                <a:srgbClr val="1E699D"/>
              </a:solidFill>
            </a:endParaRPr>
          </a:p>
          <a:p>
            <a:r>
              <a:rPr lang="fr-FR" sz="1600" b="1" noProof="0">
                <a:solidFill>
                  <a:srgbClr val="1E699D"/>
                </a:solidFill>
                <a:ea typeface="+mn-lt"/>
                <a:cs typeface="+mn-lt"/>
              </a:rPr>
              <a:t>Vision globale</a:t>
            </a:r>
            <a:r>
              <a:rPr lang="fr-FR" sz="1600" noProof="0">
                <a:solidFill>
                  <a:srgbClr val="1E699D"/>
                </a:solidFill>
                <a:ea typeface="+mn-lt"/>
                <a:cs typeface="+mn-lt"/>
              </a:rPr>
              <a:t> : Elle considère les problèmes comme des éléments interconnectés au sein d'un système, plutôt que comme des phénomènes isolés.</a:t>
            </a:r>
            <a:endParaRPr lang="fr-FR" sz="1600" noProof="0">
              <a:solidFill>
                <a:srgbClr val="1E699D"/>
              </a:solidFill>
            </a:endParaRPr>
          </a:p>
          <a:p>
            <a:r>
              <a:rPr lang="fr-FR" sz="1600" b="1" noProof="0">
                <a:solidFill>
                  <a:srgbClr val="1E699D"/>
                </a:solidFill>
                <a:ea typeface="+mn-lt"/>
                <a:cs typeface="+mn-lt"/>
              </a:rPr>
              <a:t>Circularité des interactions</a:t>
            </a:r>
            <a:r>
              <a:rPr lang="fr-FR" sz="1600" noProof="0">
                <a:solidFill>
                  <a:srgbClr val="1E699D"/>
                </a:solidFill>
                <a:ea typeface="+mn-lt"/>
                <a:cs typeface="+mn-lt"/>
              </a:rPr>
              <a:t> : Elle analyse les relations et les rétroactions entre les membres du système, plutôt que de chercher une causalité linéaire.</a:t>
            </a:r>
            <a:endParaRPr lang="fr-FR" sz="1600" noProof="0">
              <a:solidFill>
                <a:srgbClr val="1E699D"/>
              </a:solidFill>
            </a:endParaRPr>
          </a:p>
          <a:p>
            <a:r>
              <a:rPr lang="fr-FR" sz="1600" b="1" noProof="0">
                <a:solidFill>
                  <a:srgbClr val="1E699D"/>
                </a:solidFill>
                <a:ea typeface="+mn-lt"/>
                <a:cs typeface="+mn-lt"/>
              </a:rPr>
              <a:t>Focus sur les relations</a:t>
            </a:r>
            <a:r>
              <a:rPr lang="fr-FR" sz="1600" noProof="0">
                <a:solidFill>
                  <a:srgbClr val="1E699D"/>
                </a:solidFill>
                <a:ea typeface="+mn-lt"/>
                <a:cs typeface="+mn-lt"/>
              </a:rPr>
              <a:t> : L'accent est mis sur les interactions et les schémas relationnels, plutôt que sur les caractéristiques individuelles.</a:t>
            </a:r>
            <a:endParaRPr lang="fr-FR" sz="1600" noProof="0">
              <a:solidFill>
                <a:srgbClr val="1E699D"/>
              </a:solidFill>
            </a:endParaRPr>
          </a:p>
          <a:p>
            <a:r>
              <a:rPr lang="fr-FR" sz="1600" noProof="0">
                <a:solidFill>
                  <a:srgbClr val="1E699D"/>
                </a:solidFill>
                <a:ea typeface="+mn-lt"/>
                <a:cs typeface="+mn-lt"/>
              </a:rPr>
              <a:t>Appréhende</a:t>
            </a:r>
            <a:r>
              <a:rPr lang="fr-FR" sz="1600" b="1" noProof="0">
                <a:solidFill>
                  <a:srgbClr val="1E699D"/>
                </a:solidFill>
                <a:ea typeface="+mn-lt"/>
                <a:cs typeface="+mn-lt"/>
              </a:rPr>
              <a:t> la complexité des situations</a:t>
            </a:r>
            <a:r>
              <a:rPr lang="fr-FR" sz="1600" noProof="0">
                <a:solidFill>
                  <a:srgbClr val="1E699D"/>
                </a:solidFill>
                <a:ea typeface="+mn-lt"/>
                <a:cs typeface="+mn-lt"/>
              </a:rPr>
              <a:t> et n'essaye pas de faussement simplifier une situation. </a:t>
            </a:r>
          </a:p>
          <a:p>
            <a:endParaRPr lang="fr-FR" noProof="0"/>
          </a:p>
        </p:txBody>
      </p:sp>
      <p:sp>
        <p:nvSpPr>
          <p:cNvPr id="3" name="Espace réservé du contenu 2"/>
          <p:cNvSpPr>
            <a:spLocks noGrp="1"/>
          </p:cNvSpPr>
          <p:nvPr>
            <p:ph sz="half" idx="2"/>
          </p:nvPr>
        </p:nvSpPr>
        <p:spPr>
          <a:xfrm>
            <a:off x="6783365" y="1287668"/>
            <a:ext cx="5181600" cy="3743552"/>
          </a:xfrm>
          <a:ln>
            <a:solidFill>
              <a:schemeClr val="tx1"/>
            </a:solidFill>
          </a:ln>
        </p:spPr>
        <p:txBody>
          <a:bodyPr lIns="91440" tIns="45720" rIns="91440" bIns="45720" anchor="t"/>
          <a:lstStyle/>
          <a:p>
            <a:pPr marL="0" indent="0">
              <a:buNone/>
            </a:pPr>
            <a:r>
              <a:rPr lang="fr-FR" sz="1600" b="1" noProof="0">
                <a:solidFill>
                  <a:srgbClr val="1E699D"/>
                </a:solidFill>
                <a:ea typeface="+mn-lt"/>
                <a:cs typeface="+mn-lt"/>
              </a:rPr>
              <a:t>Avantages :</a:t>
            </a:r>
            <a:endParaRPr lang="fr-FR" sz="1600" noProof="0">
              <a:solidFill>
                <a:srgbClr val="1E699D"/>
              </a:solidFill>
              <a:ea typeface="Calibri"/>
              <a:cs typeface="Calibri"/>
            </a:endParaRPr>
          </a:p>
          <a:p>
            <a:pPr marL="0" indent="0">
              <a:buNone/>
            </a:pPr>
            <a:endParaRPr lang="fr-FR" sz="1600" b="1" noProof="0">
              <a:solidFill>
                <a:srgbClr val="1E699D"/>
              </a:solidFill>
              <a:ea typeface="+mn-lt"/>
              <a:cs typeface="+mn-lt"/>
            </a:endParaRPr>
          </a:p>
          <a:p>
            <a:pPr lvl="1">
              <a:buFont typeface="Wingdings" panose="020B0604020202020204" pitchFamily="34" charset="0"/>
              <a:buChar char="Ø"/>
            </a:pPr>
            <a:r>
              <a:rPr lang="fr-FR" sz="1600" b="1" noProof="0">
                <a:solidFill>
                  <a:srgbClr val="1E699D"/>
                </a:solidFill>
                <a:ea typeface="+mn-lt"/>
                <a:cs typeface="+mn-lt"/>
              </a:rPr>
              <a:t>Résolution de conflits</a:t>
            </a:r>
            <a:r>
              <a:rPr lang="fr-FR" sz="1600" noProof="0">
                <a:solidFill>
                  <a:srgbClr val="1E699D"/>
                </a:solidFill>
                <a:ea typeface="+mn-lt"/>
                <a:cs typeface="+mn-lt"/>
              </a:rPr>
              <a:t> : Elle permet de mieux comprendre et résoudre les tensions interpersonnelles en identifiant les schémas répétitifs. Elle offre souvent plus de pistes de résolution des problèmes qu'une approche centrée uniquement sur l'individu. </a:t>
            </a:r>
          </a:p>
          <a:p>
            <a:pPr lvl="1">
              <a:buFont typeface="Wingdings" panose="05000000000000000000" pitchFamily="2" charset="2"/>
              <a:buChar char="Ø"/>
            </a:pPr>
            <a:endParaRPr lang="fr-FR" sz="1600" noProof="0">
              <a:solidFill>
                <a:srgbClr val="1E699D"/>
              </a:solidFill>
            </a:endParaRPr>
          </a:p>
          <a:p>
            <a:pPr lvl="1">
              <a:buFont typeface="Wingdings" panose="05000000000000000000" pitchFamily="2" charset="2"/>
              <a:buChar char="Ø"/>
            </a:pPr>
            <a:r>
              <a:rPr lang="fr-FR" sz="1600" b="1" noProof="0">
                <a:solidFill>
                  <a:srgbClr val="1E699D"/>
                </a:solidFill>
                <a:ea typeface="+mn-lt"/>
                <a:cs typeface="+mn-lt"/>
              </a:rPr>
              <a:t>Évolution personnelle</a:t>
            </a:r>
            <a:r>
              <a:rPr lang="fr-FR" sz="1600" noProof="0">
                <a:solidFill>
                  <a:srgbClr val="1E699D"/>
                </a:solidFill>
                <a:ea typeface="+mn-lt"/>
                <a:cs typeface="+mn-lt"/>
              </a:rPr>
              <a:t> : Elle aide les individus à explorer leurs comportements et à mieux comprendre leur rôle au sein des systèmes en nuançant les responsabilités (chacun a sans doute une part de responsabilité- permet de sortir d'une logique victime-bourreau/méchant-gentil).</a:t>
            </a:r>
            <a:endParaRPr lang="fr-FR" sz="1600" noProof="0">
              <a:solidFill>
                <a:srgbClr val="1E699D"/>
              </a:solidFill>
            </a:endParaRPr>
          </a:p>
          <a:p>
            <a:pPr marL="0" indent="0">
              <a:buNone/>
            </a:pPr>
            <a:endParaRPr lang="fr-FR" sz="2400" noProof="0"/>
          </a:p>
          <a:p>
            <a:pPr marL="0" indent="0">
              <a:buNone/>
            </a:pPr>
            <a:r>
              <a:rPr lang="fr-FR" sz="2400" noProof="0">
                <a:solidFill>
                  <a:srgbClr val="1E699D"/>
                </a:solidFill>
              </a:rPr>
              <a:t>En pratique : interroger sur le travail, ouvrir la réflexion … comment faire ? Voir, ci-dessous :</a:t>
            </a:r>
            <a:endParaRPr lang="fr-FR" sz="2400" noProof="0">
              <a:solidFill>
                <a:srgbClr val="1E699D"/>
              </a:solidFill>
              <a:ea typeface="Calibri"/>
              <a:cs typeface="Calibri"/>
            </a:endParaRPr>
          </a:p>
        </p:txBody>
      </p:sp>
      <p:sp>
        <p:nvSpPr>
          <p:cNvPr id="4" name="Titre 3"/>
          <p:cNvSpPr>
            <a:spLocks noGrp="1"/>
          </p:cNvSpPr>
          <p:nvPr>
            <p:ph type="title"/>
          </p:nvPr>
        </p:nvSpPr>
        <p:spPr/>
        <p:txBody>
          <a:bodyPr lIns="91440" tIns="45720" rIns="91440" bIns="45720" anchor="t">
            <a:normAutofit/>
          </a:bodyPr>
          <a:lstStyle/>
          <a:p>
            <a:r>
              <a:rPr lang="fr-FR" sz="2800" noProof="0">
                <a:latin typeface="Futura Medium"/>
                <a:ea typeface="Calibri"/>
                <a:cs typeface="Calibri"/>
              </a:rPr>
              <a:t>1.1. L'approche systémique en psychologie</a:t>
            </a:r>
            <a:endParaRPr lang="fr-FR" sz="2800" noProof="0">
              <a:latin typeface="Futura Medium"/>
            </a:endParaRPr>
          </a:p>
        </p:txBody>
      </p:sp>
      <p:sp>
        <p:nvSpPr>
          <p:cNvPr id="5" name="Espace réservé du numéro de diapositive 4"/>
          <p:cNvSpPr>
            <a:spLocks noGrp="1"/>
          </p:cNvSpPr>
          <p:nvPr>
            <p:ph type="sldNum" sz="quarter" idx="10"/>
          </p:nvPr>
        </p:nvSpPr>
        <p:spPr/>
        <p:txBody>
          <a:bodyPr/>
          <a:lstStyle/>
          <a:p>
            <a:fld id="{9FCF0D27-783A-4A41-A067-B898C8DC56C7}" type="slidenum">
              <a:rPr lang="fr-FR" noProof="0" smtClean="0"/>
              <a:pPr/>
              <a:t>44</a:t>
            </a:fld>
            <a:endParaRPr lang="fr-FR" noProof="0"/>
          </a:p>
        </p:txBody>
      </p:sp>
      <p:sp>
        <p:nvSpPr>
          <p:cNvPr id="9" name="Flèche vers le bas 8"/>
          <p:cNvSpPr/>
          <p:nvPr/>
        </p:nvSpPr>
        <p:spPr>
          <a:xfrm>
            <a:off x="9752914" y="6160655"/>
            <a:ext cx="409263" cy="601228"/>
          </a:xfrm>
          <a:prstGeom prst="downArrow">
            <a:avLst/>
          </a:prstGeom>
          <a:solidFill>
            <a:srgbClr val="1E699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a:p>
        </p:txBody>
      </p:sp>
    </p:spTree>
    <p:extLst>
      <p:ext uri="{BB962C8B-B14F-4D97-AF65-F5344CB8AC3E}">
        <p14:creationId xmlns:p14="http://schemas.microsoft.com/office/powerpoint/2010/main" val="37527461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79EB69-0637-9A6E-5FC0-759222A9307B}"/>
              </a:ext>
            </a:extLst>
          </p:cNvPr>
          <p:cNvSpPr>
            <a:spLocks noGrp="1"/>
          </p:cNvSpPr>
          <p:nvPr>
            <p:ph idx="1"/>
          </p:nvPr>
        </p:nvSpPr>
        <p:spPr>
          <a:xfrm>
            <a:off x="955108" y="1315974"/>
            <a:ext cx="10582325" cy="5440773"/>
          </a:xfrm>
        </p:spPr>
        <p:txBody>
          <a:bodyPr lIns="91440" tIns="45720" rIns="91440" bIns="45720" anchor="t"/>
          <a:lstStyle/>
          <a:p>
            <a:r>
              <a:rPr lang="fr-FR" sz="2000" noProof="0">
                <a:solidFill>
                  <a:srgbClr val="1E699D"/>
                </a:solidFill>
                <a:ea typeface="Calibri"/>
                <a:cs typeface="Calibri"/>
              </a:rPr>
              <a:t>Définition : étudie les individus au sein de leurs systèmes sociaux (famille, travail, société (ex : insécurité croissante, changement climatique) etc.).</a:t>
            </a:r>
          </a:p>
          <a:p>
            <a:endParaRPr lang="fr-FR" sz="2000" noProof="0">
              <a:ea typeface="Calibri"/>
              <a:cs typeface="Calibri"/>
            </a:endParaRPr>
          </a:p>
          <a:p>
            <a:r>
              <a:rPr lang="fr-FR" sz="2000" noProof="0">
                <a:solidFill>
                  <a:srgbClr val="1E699D"/>
                </a:solidFill>
                <a:ea typeface="Calibri"/>
                <a:cs typeface="Calibri"/>
              </a:rPr>
              <a:t>Caractéristiques:</a:t>
            </a:r>
          </a:p>
          <a:p>
            <a:pPr marL="800100" indent="-342900">
              <a:buClr>
                <a:schemeClr val="tx1"/>
              </a:buClr>
              <a:buFont typeface="Arial"/>
              <a:buChar char="•"/>
            </a:pPr>
            <a:r>
              <a:rPr lang="fr-FR" sz="2000" noProof="0">
                <a:solidFill>
                  <a:srgbClr val="1E699D"/>
                </a:solidFill>
                <a:ea typeface="+mn-lt"/>
                <a:cs typeface="+mn-lt"/>
              </a:rPr>
              <a:t>Vision globale : les problèmes sont considérés comme faisant partie d’un tout.</a:t>
            </a:r>
          </a:p>
          <a:p>
            <a:pPr marL="800100" indent="-342900">
              <a:buClr>
                <a:schemeClr val="tx1"/>
              </a:buClr>
              <a:buFont typeface="Arial"/>
              <a:buChar char="•"/>
            </a:pPr>
            <a:r>
              <a:rPr lang="fr-FR" sz="2000" noProof="0">
                <a:solidFill>
                  <a:srgbClr val="1E699D"/>
                </a:solidFill>
                <a:ea typeface="+mn-lt"/>
                <a:cs typeface="+mn-lt"/>
              </a:rPr>
              <a:t>Circularité : influence réciproque plutôt que relation linéaire cause-effet</a:t>
            </a:r>
            <a:endParaRPr lang="fr-FR" sz="2000" noProof="0">
              <a:ea typeface="+mn-lt"/>
              <a:cs typeface="+mn-lt"/>
            </a:endParaRPr>
          </a:p>
          <a:p>
            <a:pPr marL="800100" indent="-342900">
              <a:buClr>
                <a:schemeClr val="tx1"/>
              </a:buClr>
              <a:buFont typeface="Arial"/>
              <a:buChar char="•"/>
            </a:pPr>
            <a:r>
              <a:rPr lang="fr-FR" sz="2000" noProof="0">
                <a:solidFill>
                  <a:srgbClr val="1E699D"/>
                </a:solidFill>
                <a:ea typeface="+mn-lt"/>
                <a:cs typeface="+mn-lt"/>
              </a:rPr>
              <a:t>Accent sur les relations et les schémas d’interaction.</a:t>
            </a:r>
          </a:p>
          <a:p>
            <a:pPr marL="457200" lvl="1" indent="0">
              <a:buNone/>
            </a:pPr>
            <a:endParaRPr lang="fr-FR" sz="2000" b="1" noProof="0">
              <a:ea typeface="Calibri"/>
              <a:cs typeface="Calibri"/>
            </a:endParaRPr>
          </a:p>
          <a:p>
            <a:r>
              <a:rPr lang="fr-FR" sz="2000" noProof="0">
                <a:solidFill>
                  <a:srgbClr val="1E699D"/>
                </a:solidFill>
                <a:ea typeface="Calibri"/>
                <a:cs typeface="Calibri"/>
              </a:rPr>
              <a:t>Avantages:</a:t>
            </a:r>
          </a:p>
          <a:p>
            <a:pPr marL="896620" lvl="1" indent="-439420">
              <a:buClr>
                <a:schemeClr val="tx1"/>
              </a:buClr>
              <a:buFont typeface="Arial" panose="020B0604020202020204" pitchFamily="34" charset="0"/>
              <a:buChar char="•"/>
            </a:pPr>
            <a:r>
              <a:rPr lang="fr-FR" sz="2000" noProof="0">
                <a:ea typeface="Calibri"/>
                <a:cs typeface="Calibri"/>
              </a:rPr>
              <a:t>Meilleure compréhension des conflits à travers l'identification de schémas récurrents.</a:t>
            </a:r>
            <a:endParaRPr lang="fr-FR" sz="2000" noProof="0">
              <a:solidFill>
                <a:srgbClr val="1E699D"/>
              </a:solidFill>
              <a:ea typeface="Calibri"/>
              <a:cs typeface="Calibri"/>
            </a:endParaRPr>
          </a:p>
          <a:p>
            <a:pPr marL="896620" lvl="1" indent="-439420">
              <a:buClr>
                <a:schemeClr val="tx1"/>
              </a:buClr>
              <a:buFont typeface="Arial" panose="020B0604020202020204" pitchFamily="34" charset="0"/>
              <a:buChar char="•"/>
            </a:pPr>
            <a:r>
              <a:rPr lang="fr-FR" sz="2000" noProof="0">
                <a:ea typeface="Calibri"/>
                <a:cs typeface="Calibri"/>
              </a:rPr>
              <a:t>Favorise le développement personnel et la responsabilité partagée</a:t>
            </a:r>
          </a:p>
          <a:p>
            <a:pPr marL="896620" lvl="1" indent="-439420">
              <a:buFont typeface="Arial" panose="020B0604020202020204" pitchFamily="34" charset="0"/>
              <a:buChar char="•"/>
            </a:pPr>
            <a:endParaRPr lang="fr-FR" noProof="0">
              <a:ea typeface="Calibri"/>
              <a:cs typeface="Calibri"/>
            </a:endParaRPr>
          </a:p>
          <a:p>
            <a:pPr marL="457200" lvl="1" indent="0">
              <a:buNone/>
            </a:pPr>
            <a:endParaRPr lang="fr-FR" noProof="0">
              <a:ea typeface="Calibri"/>
              <a:cs typeface="Calibri"/>
            </a:endParaRPr>
          </a:p>
        </p:txBody>
      </p:sp>
      <p:sp>
        <p:nvSpPr>
          <p:cNvPr id="3" name="Title 2">
            <a:extLst>
              <a:ext uri="{FF2B5EF4-FFF2-40B4-BE49-F238E27FC236}">
                <a16:creationId xmlns:a16="http://schemas.microsoft.com/office/drawing/2014/main" id="{9FD8E45C-FA49-8078-B06D-F14FAD97A431}"/>
              </a:ext>
            </a:extLst>
          </p:cNvPr>
          <p:cNvSpPr>
            <a:spLocks noGrp="1"/>
          </p:cNvSpPr>
          <p:nvPr>
            <p:ph type="title"/>
          </p:nvPr>
        </p:nvSpPr>
        <p:spPr/>
        <p:txBody>
          <a:bodyPr lIns="91440" tIns="45720" rIns="91440" bIns="45720" anchor="t">
            <a:normAutofit/>
          </a:bodyPr>
          <a:lstStyle/>
          <a:p>
            <a:r>
              <a:rPr lang="fr-FR" sz="2800" noProof="0">
                <a:latin typeface="Calibri"/>
                <a:ea typeface="Calibri"/>
                <a:cs typeface="Calibri"/>
              </a:rPr>
              <a:t>1.1. L'approche systémique en psychologie</a:t>
            </a:r>
          </a:p>
          <a:p>
            <a:endParaRPr lang="fr-FR" sz="2400" noProof="0">
              <a:latin typeface="Calibri"/>
              <a:ea typeface="Calibri"/>
              <a:cs typeface="Calibri"/>
            </a:endParaRPr>
          </a:p>
        </p:txBody>
      </p:sp>
      <p:sp>
        <p:nvSpPr>
          <p:cNvPr id="4" name="Slide Number Placeholder 3">
            <a:extLst>
              <a:ext uri="{FF2B5EF4-FFF2-40B4-BE49-F238E27FC236}">
                <a16:creationId xmlns:a16="http://schemas.microsoft.com/office/drawing/2014/main" id="{D26F8AE9-2029-61C7-8940-C044188162C2}"/>
              </a:ext>
            </a:extLst>
          </p:cNvPr>
          <p:cNvSpPr>
            <a:spLocks noGrp="1"/>
          </p:cNvSpPr>
          <p:nvPr>
            <p:ph type="sldNum" sz="quarter" idx="10"/>
          </p:nvPr>
        </p:nvSpPr>
        <p:spPr/>
        <p:txBody>
          <a:bodyPr/>
          <a:lstStyle/>
          <a:p>
            <a:fld id="{9FCF0D27-783A-4A41-A067-B898C8DC56C7}" type="slidenum">
              <a:rPr lang="fr-FR" noProof="0" smtClean="0"/>
              <a:pPr/>
              <a:t>45</a:t>
            </a:fld>
            <a:endParaRPr lang="fr-FR" noProof="0"/>
          </a:p>
        </p:txBody>
      </p:sp>
    </p:spTree>
    <p:extLst>
      <p:ext uri="{BB962C8B-B14F-4D97-AF65-F5344CB8AC3E}">
        <p14:creationId xmlns:p14="http://schemas.microsoft.com/office/powerpoint/2010/main" val="30657764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5886E5-B2BE-FDF7-6FA9-B2BCECD91014}"/>
              </a:ext>
            </a:extLst>
          </p:cNvPr>
          <p:cNvSpPr>
            <a:spLocks noGrp="1"/>
          </p:cNvSpPr>
          <p:nvPr>
            <p:ph type="title"/>
          </p:nvPr>
        </p:nvSpPr>
        <p:spPr>
          <a:xfrm>
            <a:off x="586503" y="365127"/>
            <a:ext cx="11378462" cy="614684"/>
          </a:xfrm>
        </p:spPr>
        <p:txBody>
          <a:bodyPr lIns="91440" tIns="45720" rIns="91440" bIns="45720" anchor="t">
            <a:noAutofit/>
          </a:bodyPr>
          <a:lstStyle/>
          <a:p>
            <a:r>
              <a:rPr lang="fr-FR" sz="2800" noProof="0">
                <a:latin typeface="Calibri"/>
                <a:ea typeface="Calibri"/>
                <a:cs typeface="Calibri"/>
              </a:rPr>
              <a:t>1.2. Multidisciplinarité : Les avantages de la collaboration entre professionnels de la santé autour de la personne</a:t>
            </a:r>
          </a:p>
        </p:txBody>
      </p:sp>
      <p:sp>
        <p:nvSpPr>
          <p:cNvPr id="4" name="Slide Number Placeholder 3">
            <a:extLst>
              <a:ext uri="{FF2B5EF4-FFF2-40B4-BE49-F238E27FC236}">
                <a16:creationId xmlns:a16="http://schemas.microsoft.com/office/drawing/2014/main" id="{9B0E331D-54CA-F72F-E474-7310C8B6AA43}"/>
              </a:ext>
            </a:extLst>
          </p:cNvPr>
          <p:cNvSpPr>
            <a:spLocks noGrp="1"/>
          </p:cNvSpPr>
          <p:nvPr>
            <p:ph type="sldNum" sz="quarter" idx="10"/>
          </p:nvPr>
        </p:nvSpPr>
        <p:spPr/>
        <p:txBody>
          <a:bodyPr/>
          <a:lstStyle/>
          <a:p>
            <a:fld id="{9FCF0D27-783A-4A41-A067-B898C8DC56C7}" type="slidenum">
              <a:rPr lang="fr-FR" noProof="0" smtClean="0"/>
              <a:pPr/>
              <a:t>46</a:t>
            </a:fld>
            <a:endParaRPr lang="fr-FR" noProof="0"/>
          </a:p>
        </p:txBody>
      </p:sp>
      <p:pic>
        <p:nvPicPr>
          <p:cNvPr id="5" name="Picture 4" descr="A diagram of a patient&#10;&#10;AI-generated content may be incorrect.">
            <a:extLst>
              <a:ext uri="{FF2B5EF4-FFF2-40B4-BE49-F238E27FC236}">
                <a16:creationId xmlns:a16="http://schemas.microsoft.com/office/drawing/2014/main" id="{79148AB0-8D9D-C7C2-1296-386C41A0666E}"/>
              </a:ext>
            </a:extLst>
          </p:cNvPr>
          <p:cNvPicPr>
            <a:picLocks noChangeAspect="1"/>
          </p:cNvPicPr>
          <p:nvPr/>
        </p:nvPicPr>
        <p:blipFill>
          <a:blip r:embed="rId3"/>
          <a:srcRect t="13202" b="114"/>
          <a:stretch>
            <a:fillRect/>
          </a:stretch>
        </p:blipFill>
        <p:spPr>
          <a:xfrm>
            <a:off x="2310741" y="1605674"/>
            <a:ext cx="8077200" cy="4887199"/>
          </a:xfrm>
          <a:prstGeom prst="rect">
            <a:avLst/>
          </a:prstGeom>
        </p:spPr>
      </p:pic>
    </p:spTree>
    <p:extLst>
      <p:ext uri="{BB962C8B-B14F-4D97-AF65-F5344CB8AC3E}">
        <p14:creationId xmlns:p14="http://schemas.microsoft.com/office/powerpoint/2010/main" val="16680103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E8FCBA-AE96-2CE4-1806-C10C0B21E596}"/>
              </a:ext>
            </a:extLst>
          </p:cNvPr>
          <p:cNvSpPr>
            <a:spLocks noGrp="1"/>
          </p:cNvSpPr>
          <p:nvPr>
            <p:ph type="title"/>
          </p:nvPr>
        </p:nvSpPr>
        <p:spPr>
          <a:xfrm>
            <a:off x="591127" y="365125"/>
            <a:ext cx="11496098" cy="833755"/>
          </a:xfrm>
        </p:spPr>
        <p:txBody>
          <a:bodyPr>
            <a:noAutofit/>
          </a:bodyPr>
          <a:lstStyle/>
          <a:p>
            <a:r>
              <a:rPr lang="fr-FR" sz="2800" noProof="0">
                <a:solidFill>
                  <a:srgbClr val="1E699D"/>
                </a:solidFill>
                <a:latin typeface="Futura Medium"/>
                <a:ea typeface="Calibri" panose="020F0502020204030204" pitchFamily="34" charset="0"/>
              </a:rPr>
              <a:t>1.3. Le cadre de la collaboration entre médecin généraliste et psychologue </a:t>
            </a:r>
          </a:p>
        </p:txBody>
      </p:sp>
      <p:graphicFrame>
        <p:nvGraphicFramePr>
          <p:cNvPr id="8" name="Espace réservé du contenu 2">
            <a:extLst>
              <a:ext uri="{FF2B5EF4-FFF2-40B4-BE49-F238E27FC236}">
                <a16:creationId xmlns:a16="http://schemas.microsoft.com/office/drawing/2014/main" id="{ED561F3D-399F-5FFD-D8C0-862DE43E3636}"/>
              </a:ext>
            </a:extLst>
          </p:cNvPr>
          <p:cNvGraphicFramePr>
            <a:graphicFrameLocks/>
          </p:cNvGraphicFramePr>
          <p:nvPr>
            <p:extLst>
              <p:ext uri="{D42A27DB-BD31-4B8C-83A1-F6EECF244321}">
                <p14:modId xmlns:p14="http://schemas.microsoft.com/office/powerpoint/2010/main" val="4053428794"/>
              </p:ext>
            </p:extLst>
          </p:nvPr>
        </p:nvGraphicFramePr>
        <p:xfrm>
          <a:off x="1107251" y="2086479"/>
          <a:ext cx="8351074" cy="38679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ZoneTexte 10"/>
          <p:cNvSpPr txBox="1"/>
          <p:nvPr/>
        </p:nvSpPr>
        <p:spPr>
          <a:xfrm>
            <a:off x="620191" y="1384659"/>
            <a:ext cx="10951618" cy="646331"/>
          </a:xfrm>
          <a:prstGeom prst="rect">
            <a:avLst/>
          </a:prstGeom>
          <a:noFill/>
        </p:spPr>
        <p:txBody>
          <a:bodyPr wrap="square" lIns="91440" tIns="45720" rIns="91440" bIns="45720" rtlCol="0" anchor="t">
            <a:spAutoFit/>
          </a:bodyPr>
          <a:lstStyle/>
          <a:p>
            <a:pPr marL="285750" indent="-285750">
              <a:buClr>
                <a:srgbClr val="92D050"/>
              </a:buClr>
              <a:buFont typeface="Wingdings" panose="05000000000000000000" pitchFamily="2" charset="2"/>
              <a:buChar char="ü"/>
            </a:pPr>
            <a:r>
              <a:rPr lang="fr-FR" noProof="0">
                <a:solidFill>
                  <a:srgbClr val="1E699D"/>
                </a:solidFill>
                <a:ea typeface="Calibri"/>
                <a:cs typeface="Calibri"/>
              </a:rPr>
              <a:t>L’existence d’un besoin… de la personne, du psychologue et/ou du médecin traitant</a:t>
            </a:r>
          </a:p>
          <a:p>
            <a:pPr marL="285750" indent="-285750">
              <a:buClr>
                <a:srgbClr val="92D050"/>
              </a:buClr>
              <a:buFont typeface="Wingdings" panose="05000000000000000000" pitchFamily="2" charset="2"/>
              <a:buChar char="ü"/>
            </a:pPr>
            <a:r>
              <a:rPr lang="fr-FR" noProof="0">
                <a:solidFill>
                  <a:srgbClr val="1E699D"/>
                </a:solidFill>
                <a:ea typeface="Calibri"/>
                <a:cs typeface="Calibri"/>
              </a:rPr>
              <a:t>Le cadre du secret partagé permettant d’échanger en sécurité en rencontrant les conditions suivantes :</a:t>
            </a:r>
          </a:p>
        </p:txBody>
      </p:sp>
      <p:sp>
        <p:nvSpPr>
          <p:cNvPr id="4" name="Espace réservé du numéro de diapositive 3"/>
          <p:cNvSpPr>
            <a:spLocks noGrp="1"/>
          </p:cNvSpPr>
          <p:nvPr>
            <p:ph type="sldNum" sz="quarter" idx="12"/>
          </p:nvPr>
        </p:nvSpPr>
        <p:spPr/>
        <p:txBody>
          <a:bodyPr/>
          <a:lstStyle/>
          <a:p>
            <a:fld id="{27C6CCC6-2BE5-4E42-96A4-D1E8E81A3D8E}" type="slidenum">
              <a:rPr lang="fr-FR" noProof="0" smtClean="0"/>
              <a:t>47</a:t>
            </a:fld>
            <a:endParaRPr lang="fr-FR" noProof="0"/>
          </a:p>
        </p:txBody>
      </p:sp>
      <p:sp>
        <p:nvSpPr>
          <p:cNvPr id="27" name="Rectangle: Rounded Corners 26">
            <a:extLst>
              <a:ext uri="{FF2B5EF4-FFF2-40B4-BE49-F238E27FC236}">
                <a16:creationId xmlns:a16="http://schemas.microsoft.com/office/drawing/2014/main" id="{DFDE3147-C9F9-797D-5A9D-9FD5ACD40658}"/>
              </a:ext>
            </a:extLst>
          </p:cNvPr>
          <p:cNvSpPr/>
          <p:nvPr/>
        </p:nvSpPr>
        <p:spPr>
          <a:xfrm>
            <a:off x="2946857" y="6065757"/>
            <a:ext cx="8020372" cy="581186"/>
          </a:xfrm>
          <a:prstGeom prst="round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r>
              <a:rPr lang="fr-FR" sz="1600" noProof="0">
                <a:ea typeface="+mn-lt"/>
                <a:cs typeface="+mn-lt"/>
              </a:rPr>
              <a:t>Co-consultation : Soutien aux médecins généralistes pour offrir de meilleurs soins aux personnes ayant des problèmes psychologiques | INAMI</a:t>
            </a:r>
            <a:endParaRPr lang="fr-FR" sz="1600" noProof="0"/>
          </a:p>
          <a:p>
            <a:pPr algn="ctr"/>
            <a:endParaRPr lang="fr-FR" noProof="0"/>
          </a:p>
        </p:txBody>
      </p:sp>
    </p:spTree>
    <p:extLst>
      <p:ext uri="{BB962C8B-B14F-4D97-AF65-F5344CB8AC3E}">
        <p14:creationId xmlns:p14="http://schemas.microsoft.com/office/powerpoint/2010/main" val="37877312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8687" y="152192"/>
            <a:ext cx="11157088" cy="1325563"/>
          </a:xfrm>
        </p:spPr>
        <p:txBody>
          <a:bodyPr>
            <a:normAutofit/>
          </a:bodyPr>
          <a:lstStyle/>
          <a:p>
            <a:r>
              <a:rPr lang="fr-FR" sz="2800" noProof="0">
                <a:latin typeface="Futura Medium"/>
                <a:ea typeface="Calibri"/>
                <a:cs typeface="Calibri"/>
              </a:rPr>
              <a:t>2. </a:t>
            </a:r>
            <a:r>
              <a:rPr lang="fr-FR" sz="2800">
                <a:latin typeface="Futura Medium"/>
                <a:ea typeface="Calibri"/>
                <a:cs typeface="Calibri"/>
              </a:rPr>
              <a:t>Que peut-on faire en prévention primaire, prévention secondaire et tertiaire?</a:t>
            </a:r>
            <a:endParaRPr lang="fr-FR" sz="2800">
              <a:latin typeface="Futura Medium"/>
              <a:ea typeface="Calibri" panose="020F0502020204030204" pitchFamily="34" charset="0"/>
            </a:endParaRP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563905905"/>
              </p:ext>
            </p:extLst>
          </p:nvPr>
        </p:nvGraphicFramePr>
        <p:xfrm>
          <a:off x="755229" y="1936791"/>
          <a:ext cx="10896599" cy="4496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Espace réservé du numéro de diapositive 4"/>
          <p:cNvSpPr>
            <a:spLocks noGrp="1"/>
          </p:cNvSpPr>
          <p:nvPr>
            <p:ph type="sldNum" sz="quarter" idx="12"/>
          </p:nvPr>
        </p:nvSpPr>
        <p:spPr/>
        <p:txBody>
          <a:bodyPr/>
          <a:lstStyle/>
          <a:p>
            <a:fld id="{27C6CCC6-2BE5-4E42-96A4-D1E8E81A3D8E}" type="slidenum">
              <a:rPr lang="fr-FR" noProof="0" smtClean="0"/>
              <a:t>48</a:t>
            </a:fld>
            <a:endParaRPr lang="fr-FR" noProof="0"/>
          </a:p>
        </p:txBody>
      </p:sp>
      <p:sp>
        <p:nvSpPr>
          <p:cNvPr id="19" name="TextBox 18">
            <a:extLst>
              <a:ext uri="{FF2B5EF4-FFF2-40B4-BE49-F238E27FC236}">
                <a16:creationId xmlns:a16="http://schemas.microsoft.com/office/drawing/2014/main" id="{B498658D-432C-933B-4B9C-7DA5F6702B58}"/>
              </a:ext>
            </a:extLst>
          </p:cNvPr>
          <p:cNvSpPr txBox="1"/>
          <p:nvPr/>
        </p:nvSpPr>
        <p:spPr>
          <a:xfrm>
            <a:off x="758328" y="1299990"/>
            <a:ext cx="7967031"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fr-FR" sz="2500">
                <a:solidFill>
                  <a:srgbClr val="156082"/>
                </a:solidFill>
                <a:latin typeface="Calibri"/>
                <a:ea typeface="Calibri"/>
                <a:cs typeface="Calibri"/>
              </a:rPr>
              <a:t>Définition prévention primaire/secondaire/tertiaire </a:t>
            </a:r>
            <a:endParaRPr lang="en-US">
              <a:latin typeface="Calibri"/>
              <a:ea typeface="Calibri"/>
              <a:cs typeface="Calibri"/>
            </a:endParaRPr>
          </a:p>
        </p:txBody>
      </p:sp>
    </p:spTree>
    <p:extLst>
      <p:ext uri="{BB962C8B-B14F-4D97-AF65-F5344CB8AC3E}">
        <p14:creationId xmlns:p14="http://schemas.microsoft.com/office/powerpoint/2010/main" val="31963602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8A0E-BF9A-B973-F75B-A319C9AA8DC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F47DA6-590D-8BCA-D4B3-580B87CCDDB6}"/>
              </a:ext>
            </a:extLst>
          </p:cNvPr>
          <p:cNvSpPr>
            <a:spLocks noGrp="1"/>
          </p:cNvSpPr>
          <p:nvPr>
            <p:ph type="title"/>
          </p:nvPr>
        </p:nvSpPr>
        <p:spPr>
          <a:xfrm>
            <a:off x="623449" y="157019"/>
            <a:ext cx="10842072" cy="1117600"/>
          </a:xfrm>
        </p:spPr>
        <p:txBody>
          <a:bodyPr lIns="91440" tIns="45720" rIns="91440" bIns="45720" anchor="ctr">
            <a:normAutofit/>
          </a:bodyPr>
          <a:lstStyle/>
          <a:p>
            <a:pPr>
              <a:lnSpc>
                <a:spcPct val="100000"/>
              </a:lnSpc>
              <a:spcBef>
                <a:spcPts val="0"/>
              </a:spcBef>
              <a:spcAft>
                <a:spcPts val="600"/>
              </a:spcAft>
            </a:pPr>
            <a:r>
              <a:rPr lang="fr-FR" sz="2800" noProof="0">
                <a:latin typeface="Futura Medium"/>
                <a:ea typeface="Calibri"/>
                <a:cs typeface="Calibri"/>
              </a:rPr>
              <a:t>2.1. Prévention secondaire </a:t>
            </a:r>
            <a:endParaRPr lang="fr-FR" sz="2800" noProof="0">
              <a:latin typeface="Futura Medium"/>
            </a:endParaRPr>
          </a:p>
        </p:txBody>
      </p:sp>
      <p:sp>
        <p:nvSpPr>
          <p:cNvPr id="5" name="Espace réservé du contenu 1">
            <a:extLst>
              <a:ext uri="{FF2B5EF4-FFF2-40B4-BE49-F238E27FC236}">
                <a16:creationId xmlns:a16="http://schemas.microsoft.com/office/drawing/2014/main" id="{A56FC6C6-4D9C-46E8-D471-93774A2D7801}"/>
              </a:ext>
            </a:extLst>
          </p:cNvPr>
          <p:cNvSpPr>
            <a:spLocks noGrp="1"/>
          </p:cNvSpPr>
          <p:nvPr>
            <p:ph idx="1"/>
          </p:nvPr>
        </p:nvSpPr>
        <p:spPr>
          <a:xfrm>
            <a:off x="623449" y="1472497"/>
            <a:ext cx="7276809" cy="4119172"/>
          </a:xfrm>
        </p:spPr>
        <p:txBody>
          <a:bodyPr lIns="91440" tIns="45720" rIns="91440" bIns="45720" anchor="t">
            <a:normAutofit/>
          </a:bodyPr>
          <a:lstStyle/>
          <a:p>
            <a:pPr marL="0" indent="0">
              <a:buNone/>
            </a:pPr>
            <a:r>
              <a:rPr lang="fr-FR" sz="2400" b="1" noProof="0">
                <a:solidFill>
                  <a:srgbClr val="1E699D"/>
                </a:solidFill>
                <a:ea typeface="Calibri"/>
                <a:cs typeface="Calibri"/>
              </a:rPr>
              <a:t>Qu’est-ce que la prévention secondaire ? </a:t>
            </a:r>
          </a:p>
          <a:p>
            <a:endParaRPr lang="fr-FR" sz="2000" noProof="0">
              <a:ea typeface="Calibri"/>
              <a:cs typeface="Calibri"/>
            </a:endParaRPr>
          </a:p>
        </p:txBody>
      </p:sp>
      <p:graphicFrame>
        <p:nvGraphicFramePr>
          <p:cNvPr id="8" name="Espace réservé du contenu 1">
            <a:extLst>
              <a:ext uri="{FF2B5EF4-FFF2-40B4-BE49-F238E27FC236}">
                <a16:creationId xmlns:a16="http://schemas.microsoft.com/office/drawing/2014/main" id="{37210DCB-A22F-A658-9D19-B16DBFE99B1F}"/>
              </a:ext>
            </a:extLst>
          </p:cNvPr>
          <p:cNvGraphicFramePr>
            <a:graphicFrameLocks/>
          </p:cNvGraphicFramePr>
          <p:nvPr>
            <p:extLst>
              <p:ext uri="{D42A27DB-BD31-4B8C-83A1-F6EECF244321}">
                <p14:modId xmlns:p14="http://schemas.microsoft.com/office/powerpoint/2010/main" val="2665256464"/>
              </p:ext>
            </p:extLst>
          </p:nvPr>
        </p:nvGraphicFramePr>
        <p:xfrm>
          <a:off x="511965" y="2269643"/>
          <a:ext cx="10089362" cy="41191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Espace réservé du numéro de diapositive 2"/>
          <p:cNvSpPr>
            <a:spLocks noGrp="1"/>
          </p:cNvSpPr>
          <p:nvPr>
            <p:ph type="sldNum" sz="quarter" idx="10"/>
          </p:nvPr>
        </p:nvSpPr>
        <p:spPr/>
        <p:txBody>
          <a:bodyPr/>
          <a:lstStyle/>
          <a:p>
            <a:fld id="{9FCF0D27-783A-4A41-A067-B898C8DC56C7}" type="slidenum">
              <a:rPr lang="fr-FR" noProof="0" smtClean="0"/>
              <a:pPr/>
              <a:t>49</a:t>
            </a:fld>
            <a:endParaRPr lang="fr-FR" noProof="0"/>
          </a:p>
        </p:txBody>
      </p:sp>
      <p:pic>
        <p:nvPicPr>
          <p:cNvPr id="2050" name="Picture 2">
            <a:extLst>
              <a:ext uri="{FF2B5EF4-FFF2-40B4-BE49-F238E27FC236}">
                <a16:creationId xmlns:a16="http://schemas.microsoft.com/office/drawing/2014/main" id="{942FBA68-D26D-D3BB-3481-99610DFB64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501188" y="384310"/>
            <a:ext cx="2504921" cy="1877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600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1B397B-62F4-47A0-9082-AF51D48BCA4E}"/>
              </a:ext>
            </a:extLst>
          </p:cNvPr>
          <p:cNvSpPr>
            <a:spLocks noGrp="1"/>
          </p:cNvSpPr>
          <p:nvPr>
            <p:ph type="title"/>
          </p:nvPr>
        </p:nvSpPr>
        <p:spPr>
          <a:xfrm>
            <a:off x="1750570" y="1172752"/>
            <a:ext cx="7178163" cy="834409"/>
          </a:xfrm>
        </p:spPr>
        <p:txBody>
          <a:bodyPr lIns="91440" tIns="45720" rIns="91440" bIns="45720" anchor="t">
            <a:normAutofit/>
          </a:bodyPr>
          <a:lstStyle/>
          <a:p>
            <a:pPr marL="857250" indent="-857250">
              <a:buFont typeface="+mj-lt"/>
              <a:buAutoNum type="romanUcPeriod"/>
            </a:pPr>
            <a:r>
              <a:rPr lang="fr-FR" noProof="0">
                <a:latin typeface="Calibri"/>
              </a:rPr>
              <a:t>Introduction</a:t>
            </a:r>
          </a:p>
        </p:txBody>
      </p:sp>
      <p:sp>
        <p:nvSpPr>
          <p:cNvPr id="4" name="Espace réservé du contenu 3"/>
          <p:cNvSpPr>
            <a:spLocks noGrp="1"/>
          </p:cNvSpPr>
          <p:nvPr>
            <p:ph idx="1"/>
          </p:nvPr>
        </p:nvSpPr>
        <p:spPr>
          <a:xfrm>
            <a:off x="1036320" y="2648989"/>
            <a:ext cx="10865344" cy="3489570"/>
          </a:xfrm>
        </p:spPr>
        <p:txBody>
          <a:bodyPr lIns="91440" tIns="45720" rIns="91440" bIns="45720" anchor="t"/>
          <a:lstStyle/>
          <a:p>
            <a:pPr marL="971550" lvl="1" indent="-514350">
              <a:buAutoNum type="arabicPeriod"/>
            </a:pPr>
            <a:r>
              <a:rPr lang="fr-FR" sz="2000" noProof="0">
                <a:ea typeface="Calibri"/>
              </a:rPr>
              <a:t>Objectifs du projet "stress, travail et première ligne"</a:t>
            </a:r>
            <a:endParaRPr lang="fr-FR" sz="2000" noProof="0">
              <a:solidFill>
                <a:srgbClr val="1E699D"/>
              </a:solidFill>
              <a:ea typeface="Calibri"/>
              <a:cs typeface="Calibri"/>
            </a:endParaRPr>
          </a:p>
          <a:p>
            <a:pPr marL="971550" lvl="1" indent="-514350">
              <a:buAutoNum type="arabicPeriod"/>
            </a:pPr>
            <a:r>
              <a:rPr lang="fr-FR" sz="2000" noProof="0">
                <a:ea typeface="Calibri"/>
              </a:rPr>
              <a:t>Chiffres relatifs à la santé mentale et à l’incapacité de travail en Belgique </a:t>
            </a:r>
            <a:endParaRPr lang="fr-FR" sz="2000" noProof="0">
              <a:solidFill>
                <a:srgbClr val="1E699D"/>
              </a:solidFill>
              <a:ea typeface="Calibri"/>
              <a:cs typeface="Calibri"/>
            </a:endParaRPr>
          </a:p>
          <a:p>
            <a:pPr marL="971550" lvl="1" indent="-514350">
              <a:buFont typeface="Arial" panose="020B0604020202020204" pitchFamily="34" charset="0"/>
              <a:buAutoNum type="arabicPeriod"/>
            </a:pPr>
            <a:r>
              <a:rPr lang="fr-FR" sz="2000" noProof="0">
                <a:ea typeface="Calibri"/>
              </a:rPr>
              <a:t>Santé mentale : définition, troubles psychiques, modèle à double continuum</a:t>
            </a:r>
            <a:endParaRPr lang="fr-FR" sz="2000" noProof="0">
              <a:solidFill>
                <a:srgbClr val="1E699D"/>
              </a:solidFill>
              <a:ea typeface="Calibri"/>
              <a:cs typeface="Calibri"/>
            </a:endParaRPr>
          </a:p>
          <a:p>
            <a:pPr marL="971550" lvl="1" indent="-514350">
              <a:buAutoNum type="arabicPeriod"/>
            </a:pPr>
            <a:r>
              <a:rPr lang="fr-FR" sz="2000" noProof="0">
                <a:ea typeface="Calibri"/>
              </a:rPr>
              <a:t>Relation entre santé mentale et travail, Les évolutions du monde du travail</a:t>
            </a:r>
            <a:endParaRPr lang="fr-FR" sz="2000" noProof="0">
              <a:solidFill>
                <a:srgbClr val="1E699D"/>
              </a:solidFill>
              <a:ea typeface="Calibri"/>
              <a:cs typeface="Calibri"/>
            </a:endParaRPr>
          </a:p>
          <a:p>
            <a:pPr marL="971550" lvl="1" indent="-514350">
              <a:buAutoNum type="arabicPeriod"/>
            </a:pPr>
            <a:r>
              <a:rPr lang="fr-FR" sz="2000" noProof="0">
                <a:solidFill>
                  <a:srgbClr val="FFFFFF"/>
                </a:solidFill>
                <a:ea typeface="Calibri"/>
              </a:rPr>
              <a:t>Exemples : personnes chez le médecin généraliste et le psychologue de première ligne </a:t>
            </a:r>
            <a:endParaRPr lang="fr-FR" sz="2000" noProof="0">
              <a:solidFill>
                <a:srgbClr val="1E699D"/>
              </a:solidFill>
              <a:ea typeface="Calibri"/>
              <a:cs typeface="Calibri"/>
            </a:endParaRPr>
          </a:p>
          <a:p>
            <a:pPr marL="971550" lvl="1" indent="-514350">
              <a:buAutoNum type="arabicPeriod"/>
            </a:pPr>
            <a:r>
              <a:rPr lang="fr-FR" sz="2000" noProof="0">
                <a:solidFill>
                  <a:srgbClr val="FFFFFF"/>
                </a:solidFill>
                <a:ea typeface="Calibri"/>
              </a:rPr>
              <a:t>Que devons-nous faire?</a:t>
            </a:r>
            <a:endParaRPr lang="fr-FR" sz="2000" noProof="0">
              <a:solidFill>
                <a:srgbClr val="1E699D"/>
              </a:solidFill>
              <a:ea typeface="Calibri"/>
              <a:cs typeface="Calibri"/>
            </a:endParaRPr>
          </a:p>
          <a:p>
            <a:pPr marL="971550" lvl="1" indent="-514350">
              <a:buAutoNum type="arabicPeriod"/>
            </a:pPr>
            <a:r>
              <a:rPr lang="fr-FR" sz="2000" noProof="0">
                <a:solidFill>
                  <a:srgbClr val="FFFFFF"/>
                </a:solidFill>
                <a:ea typeface="Calibri"/>
              </a:rPr>
              <a:t>Pourquoi interroger le lieu de travail en consultation?</a:t>
            </a:r>
            <a:endParaRPr lang="fr-FR" sz="2000" noProof="0"/>
          </a:p>
          <a:p>
            <a:pPr marL="971550" lvl="1" indent="-514350">
              <a:buFont typeface="+mj-lt"/>
              <a:buAutoNum type="arabicPeriod"/>
            </a:pPr>
            <a:endParaRPr lang="fr-FR" sz="1800" noProof="0">
              <a:solidFill>
                <a:srgbClr val="92D050"/>
              </a:solidFill>
              <a:ea typeface="Calibri"/>
            </a:endParaRPr>
          </a:p>
        </p:txBody>
      </p:sp>
    </p:spTree>
    <p:extLst>
      <p:ext uri="{BB962C8B-B14F-4D97-AF65-F5344CB8AC3E}">
        <p14:creationId xmlns:p14="http://schemas.microsoft.com/office/powerpoint/2010/main" val="11714359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3600" y="247196"/>
            <a:ext cx="11944771" cy="1352777"/>
          </a:xfrm>
        </p:spPr>
        <p:txBody>
          <a:bodyPr>
            <a:normAutofit/>
          </a:bodyPr>
          <a:lstStyle/>
          <a:p>
            <a:r>
              <a:rPr lang="fr-FR" sz="2800">
                <a:latin typeface="Futura Medium"/>
                <a:ea typeface="Calibri"/>
                <a:cs typeface="Calibri"/>
              </a:rPr>
              <a:t>2.2.</a:t>
            </a:r>
            <a:r>
              <a:rPr lang="fr-FR" sz="2800" noProof="0">
                <a:latin typeface="Futura Medium"/>
                <a:ea typeface="Calibri"/>
                <a:cs typeface="Calibri"/>
              </a:rPr>
              <a:t> L’importance d’une vision systémique</a:t>
            </a:r>
          </a:p>
        </p:txBody>
      </p:sp>
      <p:sp>
        <p:nvSpPr>
          <p:cNvPr id="4" name="Rectangle 3"/>
          <p:cNvSpPr/>
          <p:nvPr/>
        </p:nvSpPr>
        <p:spPr>
          <a:xfrm>
            <a:off x="3736707" y="1690688"/>
            <a:ext cx="8109853" cy="4308872"/>
          </a:xfrm>
          <a:prstGeom prst="rect">
            <a:avLst/>
          </a:prstGeom>
        </p:spPr>
        <p:txBody>
          <a:bodyPr wrap="square" lIns="91440" tIns="45720" rIns="91440" bIns="45720" anchor="t">
            <a:spAutoFit/>
          </a:bodyPr>
          <a:lstStyle/>
          <a:p>
            <a:r>
              <a:rPr lang="fr-FR" sz="2000" noProof="0">
                <a:solidFill>
                  <a:schemeClr val="accent1"/>
                </a:solidFill>
                <a:latin typeface="Calibri"/>
                <a:ea typeface="Calibri"/>
                <a:cs typeface="Calibri"/>
              </a:rPr>
              <a:t>Elle permet de transmettre des </a:t>
            </a:r>
            <a:r>
              <a:rPr lang="fr-FR" sz="2000" b="1" noProof="0">
                <a:solidFill>
                  <a:schemeClr val="accent1"/>
                </a:solidFill>
                <a:latin typeface="Calibri"/>
                <a:ea typeface="Calibri"/>
                <a:cs typeface="Calibri"/>
              </a:rPr>
              <a:t>messages clés aux personnes :</a:t>
            </a:r>
          </a:p>
          <a:p>
            <a:pPr marL="342900" indent="-342900">
              <a:buFont typeface="Wingdings" panose="05000000000000000000" pitchFamily="2" charset="2"/>
              <a:buChar char="Ø"/>
            </a:pPr>
            <a:endParaRPr lang="fr-FR" sz="2000" noProof="0">
              <a:solidFill>
                <a:schemeClr val="accent1"/>
              </a:solidFill>
              <a:latin typeface="Calibri" panose="020F0502020204030204" pitchFamily="34" charset="0"/>
              <a:cs typeface="Calibri" panose="020F0502020204030204" pitchFamily="34" charset="0"/>
            </a:endParaRPr>
          </a:p>
          <a:p>
            <a:pPr marL="342900" indent="-342900" algn="just">
              <a:buFont typeface="Wingdings" panose="05000000000000000000" pitchFamily="2" charset="2"/>
              <a:buChar char="Ø"/>
            </a:pPr>
            <a:r>
              <a:rPr lang="fr-FR" noProof="0">
                <a:solidFill>
                  <a:schemeClr val="accent1"/>
                </a:solidFill>
                <a:latin typeface="Calibri"/>
                <a:ea typeface="Calibri"/>
                <a:cs typeface="Calibri"/>
              </a:rPr>
              <a:t>Le monde du travail a profondément changé et ces évolutions ont des effets conséquents sur la santé mentale des individus (« ce n’est pas juste vous »). Il ne faut pas ignorer la dimension travail et </a:t>
            </a:r>
            <a:r>
              <a:rPr lang="fr-FR" b="1" noProof="0">
                <a:solidFill>
                  <a:schemeClr val="accent1"/>
                </a:solidFill>
                <a:latin typeface="Calibri"/>
                <a:ea typeface="Calibri"/>
                <a:cs typeface="Calibri"/>
              </a:rPr>
              <a:t>éviter de tout ramener à l’individu </a:t>
            </a:r>
            <a:r>
              <a:rPr lang="fr-FR" noProof="0">
                <a:solidFill>
                  <a:schemeClr val="accent1"/>
                </a:solidFill>
                <a:latin typeface="Calibri"/>
                <a:ea typeface="Calibri"/>
                <a:cs typeface="Calibri"/>
              </a:rPr>
              <a:t>(famille, enfance…).</a:t>
            </a:r>
          </a:p>
          <a:p>
            <a:pPr algn="just"/>
            <a:endParaRPr lang="fr-FR" noProof="0">
              <a:solidFill>
                <a:schemeClr val="accent1"/>
              </a:solidFill>
              <a:latin typeface="Calibri"/>
              <a:ea typeface="Calibri"/>
              <a:cs typeface="Calibri"/>
            </a:endParaRPr>
          </a:p>
          <a:p>
            <a:pPr marL="342900" indent="-342900" algn="just">
              <a:buFont typeface="Wingdings" panose="05000000000000000000" pitchFamily="2" charset="2"/>
              <a:buChar char="Ø"/>
            </a:pPr>
            <a:r>
              <a:rPr lang="fr-FR" noProof="0">
                <a:solidFill>
                  <a:schemeClr val="accent1"/>
                </a:solidFill>
                <a:latin typeface="Calibri"/>
                <a:ea typeface="Calibri"/>
                <a:cs typeface="Calibri"/>
              </a:rPr>
              <a:t>Il faut agir sur le travail via la mise en place d’actions par la personne elle-même, (changement de service ou d’employeur, travail à temps partiel…) pour prévenir une éventuelle rechute.</a:t>
            </a:r>
            <a:endParaRPr lang="fr-FR" noProof="0">
              <a:solidFill>
                <a:schemeClr val="accent1"/>
              </a:solidFill>
            </a:endParaRPr>
          </a:p>
          <a:p>
            <a:endParaRPr lang="fr-FR" noProof="0">
              <a:solidFill>
                <a:schemeClr val="accent1"/>
              </a:solidFill>
              <a:latin typeface="Calibri" panose="020F0502020204030204" pitchFamily="34" charset="0"/>
              <a:cs typeface="Calibri" panose="020F0502020204030204" pitchFamily="34" charset="0"/>
            </a:endParaRPr>
          </a:p>
          <a:p>
            <a:pPr algn="just"/>
            <a:r>
              <a:rPr lang="fr-FR" noProof="0">
                <a:solidFill>
                  <a:srgbClr val="1E699D"/>
                </a:solidFill>
              </a:rPr>
              <a:t>Il est essentiel d’aider la personne à comprendre ce qu’elle traverse (perceptions, sensations physiques et psychologiques) ainsi que ce qui se joue au travail (la situation professionnelle). Comprendre la situation aide souvent à prendre du recul et à envisager les actions possibles.</a:t>
            </a:r>
            <a:endParaRPr lang="fr-FR" b="1" noProof="0">
              <a:solidFill>
                <a:srgbClr val="1E699D"/>
              </a:solidFill>
              <a:latin typeface="Calibri"/>
              <a:ea typeface="Calibri"/>
              <a:cs typeface="Calibri"/>
            </a:endParaRPr>
          </a:p>
        </p:txBody>
      </p:sp>
      <p:pic>
        <p:nvPicPr>
          <p:cNvPr id="6" name="Image 5" descr="Résultat d’images pour vision systémique">
            <a:extLst>
              <a:ext uri="{FF2B5EF4-FFF2-40B4-BE49-F238E27FC236}">
                <a16:creationId xmlns:a16="http://schemas.microsoft.com/office/drawing/2014/main" id="{69928BB2-D638-3824-9BE7-4939A87DBE05}"/>
              </a:ext>
            </a:extLst>
          </p:cNvPr>
          <p:cNvPicPr>
            <a:picLocks noChangeAspect="1"/>
          </p:cNvPicPr>
          <p:nvPr/>
        </p:nvPicPr>
        <p:blipFill>
          <a:blip r:embed="rId3"/>
          <a:stretch>
            <a:fillRect/>
          </a:stretch>
        </p:blipFill>
        <p:spPr>
          <a:xfrm>
            <a:off x="533884" y="2143913"/>
            <a:ext cx="2943225" cy="2228850"/>
          </a:xfrm>
          <a:prstGeom prst="rect">
            <a:avLst/>
          </a:prstGeom>
        </p:spPr>
      </p:pic>
      <p:sp>
        <p:nvSpPr>
          <p:cNvPr id="5" name="Espace réservé du numéro de diapositive 4"/>
          <p:cNvSpPr>
            <a:spLocks noGrp="1"/>
          </p:cNvSpPr>
          <p:nvPr>
            <p:ph type="sldNum" sz="quarter" idx="12"/>
          </p:nvPr>
        </p:nvSpPr>
        <p:spPr/>
        <p:txBody>
          <a:bodyPr/>
          <a:lstStyle/>
          <a:p>
            <a:fld id="{27C6CCC6-2BE5-4E42-96A4-D1E8E81A3D8E}" type="slidenum">
              <a:rPr lang="fr-FR" noProof="0" smtClean="0"/>
              <a:t>50</a:t>
            </a:fld>
            <a:endParaRPr lang="fr-FR" noProof="0"/>
          </a:p>
        </p:txBody>
      </p:sp>
    </p:spTree>
    <p:extLst>
      <p:ext uri="{BB962C8B-B14F-4D97-AF65-F5344CB8AC3E}">
        <p14:creationId xmlns:p14="http://schemas.microsoft.com/office/powerpoint/2010/main" val="177119100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noProof="0">
                <a:solidFill>
                  <a:srgbClr val="1E699D"/>
                </a:solidFill>
                <a:latin typeface="Futura Medium"/>
                <a:ea typeface="Calibri"/>
                <a:cs typeface="Calibri"/>
              </a:rPr>
              <a:t>2.3. Prévention tertiaire</a:t>
            </a:r>
          </a:p>
        </p:txBody>
      </p:sp>
      <p:graphicFrame>
        <p:nvGraphicFramePr>
          <p:cNvPr id="4" name="Espace réservé du contenu 1">
            <a:extLst>
              <a:ext uri="{FF2B5EF4-FFF2-40B4-BE49-F238E27FC236}">
                <a16:creationId xmlns:a16="http://schemas.microsoft.com/office/drawing/2014/main" id="{44BEC482-9408-8BD0-17FE-CFC7F7413B3D}"/>
              </a:ext>
            </a:extLst>
          </p:cNvPr>
          <p:cNvGraphicFramePr>
            <a:graphicFrameLocks noGrp="1"/>
          </p:cNvGraphicFramePr>
          <p:nvPr>
            <p:ph idx="1"/>
            <p:extLst>
              <p:ext uri="{D42A27DB-BD31-4B8C-83A1-F6EECF244321}">
                <p14:modId xmlns:p14="http://schemas.microsoft.com/office/powerpoint/2010/main" val="3402657987"/>
              </p:ext>
            </p:extLst>
          </p:nvPr>
        </p:nvGraphicFramePr>
        <p:xfrm>
          <a:off x="838200" y="1602105"/>
          <a:ext cx="10996385"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4"/>
          <p:cNvSpPr txBox="1"/>
          <p:nvPr/>
        </p:nvSpPr>
        <p:spPr>
          <a:xfrm>
            <a:off x="1069340" y="4307840"/>
            <a:ext cx="10126980" cy="147732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fr-FR" noProof="0">
                <a:solidFill>
                  <a:srgbClr val="1E699D"/>
                </a:solidFill>
              </a:rPr>
              <a:t>Accompagner la personne dans ses démarches auprès des acteurs du retour au travail : médecin du travail, conseiller en prévention psychosociale, médecin-conseil (mutuelle), coordinateur retour au travail…</a:t>
            </a:r>
          </a:p>
          <a:p>
            <a:pPr marL="285750" indent="-285750">
              <a:buFont typeface="Arial" panose="020B0604020202020204" pitchFamily="34" charset="0"/>
              <a:buChar char="•"/>
            </a:pPr>
            <a:endParaRPr lang="fr-FR" noProof="0">
              <a:solidFill>
                <a:srgbClr val="1E699D"/>
              </a:solidFill>
            </a:endParaRPr>
          </a:p>
          <a:p>
            <a:pPr marL="285750" indent="-285750">
              <a:buFont typeface="Arial" panose="020B0604020202020204" pitchFamily="34" charset="0"/>
              <a:buChar char="•"/>
            </a:pPr>
            <a:r>
              <a:rPr lang="fr-FR" noProof="0">
                <a:solidFill>
                  <a:srgbClr val="1E699D"/>
                </a:solidFill>
              </a:rPr>
              <a:t>Voir le chapitre « retour au travail » de ce module d’information</a:t>
            </a:r>
          </a:p>
        </p:txBody>
      </p:sp>
      <p:sp>
        <p:nvSpPr>
          <p:cNvPr id="6" name="Espace réservé du numéro de diapositive 5"/>
          <p:cNvSpPr>
            <a:spLocks noGrp="1"/>
          </p:cNvSpPr>
          <p:nvPr>
            <p:ph type="sldNum" sz="quarter" idx="12"/>
          </p:nvPr>
        </p:nvSpPr>
        <p:spPr/>
        <p:txBody>
          <a:bodyPr/>
          <a:lstStyle/>
          <a:p>
            <a:fld id="{27C6CCC6-2BE5-4E42-96A4-D1E8E81A3D8E}" type="slidenum">
              <a:rPr lang="fr-FR" noProof="0" smtClean="0"/>
              <a:t>51</a:t>
            </a:fld>
            <a:endParaRPr lang="fr-FR" noProof="0"/>
          </a:p>
        </p:txBody>
      </p:sp>
    </p:spTree>
    <p:extLst>
      <p:ext uri="{BB962C8B-B14F-4D97-AF65-F5344CB8AC3E}">
        <p14:creationId xmlns:p14="http://schemas.microsoft.com/office/powerpoint/2010/main" val="31865176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935C74-8A7F-4411-BAE3-9AB9E03CA8A9}"/>
              </a:ext>
            </a:extLst>
          </p:cNvPr>
          <p:cNvSpPr>
            <a:spLocks noGrp="1"/>
          </p:cNvSpPr>
          <p:nvPr>
            <p:ph type="title"/>
          </p:nvPr>
        </p:nvSpPr>
        <p:spPr/>
        <p:txBody>
          <a:bodyPr>
            <a:normAutofit/>
          </a:bodyPr>
          <a:lstStyle/>
          <a:p>
            <a:r>
              <a:rPr lang="fr-FR" sz="2800" noProof="0">
                <a:solidFill>
                  <a:srgbClr val="1E699D"/>
                </a:solidFill>
                <a:latin typeface="Futura Medium"/>
                <a:ea typeface="Calibri" panose="020F0502020204030204" pitchFamily="34" charset="0"/>
              </a:rPr>
              <a:t>2.4. L’attitude de base</a:t>
            </a:r>
          </a:p>
        </p:txBody>
      </p:sp>
      <p:sp>
        <p:nvSpPr>
          <p:cNvPr id="3" name="ZoneTexte 2"/>
          <p:cNvSpPr txBox="1"/>
          <p:nvPr/>
        </p:nvSpPr>
        <p:spPr>
          <a:xfrm>
            <a:off x="1047907" y="1598613"/>
            <a:ext cx="10515600" cy="7540526"/>
          </a:xfrm>
          <a:prstGeom prst="rect">
            <a:avLst/>
          </a:prstGeom>
          <a:noFill/>
        </p:spPr>
        <p:txBody>
          <a:bodyPr wrap="square" lIns="91440" tIns="45720" rIns="91440" bIns="45720" rtlCol="0" anchor="t">
            <a:spAutoFit/>
          </a:bodyPr>
          <a:lstStyle/>
          <a:p>
            <a:pPr marL="342900" indent="-342900" algn="just">
              <a:buClr>
                <a:schemeClr val="accent1"/>
              </a:buClr>
              <a:buFont typeface="Wingdings" panose="05000000000000000000" pitchFamily="2" charset="2"/>
              <a:buChar char="ü"/>
            </a:pPr>
            <a:r>
              <a:rPr lang="fr-FR" sz="2000" noProof="0">
                <a:solidFill>
                  <a:srgbClr val="1E699D"/>
                </a:solidFill>
                <a:latin typeface="Calibri"/>
                <a:ea typeface="Calibri"/>
                <a:cs typeface="Calibri"/>
              </a:rPr>
              <a:t>Laisser de la place à la personne pour raconter son histoire</a:t>
            </a:r>
          </a:p>
          <a:p>
            <a:pPr marL="342900" indent="-342900" algn="just">
              <a:buClr>
                <a:schemeClr val="accent1"/>
              </a:buClr>
              <a:buFont typeface="Wingdings" panose="05000000000000000000" pitchFamily="2" charset="2"/>
              <a:buChar char="Ø"/>
            </a:pPr>
            <a:endPar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Clr>
                <a:schemeClr val="accent1"/>
              </a:buClr>
              <a:buFont typeface="Wingdings" panose="05000000000000000000" pitchFamily="2" charset="2"/>
              <a:buChar char="ü"/>
            </a:pPr>
            <a:r>
              <a:rPr lang="fr-FR" sz="2000" noProof="0">
                <a:solidFill>
                  <a:srgbClr val="1E699D"/>
                </a:solidFill>
                <a:latin typeface="Calibri"/>
                <a:ea typeface="Calibri"/>
                <a:cs typeface="Calibri"/>
              </a:rPr>
              <a:t>Empathie : écouter ce qui se passe réellement au travail</a:t>
            </a:r>
          </a:p>
          <a:p>
            <a:pPr marL="342900" indent="-342900" algn="just">
              <a:buClr>
                <a:schemeClr val="accent1"/>
              </a:buClr>
              <a:buFont typeface="Wingdings" panose="05000000000000000000" pitchFamily="2" charset="2"/>
              <a:buChar char="Ø"/>
            </a:pPr>
            <a:endPar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Clr>
                <a:schemeClr val="accent1"/>
              </a:buClr>
              <a:buFont typeface="Wingdings" panose="05000000000000000000" pitchFamily="2" charset="2"/>
              <a:buChar char="ü"/>
            </a:pPr>
            <a:r>
              <a:rPr lang="fr-FR" sz="2000" noProof="0">
                <a:solidFill>
                  <a:srgbClr val="1E699D"/>
                </a:solidFill>
                <a:latin typeface="Calibri"/>
                <a:ea typeface="Calibri"/>
                <a:cs typeface="Calibri"/>
              </a:rPr>
              <a:t>L’importance d’une écoute attentive et active</a:t>
            </a:r>
          </a:p>
          <a:p>
            <a:pPr algn="just">
              <a:buClr>
                <a:schemeClr val="accent1"/>
              </a:buClr>
            </a:pPr>
            <a:endParaRPr lang="fr-FR" sz="2000" noProof="0">
              <a:solidFill>
                <a:srgbClr val="92D05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Clr>
                <a:schemeClr val="accent1"/>
              </a:buClr>
              <a:buFont typeface="Wingdings" panose="05000000000000000000" pitchFamily="2" charset="2"/>
              <a:buChar char="ü"/>
            </a:pPr>
            <a:r>
              <a:rPr lang="fr-FR" sz="2000" noProof="0">
                <a:solidFill>
                  <a:srgbClr val="1E699D"/>
                </a:solidFill>
                <a:latin typeface="Calibri"/>
                <a:ea typeface="Calibri"/>
                <a:cs typeface="Calibri"/>
              </a:rPr>
              <a:t>L’importance de mettre des mots sur les sentiments, pensées et comportements : </a:t>
            </a:r>
            <a:endParaRPr lang="fr-FR" noProof="0">
              <a:solidFill>
                <a:srgbClr val="1E699D"/>
              </a:solidFill>
              <a:latin typeface="Calibri"/>
              <a:ea typeface="Calibri"/>
              <a:cs typeface="Calibri"/>
            </a:endParaRPr>
          </a:p>
          <a:p>
            <a:pPr algn="just">
              <a:buClr>
                <a:schemeClr val="accent1"/>
              </a:buClr>
            </a:pPr>
            <a:endParaRPr lang="fr-FR" noProof="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742950" lvl="1" indent="-285750" algn="just">
              <a:buFont typeface="Courier New" panose="05000000000000000000" pitchFamily="2" charset="2"/>
              <a:buChar char="o"/>
            </a:pPr>
            <a:r>
              <a:rPr lang="fr-FR" noProof="0">
                <a:solidFill>
                  <a:srgbClr val="1E699D"/>
                </a:solidFill>
                <a:latin typeface="Calibri"/>
                <a:ea typeface="Calibri"/>
                <a:cs typeface="Calibri"/>
              </a:rPr>
              <a:t>Soit la personne vous le raconte spontanément et directement</a:t>
            </a:r>
          </a:p>
          <a:p>
            <a:pPr lvl="1" algn="just"/>
            <a:endParaRPr lang="fr-FR"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742950" lvl="1" indent="-285750" algn="just">
              <a:buFont typeface="Courier New" panose="05000000000000000000" pitchFamily="2" charset="2"/>
              <a:buChar char="o"/>
            </a:pPr>
            <a:r>
              <a:rPr lang="fr-FR" noProof="0">
                <a:solidFill>
                  <a:srgbClr val="1E699D"/>
                </a:solidFill>
                <a:latin typeface="Calibri"/>
                <a:ea typeface="Calibri"/>
                <a:cs typeface="Calibri"/>
              </a:rPr>
              <a:t>Soit-il ne vous le dit pas explicitement, mais son corps en dit long...</a:t>
            </a:r>
            <a:endParaRPr lang="fr-FR" noProof="0">
              <a:solidFill>
                <a:srgbClr val="000000"/>
              </a:solidFill>
              <a:latin typeface="Calibri"/>
              <a:ea typeface="Calibri"/>
              <a:cs typeface="Calibri"/>
            </a:endParaRPr>
          </a:p>
          <a:p>
            <a:pPr lvl="1" algn="just"/>
            <a:endParaRPr lang="fr-FR"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742950" lvl="1" indent="-285750" algn="just">
              <a:buFont typeface="Courier New" panose="05000000000000000000" pitchFamily="2" charset="2"/>
              <a:buChar char="o"/>
            </a:pPr>
            <a:r>
              <a:rPr lang="fr-FR" noProof="0">
                <a:solidFill>
                  <a:srgbClr val="1E699D"/>
                </a:solidFill>
                <a:latin typeface="Calibri"/>
                <a:ea typeface="Calibri"/>
                <a:cs typeface="Calibri"/>
              </a:rPr>
              <a:t>Reconnaître (ou percevoir) la souffrance est essentielle, et ce, peu importe le diagnostic</a:t>
            </a:r>
          </a:p>
          <a:p>
            <a:pPr lvl="1" algn="just"/>
            <a:endParaRPr lang="fr-FR"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742950" lvl="1" indent="-285750" algn="just">
              <a:buFont typeface="Courier New" panose="05000000000000000000" pitchFamily="2" charset="2"/>
              <a:buChar char="o"/>
            </a:pPr>
            <a:r>
              <a:rPr lang="fr-FR" noProof="0">
                <a:solidFill>
                  <a:srgbClr val="1E699D"/>
                </a:solidFill>
                <a:latin typeface="Calibri"/>
                <a:ea typeface="Calibri"/>
                <a:cs typeface="Calibri"/>
              </a:rPr>
              <a:t>Dire aux personnes qu’elles ne sont pas « folles, lâches ou faibles » a un effet thérapeutique important en soulageant leur sentiment de culpabilité et de honte. Il s’agit d’une réaction normale du corps et de l’esprit face à une situation anormale (normalisation de l’état physique et émotionnel).</a:t>
            </a:r>
          </a:p>
          <a:p>
            <a:pPr marL="1257300" lvl="2" indent="-342900" algn="just">
              <a:buFont typeface="Wingdings,Sans-Serif" panose="05000000000000000000" pitchFamily="2" charset="2"/>
              <a:buChar char="Ø"/>
            </a:pPr>
            <a:endParaRPr lang="fr-FR" sz="1400" noProof="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342900" indent="-342900" algn="just">
              <a:buClr>
                <a:srgbClr val="156082"/>
              </a:buClr>
              <a:buFont typeface="Wingdings" panose="05000000000000000000" pitchFamily="2" charset="2"/>
              <a:buChar char="ü"/>
            </a:pPr>
            <a:endParaRPr lang="fr-FR"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buClr>
                <a:srgbClr val="156082"/>
              </a:buClr>
              <a:buFont typeface="Wingdings" panose="05000000000000000000" pitchFamily="2" charset="2"/>
              <a:buChar char="Ø"/>
            </a:pPr>
            <a:endParaRPr lang="fr-FR" sz="14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buClr>
                <a:srgbClr val="156082"/>
              </a:buClr>
              <a:buFont typeface="Wingdings" panose="05000000000000000000" pitchFamily="2" charset="2"/>
              <a:buChar char="Ø"/>
            </a:pPr>
            <a:endParaRPr lang="fr-FR" sz="14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buClr>
                <a:srgbClr val="156082"/>
              </a:buClr>
              <a:buFont typeface="Wingdings" panose="05000000000000000000" pitchFamily="2" charset="2"/>
              <a:buChar char="Ø"/>
            </a:pPr>
            <a:endParaRPr lang="fr-FR" sz="14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buClr>
                <a:srgbClr val="156082"/>
              </a:buClr>
              <a:buFont typeface="Wingdings" panose="05000000000000000000" pitchFamily="2" charset="2"/>
              <a:buChar char="Ø"/>
            </a:pPr>
            <a:endParaRPr lang="fr-FR" sz="14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buClr>
                <a:srgbClr val="156082"/>
              </a:buClr>
              <a:buFont typeface="Wingdings" panose="05000000000000000000" pitchFamily="2" charset="2"/>
              <a:buChar char="Ø"/>
            </a:pPr>
            <a:endParaRPr lang="fr-FR" sz="14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914400" lvl="2" algn="just">
              <a:buClr>
                <a:srgbClr val="156082"/>
              </a:buClr>
              <a:buFont typeface="Arial" panose="05000000000000000000" pitchFamily="2" charset="2"/>
              <a:buChar char="•"/>
            </a:pPr>
            <a:endParaRPr lang="fr-FR" sz="1400" b="1"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1257300" lvl="2" indent="-342900" algn="just">
              <a:buClr>
                <a:srgbClr val="92D050"/>
              </a:buClr>
              <a:buFont typeface="Wingdings" panose="05000000000000000000" pitchFamily="2" charset="2"/>
              <a:buChar char="Ø"/>
            </a:pPr>
            <a:endParaRPr lang="fr-FR" sz="16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lvl="1" algn="just">
              <a:buClr>
                <a:srgbClr val="92D050"/>
              </a:buClr>
            </a:pPr>
            <a:r>
              <a:rPr lang="fr-FR" sz="1400" noProof="0">
                <a:solidFill>
                  <a:srgbClr val="1E699D"/>
                </a:solidFill>
                <a:latin typeface="Calibri"/>
                <a:ea typeface="Calibri"/>
                <a:cs typeface="Calibri"/>
              </a:rPr>
              <a:t> </a:t>
            </a:r>
          </a:p>
        </p:txBody>
      </p:sp>
      <p:sp>
        <p:nvSpPr>
          <p:cNvPr id="7" name="Espace réservé du numéro de diapositive 6"/>
          <p:cNvSpPr>
            <a:spLocks noGrp="1"/>
          </p:cNvSpPr>
          <p:nvPr>
            <p:ph type="sldNum" sz="quarter" idx="12"/>
          </p:nvPr>
        </p:nvSpPr>
        <p:spPr/>
        <p:txBody>
          <a:bodyPr/>
          <a:lstStyle/>
          <a:p>
            <a:fld id="{27C6CCC6-2BE5-4E42-96A4-D1E8E81A3D8E}" type="slidenum">
              <a:rPr lang="fr-FR" noProof="0" smtClean="0"/>
              <a:t>52</a:t>
            </a:fld>
            <a:endParaRPr lang="fr-FR" noProof="0"/>
          </a:p>
        </p:txBody>
      </p:sp>
      <p:sp>
        <p:nvSpPr>
          <p:cNvPr id="11" name="Tekstvak 10">
            <a:extLst>
              <a:ext uri="{FF2B5EF4-FFF2-40B4-BE49-F238E27FC236}">
                <a16:creationId xmlns:a16="http://schemas.microsoft.com/office/drawing/2014/main" id="{D2997E81-5FE2-8CD1-DD36-99CA9E2235ED}"/>
              </a:ext>
            </a:extLst>
          </p:cNvPr>
          <p:cNvSpPr txBox="1"/>
          <p:nvPr/>
        </p:nvSpPr>
        <p:spPr>
          <a:xfrm>
            <a:off x="3048000" y="3244334"/>
            <a:ext cx="6096000" cy="369332"/>
          </a:xfrm>
          <a:prstGeom prst="rect">
            <a:avLst/>
          </a:prstGeom>
          <a:noFill/>
        </p:spPr>
        <p:txBody>
          <a:bodyPr wrap="square">
            <a:spAutoFit/>
          </a:bodyPr>
          <a:lstStyle/>
          <a:p>
            <a:endParaRPr lang="fr-FR" noProof="0"/>
          </a:p>
        </p:txBody>
      </p:sp>
      <p:sp>
        <p:nvSpPr>
          <p:cNvPr id="12" name="Rectangle 3">
            <a:extLst>
              <a:ext uri="{FF2B5EF4-FFF2-40B4-BE49-F238E27FC236}">
                <a16:creationId xmlns:a16="http://schemas.microsoft.com/office/drawing/2014/main" id="{2765682B-4EDA-E6FA-1F46-8D297FE0FBB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noProof="0"/>
          </a:p>
        </p:txBody>
      </p:sp>
      <p:sp>
        <p:nvSpPr>
          <p:cNvPr id="14" name="Rectangle 5">
            <a:extLst>
              <a:ext uri="{FF2B5EF4-FFF2-40B4-BE49-F238E27FC236}">
                <a16:creationId xmlns:a16="http://schemas.microsoft.com/office/drawing/2014/main" id="{6FFB05F5-B765-DBE3-E0AA-2C6215542959}"/>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noProof="0"/>
          </a:p>
        </p:txBody>
      </p:sp>
      <p:pic>
        <p:nvPicPr>
          <p:cNvPr id="17" name="Afbeelding 16">
            <a:extLst>
              <a:ext uri="{FF2B5EF4-FFF2-40B4-BE49-F238E27FC236}">
                <a16:creationId xmlns:a16="http://schemas.microsoft.com/office/drawing/2014/main" id="{C6D6ADC7-66D4-B51B-33C8-0833C738B4C9}"/>
              </a:ext>
            </a:extLst>
          </p:cNvPr>
          <p:cNvPicPr>
            <a:picLocks noChangeAspect="1"/>
          </p:cNvPicPr>
          <p:nvPr/>
        </p:nvPicPr>
        <p:blipFill>
          <a:blip r:embed="rId2"/>
          <a:stretch>
            <a:fillRect/>
          </a:stretch>
        </p:blipFill>
        <p:spPr>
          <a:xfrm>
            <a:off x="9637125" y="714351"/>
            <a:ext cx="2136089" cy="1768524"/>
          </a:xfrm>
          <a:prstGeom prst="rect">
            <a:avLst/>
          </a:prstGeom>
        </p:spPr>
      </p:pic>
    </p:spTree>
    <p:extLst>
      <p:ext uri="{BB962C8B-B14F-4D97-AF65-F5344CB8AC3E}">
        <p14:creationId xmlns:p14="http://schemas.microsoft.com/office/powerpoint/2010/main" val="13951449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8A0E-BF9A-B973-F75B-A319C9AA8DC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F47DA6-590D-8BCA-D4B3-580B87CCDDB6}"/>
              </a:ext>
            </a:extLst>
          </p:cNvPr>
          <p:cNvSpPr>
            <a:spLocks noGrp="1"/>
          </p:cNvSpPr>
          <p:nvPr>
            <p:ph type="title"/>
          </p:nvPr>
        </p:nvSpPr>
        <p:spPr>
          <a:xfrm>
            <a:off x="623449" y="157019"/>
            <a:ext cx="10842072" cy="1117600"/>
          </a:xfrm>
        </p:spPr>
        <p:txBody>
          <a:bodyPr lIns="91440" tIns="45720" rIns="91440" bIns="45720" anchor="ctr">
            <a:normAutofit/>
          </a:bodyPr>
          <a:lstStyle/>
          <a:p>
            <a:pPr>
              <a:lnSpc>
                <a:spcPct val="100000"/>
              </a:lnSpc>
              <a:spcBef>
                <a:spcPts val="0"/>
              </a:spcBef>
              <a:spcAft>
                <a:spcPts val="600"/>
              </a:spcAft>
            </a:pPr>
            <a:r>
              <a:rPr lang="fr-FR" sz="2800" noProof="0">
                <a:latin typeface="Futura Medium"/>
                <a:ea typeface="Calibri"/>
                <a:cs typeface="Calibri"/>
              </a:rPr>
              <a:t>2.5. Aborder le travail ouvertement</a:t>
            </a:r>
            <a:endParaRPr lang="fr-FR" sz="2800" noProof="0">
              <a:solidFill>
                <a:schemeClr val="tx2"/>
              </a:solidFill>
              <a:latin typeface="Futura Medium"/>
            </a:endParaRPr>
          </a:p>
        </p:txBody>
      </p:sp>
      <p:sp>
        <p:nvSpPr>
          <p:cNvPr id="5" name="Espace réservé du contenu 1">
            <a:extLst>
              <a:ext uri="{FF2B5EF4-FFF2-40B4-BE49-F238E27FC236}">
                <a16:creationId xmlns:a16="http://schemas.microsoft.com/office/drawing/2014/main" id="{A56FC6C6-4D9C-46E8-D471-93774A2D7801}"/>
              </a:ext>
            </a:extLst>
          </p:cNvPr>
          <p:cNvSpPr>
            <a:spLocks noGrp="1"/>
          </p:cNvSpPr>
          <p:nvPr>
            <p:ph idx="1"/>
          </p:nvPr>
        </p:nvSpPr>
        <p:spPr>
          <a:xfrm>
            <a:off x="698450" y="1522678"/>
            <a:ext cx="11266515" cy="5072994"/>
          </a:xfrm>
        </p:spPr>
        <p:txBody>
          <a:bodyPr lIns="91440" tIns="45720" rIns="91440" bIns="45720" anchor="t">
            <a:noAutofit/>
          </a:bodyPr>
          <a:lstStyle/>
          <a:p>
            <a:pPr marL="0" indent="0">
              <a:buNone/>
            </a:pPr>
            <a:r>
              <a:rPr lang="fr-FR" sz="1800" noProof="0">
                <a:solidFill>
                  <a:srgbClr val="1E699D"/>
                </a:solidFill>
                <a:ea typeface="Calibri"/>
                <a:cs typeface="Calibri"/>
              </a:rPr>
              <a:t>Aborder le travail lors de la consultation, tant dans le cadre de la prévention primaire, secondaire que tertiaire. </a:t>
            </a:r>
          </a:p>
          <a:p>
            <a:pPr marL="0" indent="0">
              <a:buNone/>
            </a:pPr>
            <a:r>
              <a:rPr lang="fr-FR" sz="1800" noProof="0">
                <a:solidFill>
                  <a:srgbClr val="1E699D"/>
                </a:solidFill>
                <a:ea typeface="Calibri"/>
                <a:cs typeface="Calibri"/>
              </a:rPr>
              <a:t>Le travail (ou son absence) peut être à la fois protecteur et nuisible pour la santé. Le stress a souvent des causes multiples – l’environnement de travail joue également un rôle important. </a:t>
            </a:r>
          </a:p>
          <a:p>
            <a:pPr marL="538163" lvl="1" indent="0">
              <a:buNone/>
            </a:pPr>
            <a:r>
              <a:rPr lang="fr-FR" sz="2000" noProof="0">
                <a:solidFill>
                  <a:srgbClr val="1E699D"/>
                </a:solidFill>
                <a:ea typeface="Calibri"/>
                <a:cs typeface="Calibri"/>
                <a:sym typeface="Wingdings" panose="05000000000000000000" pitchFamily="2" charset="2"/>
              </a:rPr>
              <a:t> </a:t>
            </a:r>
            <a:r>
              <a:rPr lang="fr-FR" sz="1800" noProof="0">
                <a:solidFill>
                  <a:srgbClr val="1E699D"/>
                </a:solidFill>
                <a:ea typeface="Calibri"/>
                <a:cs typeface="Calibri"/>
              </a:rPr>
              <a:t>Ce faisant, il est nécessaire d'investiguer cette dimension. </a:t>
            </a:r>
          </a:p>
          <a:p>
            <a:pPr marL="0" indent="0">
              <a:buNone/>
            </a:pPr>
            <a:endParaRPr lang="fr-FR" sz="1800" noProof="0">
              <a:solidFill>
                <a:srgbClr val="1E699D"/>
              </a:solidFill>
              <a:ea typeface="Calibri"/>
              <a:cs typeface="Calibri"/>
            </a:endParaRPr>
          </a:p>
          <a:p>
            <a:pPr marL="0" indent="0">
              <a:buNone/>
            </a:pPr>
            <a:r>
              <a:rPr lang="fr-FR" sz="1800" b="1" noProof="0">
                <a:solidFill>
                  <a:srgbClr val="1E699D"/>
                </a:solidFill>
                <a:ea typeface="Calibri"/>
                <a:cs typeface="Calibri"/>
              </a:rPr>
              <a:t>Comment ? </a:t>
            </a:r>
          </a:p>
          <a:p>
            <a:pPr marL="823595" lvl="1" indent="-285750"/>
            <a:r>
              <a:rPr lang="fr-FR" sz="1800" noProof="0">
                <a:ea typeface="Calibri"/>
                <a:cs typeface="Calibri"/>
              </a:rPr>
              <a:t>En s'intéressant à cette dimension </a:t>
            </a:r>
            <a:r>
              <a:rPr lang="fr-FR" sz="1800" noProof="0"/>
              <a:t>et en questionnant le système de travail (cf. guide d’entretien) : « Où en es-tu par rapport au travail ? »</a:t>
            </a:r>
          </a:p>
          <a:p>
            <a:pPr marL="823595" lvl="1" indent="-285750"/>
            <a:r>
              <a:rPr lang="fr-FR" sz="1800" noProof="0">
                <a:ea typeface="Calibri"/>
                <a:cs typeface="Calibri"/>
              </a:rPr>
              <a:t>Évaluation de l’équilibre entre les sources d’énergie et les facteurs de risque. </a:t>
            </a:r>
          </a:p>
          <a:p>
            <a:pPr marL="823595" lvl="1" indent="-285750"/>
            <a:r>
              <a:rPr lang="fr-FR" sz="1800" noProof="0">
                <a:ea typeface="Calibri"/>
                <a:cs typeface="Calibri"/>
              </a:rPr>
              <a:t>Saisir toutes les opportunités offertes par les réponses données : en les validant ou en rebondissant dessus (par exemple, exprimer de l’étonnement, faire un miroir, établir des liens avec des tendances plus larges telles que la pression de performance, le travail précaire, etc.).</a:t>
            </a:r>
          </a:p>
          <a:p>
            <a:pPr marL="823595" lvl="1" indent="-285750"/>
            <a:r>
              <a:rPr lang="fr-FR" sz="1800" noProof="0">
                <a:ea typeface="Calibri"/>
                <a:cs typeface="Calibri"/>
              </a:rPr>
              <a:t>En tenant compte de la complexité de la situation, des ressources/moyens et de l’état de la personne.</a:t>
            </a:r>
          </a:p>
        </p:txBody>
      </p:sp>
      <p:sp>
        <p:nvSpPr>
          <p:cNvPr id="3" name="Espace réservé du numéro de diapositive 2"/>
          <p:cNvSpPr>
            <a:spLocks noGrp="1"/>
          </p:cNvSpPr>
          <p:nvPr>
            <p:ph type="sldNum" sz="quarter" idx="10"/>
          </p:nvPr>
        </p:nvSpPr>
        <p:spPr/>
        <p:txBody>
          <a:bodyPr/>
          <a:lstStyle/>
          <a:p>
            <a:fld id="{9FCF0D27-783A-4A41-A067-B898C8DC56C7}" type="slidenum">
              <a:rPr lang="fr-FR" noProof="0" smtClean="0"/>
              <a:pPr/>
              <a:t>53</a:t>
            </a:fld>
            <a:endParaRPr lang="fr-FR" noProof="0"/>
          </a:p>
        </p:txBody>
      </p:sp>
      <p:pic>
        <p:nvPicPr>
          <p:cNvPr id="4" name="Picture 3" descr="A cartoon of a child holding his hand to his ear&#10;&#10;AI-generated content may be incorrect.">
            <a:extLst>
              <a:ext uri="{FF2B5EF4-FFF2-40B4-BE49-F238E27FC236}">
                <a16:creationId xmlns:a16="http://schemas.microsoft.com/office/drawing/2014/main" id="{E29D3A1C-D720-C0AF-1731-F6FF56058520}"/>
              </a:ext>
            </a:extLst>
          </p:cNvPr>
          <p:cNvPicPr>
            <a:picLocks noChangeAspect="1"/>
          </p:cNvPicPr>
          <p:nvPr/>
        </p:nvPicPr>
        <p:blipFill>
          <a:blip r:embed="rId3"/>
          <a:stretch>
            <a:fillRect/>
          </a:stretch>
        </p:blipFill>
        <p:spPr>
          <a:xfrm>
            <a:off x="10728141" y="157019"/>
            <a:ext cx="1432103" cy="1416102"/>
          </a:xfrm>
          <a:prstGeom prst="rect">
            <a:avLst/>
          </a:prstGeom>
        </p:spPr>
      </p:pic>
    </p:spTree>
    <p:extLst>
      <p:ext uri="{BB962C8B-B14F-4D97-AF65-F5344CB8AC3E}">
        <p14:creationId xmlns:p14="http://schemas.microsoft.com/office/powerpoint/2010/main" val="3240390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fld id="{9FCF0D27-783A-4A41-A067-B898C8DC56C7}" type="slidenum">
              <a:rPr lang="fr-FR" noProof="0" smtClean="0"/>
              <a:pPr/>
              <a:t>54</a:t>
            </a:fld>
            <a:endParaRPr lang="fr-FR" noProof="0"/>
          </a:p>
        </p:txBody>
      </p:sp>
      <p:sp>
        <p:nvSpPr>
          <p:cNvPr id="5" name="Espace réservé du contenu 2">
            <a:extLst>
              <a:ext uri="{FF2B5EF4-FFF2-40B4-BE49-F238E27FC236}">
                <a16:creationId xmlns:a16="http://schemas.microsoft.com/office/drawing/2014/main" id="{566D9B4C-3921-045D-436E-C619EF801A7F}"/>
              </a:ext>
            </a:extLst>
          </p:cNvPr>
          <p:cNvSpPr>
            <a:spLocks noGrp="1"/>
          </p:cNvSpPr>
          <p:nvPr>
            <p:ph idx="1"/>
          </p:nvPr>
        </p:nvSpPr>
        <p:spPr>
          <a:xfrm>
            <a:off x="756792" y="1449203"/>
            <a:ext cx="7794355" cy="4869273"/>
          </a:xfrm>
        </p:spPr>
        <p:txBody>
          <a:bodyPr lIns="91440" tIns="45720" rIns="91440" bIns="45720" anchor="t">
            <a:normAutofit/>
          </a:bodyPr>
          <a:lstStyle/>
          <a:p>
            <a:pPr marL="0" indent="-130175">
              <a:buNone/>
            </a:pPr>
            <a:r>
              <a:rPr lang="fr-FR" sz="2600" noProof="0">
                <a:solidFill>
                  <a:srgbClr val="1E699D"/>
                </a:solidFill>
                <a:ea typeface="Calibri"/>
                <a:cs typeface="Calibri"/>
              </a:rPr>
              <a:t>Une salariée dans un emploi administratif :</a:t>
            </a:r>
          </a:p>
          <a:p>
            <a:pPr marL="0" indent="-130175">
              <a:buNone/>
            </a:pPr>
            <a:endParaRPr lang="fr-FR" sz="1800" noProof="0">
              <a:solidFill>
                <a:srgbClr val="1E699D"/>
              </a:solidFill>
              <a:latin typeface="Calibri" panose="020F0502020204030204" pitchFamily="34" charset="0"/>
              <a:ea typeface="Calibri"/>
              <a:cs typeface="Calibri" panose="020F0502020204030204" pitchFamily="34" charset="0"/>
            </a:endParaRPr>
          </a:p>
          <a:p>
            <a:pPr marL="0" indent="-130175">
              <a:buNone/>
            </a:pPr>
            <a:r>
              <a:rPr lang="fr-FR" sz="1800" noProof="0">
                <a:solidFill>
                  <a:srgbClr val="1E699D"/>
                </a:solidFill>
                <a:latin typeface="Calibri"/>
                <a:ea typeface="Calibri"/>
                <a:cs typeface="Calibri"/>
              </a:rPr>
              <a:t>« Le matin, quand je pense à ce qui m’attend, ça m’affole déjà. </a:t>
            </a:r>
          </a:p>
          <a:p>
            <a:pPr marL="0" indent="-130175">
              <a:buNone/>
            </a:pPr>
            <a:r>
              <a:rPr lang="fr-FR" sz="1800" noProof="0">
                <a:solidFill>
                  <a:srgbClr val="1E699D"/>
                </a:solidFill>
                <a:latin typeface="Calibri"/>
                <a:ea typeface="Calibri"/>
                <a:cs typeface="Calibri"/>
              </a:rPr>
              <a:t>Je suis </a:t>
            </a:r>
            <a:r>
              <a:rPr lang="fr-FR" sz="1800" b="1" noProof="0">
                <a:solidFill>
                  <a:srgbClr val="1E699D"/>
                </a:solidFill>
                <a:latin typeface="Calibri"/>
                <a:ea typeface="Calibri"/>
                <a:cs typeface="Calibri"/>
              </a:rPr>
              <a:t>constamment interrompue </a:t>
            </a:r>
            <a:r>
              <a:rPr lang="fr-FR" sz="1800" noProof="0">
                <a:solidFill>
                  <a:srgbClr val="1E699D"/>
                </a:solidFill>
                <a:latin typeface="Calibri"/>
                <a:ea typeface="Calibri"/>
                <a:cs typeface="Calibri"/>
              </a:rPr>
              <a:t>par des gens qui me demandent des renseignements que je n’ai pas, par des collègues qui rentrent dans mon bureau pour consulter mes dossiers. </a:t>
            </a:r>
          </a:p>
          <a:p>
            <a:pPr marL="0" indent="-130175">
              <a:buNone/>
            </a:pPr>
            <a:r>
              <a:rPr lang="fr-FR" sz="1800" noProof="0">
                <a:solidFill>
                  <a:srgbClr val="1E699D"/>
                </a:solidFill>
                <a:latin typeface="Calibri"/>
                <a:ea typeface="Calibri"/>
                <a:cs typeface="Calibri"/>
              </a:rPr>
              <a:t>Mon </a:t>
            </a:r>
            <a:r>
              <a:rPr lang="fr-FR" sz="1800" b="1" noProof="0">
                <a:solidFill>
                  <a:srgbClr val="1E699D"/>
                </a:solidFill>
                <a:latin typeface="Calibri"/>
                <a:ea typeface="Calibri"/>
                <a:cs typeface="Calibri"/>
              </a:rPr>
              <a:t>supérieur</a:t>
            </a:r>
            <a:r>
              <a:rPr lang="fr-FR" sz="1800" noProof="0">
                <a:solidFill>
                  <a:srgbClr val="1E699D"/>
                </a:solidFill>
                <a:latin typeface="Calibri"/>
                <a:ea typeface="Calibri"/>
                <a:cs typeface="Calibri"/>
              </a:rPr>
              <a:t> me pose les dossiers sur la table à 18h pour que je les boucle </a:t>
            </a:r>
            <a:r>
              <a:rPr lang="fr-FR" sz="1800" b="1" noProof="0">
                <a:solidFill>
                  <a:srgbClr val="1E699D"/>
                </a:solidFill>
                <a:latin typeface="Calibri"/>
                <a:ea typeface="Calibri"/>
                <a:cs typeface="Calibri"/>
              </a:rPr>
              <a:t>pour le lendemain</a:t>
            </a:r>
            <a:r>
              <a:rPr lang="fr-FR" sz="1800" noProof="0">
                <a:solidFill>
                  <a:srgbClr val="1E699D"/>
                </a:solidFill>
                <a:latin typeface="Calibri"/>
                <a:ea typeface="Calibri"/>
                <a:cs typeface="Calibri"/>
              </a:rPr>
              <a:t>. Et ce </a:t>
            </a:r>
            <a:r>
              <a:rPr lang="fr-FR" sz="1800" b="1" noProof="0">
                <a:solidFill>
                  <a:srgbClr val="1E699D"/>
                </a:solidFill>
                <a:latin typeface="Calibri"/>
                <a:ea typeface="Calibri"/>
                <a:cs typeface="Calibri"/>
              </a:rPr>
              <a:t>logiciel </a:t>
            </a:r>
            <a:r>
              <a:rPr lang="fr-FR" sz="1800" noProof="0">
                <a:solidFill>
                  <a:srgbClr val="1E699D"/>
                </a:solidFill>
                <a:latin typeface="Calibri"/>
                <a:ea typeface="Calibri"/>
                <a:cs typeface="Calibri"/>
              </a:rPr>
              <a:t>que je n’arrive pas faire fonctionner….Je cours. Je suis </a:t>
            </a:r>
            <a:r>
              <a:rPr lang="fr-FR" sz="1800" b="1" noProof="0">
                <a:solidFill>
                  <a:srgbClr val="1E699D"/>
                </a:solidFill>
                <a:latin typeface="Calibri"/>
                <a:ea typeface="Calibri"/>
                <a:cs typeface="Calibri"/>
              </a:rPr>
              <a:t>fatiguée, je rumine </a:t>
            </a:r>
            <a:r>
              <a:rPr lang="fr-FR" sz="1800" noProof="0">
                <a:solidFill>
                  <a:srgbClr val="1E699D"/>
                </a:solidFill>
                <a:latin typeface="Calibri"/>
                <a:ea typeface="Calibri"/>
                <a:cs typeface="Calibri"/>
              </a:rPr>
              <a:t>…. »</a:t>
            </a:r>
          </a:p>
          <a:p>
            <a:pPr marL="342900" lvl="0" indent="-342900">
              <a:buFont typeface="Courier New" panose="02070309020205020404" pitchFamily="49" charset="0"/>
              <a:buChar char="o"/>
            </a:pPr>
            <a:endParaRPr lang="fr-FR" sz="2200" noProof="0"/>
          </a:p>
        </p:txBody>
      </p:sp>
      <p:sp>
        <p:nvSpPr>
          <p:cNvPr id="6" name="Titre 1">
            <a:extLst>
              <a:ext uri="{FF2B5EF4-FFF2-40B4-BE49-F238E27FC236}">
                <a16:creationId xmlns:a16="http://schemas.microsoft.com/office/drawing/2014/main" id="{CDD52018-0BFB-B96E-061A-573871D20ACB}"/>
              </a:ext>
            </a:extLst>
          </p:cNvPr>
          <p:cNvSpPr>
            <a:spLocks noGrp="1"/>
          </p:cNvSpPr>
          <p:nvPr>
            <p:ph type="title"/>
          </p:nvPr>
        </p:nvSpPr>
        <p:spPr/>
        <p:txBody>
          <a:bodyPr lIns="91440" tIns="45720" rIns="91440" bIns="45720" anchor="t">
            <a:normAutofit/>
          </a:bodyPr>
          <a:lstStyle/>
          <a:p>
            <a:r>
              <a:rPr lang="fr-FR" sz="2800" noProof="0">
                <a:solidFill>
                  <a:srgbClr val="1E699D"/>
                </a:solidFill>
                <a:latin typeface="Calibri"/>
                <a:ea typeface="Calibri"/>
                <a:cs typeface="Calibri"/>
              </a:rPr>
              <a:t>2.5.a. Entendu en consultation </a:t>
            </a:r>
          </a:p>
        </p:txBody>
      </p:sp>
      <p:pic>
        <p:nvPicPr>
          <p:cNvPr id="3" name="Imag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13213" y="1516477"/>
            <a:ext cx="3251752" cy="2167835"/>
          </a:xfrm>
          <a:prstGeom prst="rect">
            <a:avLst/>
          </a:prstGeom>
        </p:spPr>
      </p:pic>
    </p:spTree>
    <p:extLst>
      <p:ext uri="{BB962C8B-B14F-4D97-AF65-F5344CB8AC3E}">
        <p14:creationId xmlns:p14="http://schemas.microsoft.com/office/powerpoint/2010/main" val="16880992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C6DF2E-2C49-4E31-2E58-34500E312E44}"/>
              </a:ext>
            </a:extLst>
          </p:cNvPr>
          <p:cNvSpPr>
            <a:spLocks noGrp="1"/>
          </p:cNvSpPr>
          <p:nvPr>
            <p:ph type="title"/>
          </p:nvPr>
        </p:nvSpPr>
        <p:spPr>
          <a:xfrm>
            <a:off x="526530" y="305088"/>
            <a:ext cx="11138939" cy="1325563"/>
          </a:xfrm>
        </p:spPr>
        <p:txBody>
          <a:bodyPr>
            <a:noAutofit/>
          </a:bodyPr>
          <a:lstStyle/>
          <a:p>
            <a:r>
              <a:rPr lang="fr-FR" sz="2400" noProof="0">
                <a:latin typeface="Futura Medium"/>
                <a:ea typeface="Calibri"/>
                <a:cs typeface="Calibri"/>
              </a:rPr>
              <a:t>2.5.b. Fiche de conversation : Consultation chez le médecin généraliste ou psychologue de première ligne avec une personne présentant des problèmes liés au stress et au travail</a:t>
            </a:r>
            <a:endParaRPr lang="fr-FR" sz="2400" noProof="0">
              <a:latin typeface="Futura Medium"/>
            </a:endParaRPr>
          </a:p>
        </p:txBody>
      </p:sp>
      <p:sp>
        <p:nvSpPr>
          <p:cNvPr id="3" name="Tijdelijke aanduiding voor inhoud 2">
            <a:extLst>
              <a:ext uri="{FF2B5EF4-FFF2-40B4-BE49-F238E27FC236}">
                <a16:creationId xmlns:a16="http://schemas.microsoft.com/office/drawing/2014/main" id="{AA085488-0497-ED1A-7807-03E017FD2FF8}"/>
              </a:ext>
            </a:extLst>
          </p:cNvPr>
          <p:cNvSpPr>
            <a:spLocks noGrp="1"/>
          </p:cNvSpPr>
          <p:nvPr>
            <p:ph idx="1"/>
          </p:nvPr>
        </p:nvSpPr>
        <p:spPr>
          <a:xfrm>
            <a:off x="328729" y="1630651"/>
            <a:ext cx="6090542" cy="3774469"/>
          </a:xfrm>
        </p:spPr>
        <p:txBody>
          <a:bodyPr vert="horz" lIns="91440" tIns="45720" rIns="91440" bIns="45720" rtlCol="0" anchor="t">
            <a:noAutofit/>
          </a:bodyPr>
          <a:lstStyle/>
          <a:p>
            <a:pPr>
              <a:buNone/>
            </a:pPr>
            <a:r>
              <a:rPr lang="fr-FR" sz="1500" b="1" kern="100" noProof="0">
                <a:latin typeface="Calibri"/>
                <a:ea typeface="Calibri"/>
                <a:cs typeface="Calibri"/>
              </a:rPr>
              <a:t>Contexte général de travail</a:t>
            </a:r>
            <a:endParaRPr lang="fr-FR" sz="1500" noProof="0"/>
          </a:p>
          <a:p>
            <a:pPr marL="342900" indent="-342900"/>
            <a:r>
              <a:rPr lang="fr-FR" sz="1500" kern="100" noProof="0">
                <a:latin typeface="Calibri"/>
                <a:ea typeface="Calibri"/>
                <a:cs typeface="Calibri"/>
              </a:rPr>
              <a:t>Quelle est votre fonction et depuis combien de temps exercez-vous ce métier (ancienneté) ?</a:t>
            </a:r>
            <a:endParaRPr lang="fr-FR" sz="1500" noProof="0">
              <a:ea typeface="Calibri" panose="020F0502020204030204" pitchFamily="34" charset="0"/>
            </a:endParaRPr>
          </a:p>
          <a:p>
            <a:pPr marL="342900" indent="-342900"/>
            <a:r>
              <a:rPr lang="fr-FR" sz="1500" kern="100" noProof="0">
                <a:latin typeface="Calibri"/>
                <a:ea typeface="Calibri"/>
                <a:cs typeface="Calibri"/>
              </a:rPr>
              <a:t>Quel type de travail faites-vous </a:t>
            </a:r>
            <a:r>
              <a:rPr lang="fr-FR" sz="1500" kern="100" noProof="0">
                <a:effectLst/>
                <a:latin typeface="Calibri"/>
                <a:ea typeface="Calibri"/>
                <a:cs typeface="Calibri"/>
              </a:rPr>
              <a:t>?</a:t>
            </a:r>
            <a:endParaRPr lang="fr-FR" sz="1500" noProof="0">
              <a:latin typeface="Calibri"/>
              <a:ea typeface="Calibri"/>
              <a:cs typeface="Calibri"/>
            </a:endParaRPr>
          </a:p>
          <a:p>
            <a:pPr marL="342900" indent="-342900"/>
            <a:r>
              <a:rPr lang="fr-FR" sz="1500" kern="100" noProof="0">
                <a:latin typeface="Calibri"/>
                <a:ea typeface="Calibri"/>
                <a:cs typeface="Calibri"/>
              </a:rPr>
              <a:t>Comment percevez-vous habituellement votre travail </a:t>
            </a:r>
            <a:r>
              <a:rPr lang="fr-FR" sz="1500" kern="100" noProof="0">
                <a:effectLst/>
                <a:latin typeface="Calibri"/>
                <a:ea typeface="Calibri"/>
                <a:cs typeface="Calibri"/>
              </a:rPr>
              <a:t>? </a:t>
            </a:r>
            <a:r>
              <a:rPr lang="fr-FR" sz="1500" kern="100" noProof="0">
                <a:latin typeface="Calibri"/>
                <a:ea typeface="Calibri"/>
                <a:cs typeface="Calibri"/>
              </a:rPr>
              <a:t>Est-ce que tout se passe bien ou ressentez-vous des tensions</a:t>
            </a:r>
            <a:r>
              <a:rPr lang="fr-FR" sz="1500" kern="100" noProof="0">
                <a:effectLst/>
                <a:latin typeface="Calibri"/>
                <a:ea typeface="Calibri"/>
                <a:cs typeface="Calibri"/>
              </a:rPr>
              <a:t>, </a:t>
            </a:r>
            <a:r>
              <a:rPr lang="fr-FR" sz="1500" kern="100" noProof="0">
                <a:latin typeface="Calibri"/>
                <a:ea typeface="Calibri"/>
                <a:cs typeface="Calibri"/>
              </a:rPr>
              <a:t>frustrations ou obstacles </a:t>
            </a:r>
            <a:r>
              <a:rPr lang="fr-FR" sz="1500" kern="100" noProof="0">
                <a:effectLst/>
                <a:latin typeface="Calibri"/>
                <a:ea typeface="Calibri"/>
                <a:cs typeface="Calibri"/>
              </a:rPr>
              <a:t>?</a:t>
            </a:r>
            <a:endParaRPr lang="fr-FR" sz="1500" noProof="0">
              <a:latin typeface="Calibri"/>
              <a:ea typeface="Calibri"/>
              <a:cs typeface="Calibri"/>
            </a:endParaRPr>
          </a:p>
          <a:p>
            <a:pPr marL="342900" indent="-342900"/>
            <a:r>
              <a:rPr lang="fr-FR" sz="1500" kern="100" noProof="0">
                <a:latin typeface="Calibri"/>
                <a:ea typeface="Calibri"/>
                <a:cs typeface="Calibri"/>
              </a:rPr>
              <a:t>Depuis quand rencontrez-vous des problèmes </a:t>
            </a:r>
            <a:r>
              <a:rPr lang="fr-FR" sz="1500" kern="100" noProof="0">
                <a:effectLst/>
                <a:latin typeface="Calibri"/>
                <a:ea typeface="Calibri"/>
                <a:cs typeface="Calibri"/>
              </a:rPr>
              <a:t>?</a:t>
            </a:r>
            <a:endParaRPr lang="fr-FR" sz="1500" noProof="0">
              <a:latin typeface="Calibri"/>
              <a:ea typeface="Calibri"/>
              <a:cs typeface="Calibri"/>
            </a:endParaRPr>
          </a:p>
          <a:p>
            <a:pPr marL="342900" indent="-342900"/>
            <a:r>
              <a:rPr lang="fr-FR" sz="1500" kern="100" noProof="0">
                <a:latin typeface="Calibri"/>
                <a:ea typeface="Calibri"/>
                <a:cs typeface="Calibri"/>
              </a:rPr>
              <a:t>Qu’est-ce qui fonctionne bien </a:t>
            </a:r>
            <a:r>
              <a:rPr lang="fr-FR" sz="1500" kern="100" noProof="0">
                <a:effectLst/>
                <a:latin typeface="Calibri"/>
                <a:ea typeface="Calibri"/>
                <a:cs typeface="Calibri"/>
              </a:rPr>
              <a:t>? </a:t>
            </a:r>
            <a:r>
              <a:rPr lang="fr-FR" sz="1500" kern="100" noProof="0">
                <a:latin typeface="Calibri"/>
                <a:ea typeface="Calibri"/>
                <a:cs typeface="Calibri"/>
              </a:rPr>
              <a:t>Qu’est-ce qui est difficile </a:t>
            </a:r>
            <a:r>
              <a:rPr lang="fr-FR" sz="1500" kern="100" noProof="0">
                <a:effectLst/>
                <a:latin typeface="Calibri"/>
                <a:ea typeface="Calibri"/>
                <a:cs typeface="Calibri"/>
              </a:rPr>
              <a:t>?</a:t>
            </a:r>
          </a:p>
          <a:p>
            <a:pPr marL="0" indent="0">
              <a:buNone/>
            </a:pPr>
            <a:endParaRPr lang="fr-FR" sz="1400" noProof="0">
              <a:latin typeface="Calibri"/>
              <a:ea typeface="Calibri"/>
              <a:cs typeface="Calibri"/>
            </a:endParaRPr>
          </a:p>
          <a:p>
            <a:pPr>
              <a:buNone/>
            </a:pPr>
            <a:r>
              <a:rPr lang="fr-FR" sz="1500" b="1" kern="100" noProof="0">
                <a:latin typeface="Calibri"/>
                <a:ea typeface="Calibri"/>
                <a:cs typeface="Calibri"/>
              </a:rPr>
              <a:t>Contenu et organisation du travail</a:t>
            </a:r>
            <a:endParaRPr lang="fr-FR" sz="1500" noProof="0"/>
          </a:p>
          <a:p>
            <a:pPr marL="342900" indent="-342900">
              <a:tabLst>
                <a:tab pos="457200" algn="l"/>
              </a:tabLst>
            </a:pPr>
            <a:r>
              <a:rPr lang="fr-FR" sz="1500" kern="100" noProof="0">
                <a:latin typeface="Calibri"/>
                <a:ea typeface="Calibri"/>
                <a:cs typeface="Calibri"/>
              </a:rPr>
              <a:t>Vous sentez-vous autonome dans votre travail </a:t>
            </a:r>
            <a:r>
              <a:rPr lang="fr-FR" sz="1500" kern="100" noProof="0">
                <a:effectLst/>
                <a:latin typeface="Calibri"/>
                <a:ea typeface="Calibri"/>
                <a:cs typeface="Calibri"/>
              </a:rPr>
              <a:t>?</a:t>
            </a:r>
            <a:endParaRPr lang="fr-FR" sz="1500" noProof="0">
              <a:latin typeface="Calibri"/>
              <a:ea typeface="Calibri"/>
              <a:cs typeface="Calibri"/>
            </a:endParaRPr>
          </a:p>
          <a:p>
            <a:pPr marL="342900" indent="-342900">
              <a:tabLst>
                <a:tab pos="457200" algn="l"/>
              </a:tabLst>
            </a:pPr>
            <a:r>
              <a:rPr lang="fr-FR" sz="1500" kern="100" noProof="0">
                <a:latin typeface="Calibri"/>
                <a:ea typeface="Calibri"/>
                <a:cs typeface="Calibri"/>
              </a:rPr>
              <a:t>Disposez-vous de suffisamment de temps pour terminer vos tâches </a:t>
            </a:r>
            <a:r>
              <a:rPr lang="fr-FR" sz="1500" kern="100" noProof="0">
                <a:effectLst/>
                <a:latin typeface="Calibri"/>
                <a:ea typeface="Calibri"/>
                <a:cs typeface="Calibri"/>
              </a:rPr>
              <a:t>?</a:t>
            </a:r>
            <a:endParaRPr lang="fr-FR" sz="1500" noProof="0">
              <a:latin typeface="Calibri"/>
              <a:ea typeface="Calibri"/>
              <a:cs typeface="Calibri"/>
            </a:endParaRPr>
          </a:p>
          <a:p>
            <a:pPr marL="342900" indent="-342900">
              <a:tabLst>
                <a:tab pos="457200" algn="l"/>
              </a:tabLst>
            </a:pPr>
            <a:r>
              <a:rPr lang="fr-FR" sz="1500" kern="100" noProof="0">
                <a:latin typeface="Calibri"/>
                <a:ea typeface="Calibri"/>
                <a:cs typeface="Calibri"/>
              </a:rPr>
              <a:t>Vos compétences sont-elles bien utilisées </a:t>
            </a:r>
            <a:r>
              <a:rPr lang="fr-FR" sz="1500" kern="100" noProof="0">
                <a:effectLst/>
                <a:latin typeface="Calibri"/>
                <a:ea typeface="Calibri"/>
                <a:cs typeface="Calibri"/>
              </a:rPr>
              <a:t>?</a:t>
            </a:r>
            <a:endParaRPr lang="fr-FR" sz="1500" noProof="0">
              <a:latin typeface="Calibri"/>
              <a:ea typeface="Calibri"/>
              <a:cs typeface="Calibri"/>
            </a:endParaRPr>
          </a:p>
          <a:p>
            <a:pPr marL="342900" indent="-342900">
              <a:tabLst>
                <a:tab pos="457200" algn="l"/>
              </a:tabLst>
            </a:pPr>
            <a:r>
              <a:rPr lang="fr-FR" sz="1500" kern="100" noProof="0">
                <a:latin typeface="Calibri"/>
                <a:ea typeface="Calibri"/>
                <a:cs typeface="Calibri"/>
              </a:rPr>
              <a:t>Le travail est-il émotionnellement éprouvant</a:t>
            </a:r>
            <a:r>
              <a:rPr lang="fr-FR" sz="1500" kern="100" noProof="0">
                <a:effectLst/>
                <a:latin typeface="Calibri"/>
                <a:ea typeface="Calibri"/>
                <a:cs typeface="Calibri"/>
              </a:rPr>
              <a:t>/</a:t>
            </a:r>
            <a:r>
              <a:rPr lang="fr-FR" sz="1500" kern="100" noProof="0">
                <a:latin typeface="Calibri"/>
                <a:ea typeface="Calibri"/>
                <a:cs typeface="Calibri"/>
              </a:rPr>
              <a:t>exigeant </a:t>
            </a:r>
            <a:r>
              <a:rPr lang="fr-FR" sz="1500" kern="100" noProof="0">
                <a:effectLst/>
                <a:latin typeface="Calibri"/>
                <a:ea typeface="Calibri"/>
                <a:cs typeface="Calibri"/>
              </a:rPr>
              <a:t>?</a:t>
            </a:r>
          </a:p>
          <a:p>
            <a:pPr marL="342900" indent="-342900">
              <a:tabLst>
                <a:tab pos="457200" algn="l"/>
              </a:tabLst>
            </a:pPr>
            <a:r>
              <a:rPr lang="fr-FR" sz="1500" noProof="0" dirty="0">
                <a:latin typeface="Calibri"/>
                <a:ea typeface="Calibri"/>
                <a:cs typeface="Calibri"/>
              </a:rPr>
              <a:t>La </a:t>
            </a:r>
            <a:r>
              <a:rPr lang="fr-FR" sz="1500">
                <a:latin typeface="Calibri"/>
                <a:ea typeface="Calibri"/>
                <a:cs typeface="Calibri"/>
              </a:rPr>
              <a:t>personne</a:t>
            </a:r>
            <a:r>
              <a:rPr lang="fr-FR" sz="1500" noProof="0" dirty="0">
                <a:latin typeface="Calibri"/>
                <a:ea typeface="Calibri"/>
                <a:cs typeface="Calibri"/>
              </a:rPr>
              <a:t> est-elle informée des personnes de contact et des procédures disponibles au sein de son entreprise ou institution ?</a:t>
            </a:r>
          </a:p>
        </p:txBody>
      </p:sp>
      <p:sp>
        <p:nvSpPr>
          <p:cNvPr id="4" name="Tijdelijke aanduiding voor dianummer 3">
            <a:extLst>
              <a:ext uri="{FF2B5EF4-FFF2-40B4-BE49-F238E27FC236}">
                <a16:creationId xmlns:a16="http://schemas.microsoft.com/office/drawing/2014/main" id="{42A641EF-4CDB-CA88-F1C2-F501E073DE8E}"/>
              </a:ext>
            </a:extLst>
          </p:cNvPr>
          <p:cNvSpPr>
            <a:spLocks noGrp="1"/>
          </p:cNvSpPr>
          <p:nvPr>
            <p:ph type="sldNum" sz="quarter" idx="12"/>
          </p:nvPr>
        </p:nvSpPr>
        <p:spPr/>
        <p:txBody>
          <a:bodyPr/>
          <a:lstStyle/>
          <a:p>
            <a:fld id="{27C6CCC6-2BE5-4E42-96A4-D1E8E81A3D8E}" type="slidenum">
              <a:rPr lang="fr-FR" noProof="0" smtClean="0"/>
              <a:t>55</a:t>
            </a:fld>
            <a:endParaRPr lang="fr-FR" noProof="0"/>
          </a:p>
        </p:txBody>
      </p:sp>
      <p:cxnSp>
        <p:nvCxnSpPr>
          <p:cNvPr id="6" name="Rechte verbindingslijn 5">
            <a:extLst>
              <a:ext uri="{FF2B5EF4-FFF2-40B4-BE49-F238E27FC236}">
                <a16:creationId xmlns:a16="http://schemas.microsoft.com/office/drawing/2014/main" id="{9EF23F6F-BB4E-6AEA-6F25-B6541A6E1853}"/>
              </a:ext>
            </a:extLst>
          </p:cNvPr>
          <p:cNvCxnSpPr>
            <a:cxnSpLocks/>
          </p:cNvCxnSpPr>
          <p:nvPr/>
        </p:nvCxnSpPr>
        <p:spPr>
          <a:xfrm>
            <a:off x="6505728" y="1771938"/>
            <a:ext cx="0" cy="4656426"/>
          </a:xfrm>
          <a:prstGeom prst="line">
            <a:avLst/>
          </a:prstGeom>
        </p:spPr>
        <p:style>
          <a:lnRef idx="2">
            <a:schemeClr val="accent1"/>
          </a:lnRef>
          <a:fillRef idx="0">
            <a:schemeClr val="accent1"/>
          </a:fillRef>
          <a:effectRef idx="1">
            <a:schemeClr val="accent1"/>
          </a:effectRef>
          <a:fontRef idx="minor">
            <a:schemeClr val="tx1"/>
          </a:fontRef>
        </p:style>
      </p:cxnSp>
      <p:sp>
        <p:nvSpPr>
          <p:cNvPr id="7" name="Tijdelijke aanduiding voor inhoud 2">
            <a:extLst>
              <a:ext uri="{FF2B5EF4-FFF2-40B4-BE49-F238E27FC236}">
                <a16:creationId xmlns:a16="http://schemas.microsoft.com/office/drawing/2014/main" id="{A89008AC-50E8-C6BF-97D3-312C6D519310}"/>
              </a:ext>
            </a:extLst>
          </p:cNvPr>
          <p:cNvSpPr txBox="1">
            <a:spLocks/>
          </p:cNvSpPr>
          <p:nvPr/>
        </p:nvSpPr>
        <p:spPr>
          <a:xfrm>
            <a:off x="6662747" y="1771938"/>
            <a:ext cx="530758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sz="1500" b="1" kern="100" noProof="0">
                <a:latin typeface="Calibri"/>
                <a:ea typeface="Calibri"/>
                <a:cs typeface="Calibri"/>
              </a:rPr>
              <a:t>Conditions de travail</a:t>
            </a:r>
            <a:endParaRPr lang="fr-FR" sz="1500" noProof="0"/>
          </a:p>
          <a:p>
            <a:pPr marL="285750" indent="-285750">
              <a:tabLst>
                <a:tab pos="457200" algn="l"/>
              </a:tabLst>
            </a:pPr>
            <a:r>
              <a:rPr lang="fr-FR" sz="1500" kern="100" noProof="0">
                <a:latin typeface="Calibri"/>
                <a:ea typeface="Calibri"/>
                <a:cs typeface="Calibri"/>
              </a:rPr>
              <a:t>Comment est équipé votre lieu de travail ?</a:t>
            </a:r>
            <a:endParaRPr lang="fr-FR" sz="1500" noProof="0">
              <a:ea typeface="Calibri" panose="020F0502020204030204" pitchFamily="34" charset="0"/>
              <a:cs typeface="Calibri"/>
            </a:endParaRPr>
          </a:p>
          <a:p>
            <a:pPr marL="285750" indent="-285750">
              <a:tabLst>
                <a:tab pos="457200" algn="l"/>
              </a:tabLst>
            </a:pPr>
            <a:r>
              <a:rPr lang="fr-FR" sz="1500" kern="100" noProof="0">
                <a:latin typeface="Calibri"/>
                <a:ea typeface="Calibri"/>
                <a:cs typeface="Calibri"/>
              </a:rPr>
              <a:t>Comment décririez-vous l’ambiance au travail ?</a:t>
            </a:r>
            <a:endParaRPr lang="fr-FR" sz="1500" noProof="0">
              <a:ea typeface="Calibri" panose="020F0502020204030204" pitchFamily="34" charset="0"/>
              <a:cs typeface="Calibri"/>
            </a:endParaRPr>
          </a:p>
          <a:p>
            <a:pPr marL="285750" indent="-285750">
              <a:tabLst>
                <a:tab pos="457200" algn="l"/>
              </a:tabLst>
            </a:pPr>
            <a:r>
              <a:rPr lang="fr-FR" sz="1500" kern="100" noProof="0">
                <a:latin typeface="Calibri"/>
                <a:ea typeface="Calibri"/>
                <a:cs typeface="Calibri"/>
              </a:rPr>
              <a:t>Avez-vous un endroit pour manger/prendre votre pause ?</a:t>
            </a:r>
            <a:endParaRPr lang="fr-FR" sz="1500" noProof="0">
              <a:ea typeface="Calibri" panose="020F0502020204030204" pitchFamily="34" charset="0"/>
              <a:cs typeface="Calibri"/>
            </a:endParaRPr>
          </a:p>
          <a:p>
            <a:pPr marL="285750" indent="-285750">
              <a:tabLst>
                <a:tab pos="457200" algn="l"/>
              </a:tabLst>
            </a:pPr>
            <a:r>
              <a:rPr lang="fr-FR" sz="1500" kern="100" noProof="0">
                <a:latin typeface="Calibri"/>
                <a:ea typeface="Calibri"/>
                <a:cs typeface="Calibri"/>
              </a:rPr>
              <a:t>Devez-vous souvent être assis, debout ou faire un travail physique ?</a:t>
            </a:r>
            <a:endParaRPr lang="fr-FR" sz="1500" noProof="0">
              <a:ea typeface="Calibri" panose="020F0502020204030204" pitchFamily="34" charset="0"/>
              <a:cs typeface="Calibri"/>
            </a:endParaRPr>
          </a:p>
          <a:p>
            <a:pPr marL="285750" indent="-285750">
              <a:tabLst>
                <a:tab pos="457200" algn="l"/>
              </a:tabLst>
            </a:pPr>
            <a:r>
              <a:rPr lang="fr-FR" sz="1500" kern="100" noProof="0">
                <a:latin typeface="Calibri"/>
                <a:ea typeface="Calibri"/>
                <a:cs typeface="Calibri"/>
              </a:rPr>
              <a:t>Êtes-vous inquiet(e) pour l’avenir de votre emploi ?</a:t>
            </a:r>
          </a:p>
          <a:p>
            <a:pPr marL="0" indent="0">
              <a:buNone/>
              <a:tabLst>
                <a:tab pos="457200" algn="l"/>
              </a:tabLst>
            </a:pPr>
            <a:endParaRPr lang="fr-FR" sz="1500" noProof="0">
              <a:ea typeface="Calibri" panose="020F0502020204030204" pitchFamily="34" charset="0"/>
              <a:cs typeface="Calibri"/>
            </a:endParaRPr>
          </a:p>
          <a:p>
            <a:pPr>
              <a:buNone/>
            </a:pPr>
            <a:r>
              <a:rPr lang="fr-FR" sz="1500" b="1" kern="100" noProof="0">
                <a:latin typeface="Calibri"/>
                <a:ea typeface="Calibri"/>
                <a:cs typeface="Calibri"/>
              </a:rPr>
              <a:t>Relations au travail</a:t>
            </a:r>
            <a:endParaRPr lang="fr-FR" sz="1500" noProof="0"/>
          </a:p>
          <a:p>
            <a:pPr marL="285750" indent="-285750">
              <a:tabLst>
                <a:tab pos="457200" algn="l"/>
              </a:tabLst>
            </a:pPr>
            <a:r>
              <a:rPr lang="fr-FR" sz="1500" kern="100" noProof="0">
                <a:latin typeface="Calibri"/>
                <a:ea typeface="Calibri"/>
                <a:cs typeface="Calibri"/>
              </a:rPr>
              <a:t>Quelle est votre relation avec vos collègues ?</a:t>
            </a:r>
            <a:endParaRPr lang="fr-FR" sz="1500" noProof="0">
              <a:ea typeface="Calibri" panose="020F0502020204030204" pitchFamily="34" charset="0"/>
              <a:cs typeface="Calibri"/>
            </a:endParaRPr>
          </a:p>
          <a:p>
            <a:pPr marL="285750" indent="-285750">
              <a:tabLst>
                <a:tab pos="457200" algn="l"/>
              </a:tabLst>
            </a:pPr>
            <a:r>
              <a:rPr lang="fr-FR" sz="1500" kern="100" noProof="0">
                <a:latin typeface="Calibri"/>
                <a:ea typeface="Calibri"/>
                <a:cs typeface="Calibri"/>
              </a:rPr>
              <a:t>Pouvez-vous vous adresser à votre supérieur/à la direction ?</a:t>
            </a:r>
            <a:endParaRPr lang="fr-FR" sz="1500" noProof="0">
              <a:ea typeface="Calibri" panose="020F0502020204030204" pitchFamily="34" charset="0"/>
              <a:cs typeface="Calibri"/>
            </a:endParaRPr>
          </a:p>
          <a:p>
            <a:pPr marL="285750" indent="-285750">
              <a:tabLst>
                <a:tab pos="914400" algn="l"/>
              </a:tabLst>
            </a:pPr>
            <a:r>
              <a:rPr lang="fr-FR" sz="1500" kern="100" noProof="0">
                <a:latin typeface="Calibri"/>
                <a:ea typeface="Calibri"/>
                <a:cs typeface="Calibri"/>
              </a:rPr>
              <a:t>Vous sentez-vous soutenu(e) ?</a:t>
            </a:r>
            <a:endParaRPr lang="fr-FR" sz="1500" noProof="0">
              <a:ea typeface="Calibri" panose="020F0502020204030204" pitchFamily="34" charset="0"/>
              <a:cs typeface="Calibri"/>
            </a:endParaRPr>
          </a:p>
          <a:p>
            <a:pPr marL="285750" indent="-285750">
              <a:tabLst>
                <a:tab pos="914400" algn="l"/>
              </a:tabLst>
            </a:pPr>
            <a:r>
              <a:rPr lang="fr-FR" sz="1500" kern="100" noProof="0">
                <a:latin typeface="Calibri"/>
                <a:ea typeface="Calibri"/>
                <a:cs typeface="Calibri"/>
              </a:rPr>
              <a:t>Pouvez-vous communiquer ouvertement ?</a:t>
            </a:r>
            <a:endParaRPr lang="fr-FR" sz="1500" noProof="0">
              <a:ea typeface="Calibri" panose="020F0502020204030204" pitchFamily="34" charset="0"/>
              <a:cs typeface="Calibri"/>
            </a:endParaRPr>
          </a:p>
          <a:p>
            <a:pPr marL="0" indent="0">
              <a:lnSpc>
                <a:spcPct val="107000"/>
              </a:lnSpc>
              <a:spcBef>
                <a:spcPts val="600"/>
              </a:spcBef>
              <a:spcAft>
                <a:spcPts val="600"/>
              </a:spcAft>
              <a:buNone/>
              <a:tabLst>
                <a:tab pos="914400" algn="l"/>
              </a:tabLst>
            </a:pPr>
            <a:endParaRPr lang="fr-FR" sz="1600" b="1" kern="100" noProof="0">
              <a:ea typeface="Calibri"/>
              <a:cs typeface="Arial"/>
            </a:endParaRPr>
          </a:p>
          <a:p>
            <a:endParaRPr lang="fr-FR" noProof="0">
              <a:ea typeface="Calibri"/>
              <a:cs typeface="Calibri"/>
            </a:endParaRPr>
          </a:p>
        </p:txBody>
      </p:sp>
    </p:spTree>
    <p:extLst>
      <p:ext uri="{BB962C8B-B14F-4D97-AF65-F5344CB8AC3E}">
        <p14:creationId xmlns:p14="http://schemas.microsoft.com/office/powerpoint/2010/main" val="30797762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3115BC-9C50-658B-F115-56FE92FA1891}"/>
              </a:ext>
            </a:extLst>
          </p:cNvPr>
          <p:cNvSpPr>
            <a:spLocks noGrp="1"/>
          </p:cNvSpPr>
          <p:nvPr>
            <p:ph type="title"/>
          </p:nvPr>
        </p:nvSpPr>
        <p:spPr>
          <a:xfrm>
            <a:off x="397165" y="365125"/>
            <a:ext cx="11684906" cy="1343924"/>
          </a:xfrm>
        </p:spPr>
        <p:txBody>
          <a:bodyPr>
            <a:noAutofit/>
          </a:bodyPr>
          <a:lstStyle/>
          <a:p>
            <a:r>
              <a:rPr lang="fr-FR" sz="2400" noProof="0">
                <a:solidFill>
                  <a:srgbClr val="156082"/>
                </a:solidFill>
                <a:latin typeface="Futura Medium"/>
                <a:ea typeface="Calibri"/>
                <a:cs typeface="Calibri"/>
              </a:rPr>
              <a:t>2.5.b. Fiche de conversation : Consultation chez le médecin généraliste ou psychologue </a:t>
            </a:r>
            <a:r>
              <a:rPr kumimoji="0" lang="fr-FR" sz="2400" b="0" i="0" u="none" strike="noStrike" kern="1200" cap="none" spc="0" normalizeH="0" baseline="0" noProof="0">
                <a:ln>
                  <a:noFill/>
                </a:ln>
                <a:solidFill>
                  <a:srgbClr val="156082"/>
                </a:solidFill>
                <a:effectLst/>
                <a:uLnTx/>
                <a:uFillTx/>
                <a:latin typeface="Futura Medium"/>
                <a:ea typeface="Calibri"/>
                <a:cs typeface="Calibri"/>
              </a:rPr>
              <a:t>de </a:t>
            </a:r>
            <a:r>
              <a:rPr lang="fr-FR" sz="2400" noProof="0">
                <a:solidFill>
                  <a:srgbClr val="156082"/>
                </a:solidFill>
                <a:latin typeface="Futura Medium"/>
                <a:ea typeface="Calibri"/>
                <a:cs typeface="Calibri"/>
              </a:rPr>
              <a:t>première ligne avec une personne présentant des problèmes liés au stress et au travail</a:t>
            </a:r>
            <a:endParaRPr lang="fr-FR" sz="2400" noProof="0">
              <a:latin typeface="Futura Medium"/>
            </a:endParaRPr>
          </a:p>
        </p:txBody>
      </p:sp>
      <p:sp>
        <p:nvSpPr>
          <p:cNvPr id="3" name="Tijdelijke aanduiding voor inhoud 2">
            <a:extLst>
              <a:ext uri="{FF2B5EF4-FFF2-40B4-BE49-F238E27FC236}">
                <a16:creationId xmlns:a16="http://schemas.microsoft.com/office/drawing/2014/main" id="{D80F226C-6B33-80C5-0C9D-CFB79340858D}"/>
              </a:ext>
            </a:extLst>
          </p:cNvPr>
          <p:cNvSpPr>
            <a:spLocks noGrp="1"/>
          </p:cNvSpPr>
          <p:nvPr>
            <p:ph idx="1"/>
          </p:nvPr>
        </p:nvSpPr>
        <p:spPr>
          <a:xfrm>
            <a:off x="355482" y="2032786"/>
            <a:ext cx="6388122" cy="4478352"/>
          </a:xfrm>
        </p:spPr>
        <p:txBody>
          <a:bodyPr>
            <a:normAutofit fontScale="92500" lnSpcReduction="10000"/>
          </a:bodyPr>
          <a:lstStyle/>
          <a:p>
            <a:pPr marL="0" indent="0">
              <a:buNone/>
            </a:pPr>
            <a:r>
              <a:rPr lang="fr-FR" sz="1600" b="1" noProof="0"/>
              <a:t>Stress et impact</a:t>
            </a:r>
          </a:p>
          <a:p>
            <a:r>
              <a:rPr lang="fr-FR" sz="1600" noProof="0"/>
              <a:t>Quels sont les problèmes liés au stress (physiques, émotionnels, comportementaux) ?</a:t>
            </a:r>
          </a:p>
          <a:p>
            <a:r>
              <a:rPr lang="fr-FR" sz="1600" noProof="0"/>
              <a:t>Fréquence et évolution (meilleurs et pires moments) ? Y a-t-il des moments où ça va mieux ?</a:t>
            </a:r>
          </a:p>
          <a:p>
            <a:r>
              <a:rPr lang="fr-FR" sz="1600" noProof="0"/>
              <a:t>Quel est l’impact sur votre vie quotidienne ?</a:t>
            </a:r>
          </a:p>
          <a:p>
            <a:r>
              <a:rPr lang="fr-FR" sz="1600" noProof="0"/>
              <a:t>Selon vous, quelles sont les causes du stress (par ex. au travail : charge de travail, rôle flou, charge émotionnelle, manque d’autonomie… mais aussi dans la vie privée, par ex. s’occuper des enfants, conflits à la maison, solitude…) ?</a:t>
            </a:r>
          </a:p>
          <a:p>
            <a:r>
              <a:rPr lang="fr-FR" sz="1600" noProof="0"/>
              <a:t>Qui est impliqué dans cette situation, au travail ou à la maison ?</a:t>
            </a:r>
          </a:p>
          <a:p>
            <a:endParaRPr lang="fr-FR" sz="1600" noProof="0"/>
          </a:p>
          <a:p>
            <a:pPr marL="0" indent="0">
              <a:buNone/>
            </a:pPr>
            <a:r>
              <a:rPr lang="fr-FR" sz="1600" b="1" noProof="0"/>
              <a:t>Coping et ressources</a:t>
            </a:r>
          </a:p>
          <a:p>
            <a:r>
              <a:rPr lang="fr-FR" sz="1600" noProof="0"/>
              <a:t>Comment faites-vous pour tenir le coup actuellement ?</a:t>
            </a:r>
          </a:p>
          <a:p>
            <a:r>
              <a:rPr lang="fr-FR" sz="1600" noProof="0"/>
              <a:t>Êtes-vous soutenu(e) par des personnes dans votre entourage/réseau ?</a:t>
            </a:r>
          </a:p>
          <a:p>
            <a:r>
              <a:rPr lang="fr-FR" sz="1600" noProof="0"/>
              <a:t>Quelles démarches avez-vous déjà entreprises pour améliorer la situation ?</a:t>
            </a:r>
          </a:p>
          <a:p>
            <a:endParaRPr lang="fr-FR" sz="1400" noProof="0"/>
          </a:p>
        </p:txBody>
      </p:sp>
      <p:sp>
        <p:nvSpPr>
          <p:cNvPr id="4" name="Tijdelijke aanduiding voor dianummer 3">
            <a:extLst>
              <a:ext uri="{FF2B5EF4-FFF2-40B4-BE49-F238E27FC236}">
                <a16:creationId xmlns:a16="http://schemas.microsoft.com/office/drawing/2014/main" id="{CA5AC037-ED3C-E234-E23D-499BF5137D52}"/>
              </a:ext>
            </a:extLst>
          </p:cNvPr>
          <p:cNvSpPr>
            <a:spLocks noGrp="1"/>
          </p:cNvSpPr>
          <p:nvPr>
            <p:ph type="sldNum" sz="quarter" idx="12"/>
          </p:nvPr>
        </p:nvSpPr>
        <p:spPr/>
        <p:txBody>
          <a:bodyPr/>
          <a:lstStyle/>
          <a:p>
            <a:fld id="{27C6CCC6-2BE5-4E42-96A4-D1E8E81A3D8E}" type="slidenum">
              <a:rPr lang="fr-FR" noProof="0" smtClean="0"/>
              <a:t>56</a:t>
            </a:fld>
            <a:endParaRPr lang="fr-FR" noProof="0"/>
          </a:p>
        </p:txBody>
      </p:sp>
      <p:cxnSp>
        <p:nvCxnSpPr>
          <p:cNvPr id="5" name="Rechte verbindingslijn 4">
            <a:extLst>
              <a:ext uri="{FF2B5EF4-FFF2-40B4-BE49-F238E27FC236}">
                <a16:creationId xmlns:a16="http://schemas.microsoft.com/office/drawing/2014/main" id="{57481C37-904E-22F6-89DA-EFF1508B2E31}"/>
              </a:ext>
            </a:extLst>
          </p:cNvPr>
          <p:cNvCxnSpPr/>
          <p:nvPr/>
        </p:nvCxnSpPr>
        <p:spPr>
          <a:xfrm>
            <a:off x="6949919" y="2032786"/>
            <a:ext cx="0" cy="4351338"/>
          </a:xfrm>
          <a:prstGeom prst="line">
            <a:avLst/>
          </a:prstGeom>
        </p:spPr>
        <p:style>
          <a:lnRef idx="2">
            <a:schemeClr val="accent1"/>
          </a:lnRef>
          <a:fillRef idx="0">
            <a:schemeClr val="accent1"/>
          </a:fillRef>
          <a:effectRef idx="1">
            <a:schemeClr val="accent1"/>
          </a:effectRef>
          <a:fontRef idx="minor">
            <a:schemeClr val="tx1"/>
          </a:fontRef>
        </p:style>
      </p:cxnSp>
      <p:sp>
        <p:nvSpPr>
          <p:cNvPr id="8" name="Tijdelijke aanduiding voor inhoud 2">
            <a:extLst>
              <a:ext uri="{FF2B5EF4-FFF2-40B4-BE49-F238E27FC236}">
                <a16:creationId xmlns:a16="http://schemas.microsoft.com/office/drawing/2014/main" id="{8CB02383-6F83-BAAE-2436-A278416E4276}"/>
              </a:ext>
            </a:extLst>
          </p:cNvPr>
          <p:cNvSpPr txBox="1">
            <a:spLocks/>
          </p:cNvSpPr>
          <p:nvPr/>
        </p:nvSpPr>
        <p:spPr>
          <a:xfrm>
            <a:off x="7156235" y="2032786"/>
            <a:ext cx="4680283"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500" b="1" noProof="0">
                <a:latin typeface="Calibri"/>
                <a:ea typeface="Calibri"/>
                <a:cs typeface="Calibri"/>
              </a:rPr>
              <a:t>Demande d’aide &amp; attentes</a:t>
            </a:r>
          </a:p>
          <a:p>
            <a:r>
              <a:rPr lang="fr-FR" sz="1500" noProof="0">
                <a:latin typeface="Calibri"/>
                <a:ea typeface="Calibri"/>
                <a:cs typeface="Calibri"/>
              </a:rPr>
              <a:t>Qu’attendez-vous de moi/de nous ? Que pensez-vous qui pourrait aider dans cette situation ?</a:t>
            </a:r>
          </a:p>
          <a:p>
            <a:pPr lvl="1">
              <a:buFont typeface="Courier New" panose="02070309020205020404" pitchFamily="49" charset="0"/>
              <a:buChar char="o"/>
            </a:pPr>
            <a:r>
              <a:rPr lang="fr-FR" sz="1500" noProof="0">
                <a:latin typeface="Calibri"/>
                <a:ea typeface="Calibri"/>
                <a:cs typeface="Calibri"/>
              </a:rPr>
              <a:t>Accompagnement / orientation / reprise du travail / autre ?</a:t>
            </a:r>
          </a:p>
          <a:p>
            <a:r>
              <a:rPr lang="fr-FR" sz="1500" noProof="0">
                <a:latin typeface="Calibri"/>
                <a:ea typeface="Calibri"/>
                <a:cs typeface="Calibri"/>
              </a:rPr>
              <a:t>Qu’est-ce qui vous a poussé(e) à chercher de l’aide ou à venir me voir ?</a:t>
            </a:r>
          </a:p>
          <a:p>
            <a:pPr marL="457200" lvl="1" indent="0">
              <a:buNone/>
            </a:pPr>
            <a:endParaRPr lang="fr-FR" sz="1500" noProof="0"/>
          </a:p>
          <a:p>
            <a:pPr marL="457200" lvl="1" indent="0">
              <a:buNone/>
            </a:pPr>
            <a:r>
              <a:rPr lang="fr-FR" sz="1500" i="1" noProof="0">
                <a:latin typeface="Calibri"/>
                <a:ea typeface="Calibri"/>
                <a:cs typeface="Calibri"/>
              </a:rPr>
              <a:t>→ Cette liste peut servir de guide, sans qu’il soit nécessaire de poser toutes les questions, mais plutôt en fonction de la situation de la personne</a:t>
            </a:r>
            <a:endParaRPr lang="fr-FR" sz="1500" i="1" noProof="0">
              <a:ea typeface="Calibri"/>
            </a:endParaRPr>
          </a:p>
          <a:p>
            <a:pPr marL="0" indent="0">
              <a:buNone/>
            </a:pPr>
            <a:endParaRPr lang="fr-FR" sz="1500" noProof="0"/>
          </a:p>
        </p:txBody>
      </p:sp>
    </p:spTree>
    <p:extLst>
      <p:ext uri="{BB962C8B-B14F-4D97-AF65-F5344CB8AC3E}">
        <p14:creationId xmlns:p14="http://schemas.microsoft.com/office/powerpoint/2010/main" val="5731963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D28D1C-6239-E1E0-15E0-33AA6923764C}"/>
              </a:ext>
            </a:extLst>
          </p:cNvPr>
          <p:cNvSpPr>
            <a:spLocks noGrp="1"/>
          </p:cNvSpPr>
          <p:nvPr>
            <p:ph type="title"/>
          </p:nvPr>
        </p:nvSpPr>
        <p:spPr>
          <a:xfrm>
            <a:off x="537781" y="209612"/>
            <a:ext cx="10515600" cy="1325563"/>
          </a:xfrm>
        </p:spPr>
        <p:txBody>
          <a:bodyPr>
            <a:normAutofit/>
          </a:bodyPr>
          <a:lstStyle/>
          <a:p>
            <a:r>
              <a:rPr lang="fr-FR" sz="2800" noProof="0">
                <a:latin typeface="Futura Medium"/>
                <a:ea typeface="Calibri"/>
                <a:cs typeface="Calibri"/>
              </a:rPr>
              <a:t>2.6.a. Suivi par le médecin généraliste</a:t>
            </a:r>
            <a:endParaRPr lang="fr-FR" sz="2800" noProof="0">
              <a:latin typeface="Futura Medium"/>
              <a:ea typeface="Calibri"/>
            </a:endParaRPr>
          </a:p>
        </p:txBody>
      </p:sp>
      <p:sp>
        <p:nvSpPr>
          <p:cNvPr id="3" name="Tijdelijke aanduiding voor inhoud 2">
            <a:extLst>
              <a:ext uri="{FF2B5EF4-FFF2-40B4-BE49-F238E27FC236}">
                <a16:creationId xmlns:a16="http://schemas.microsoft.com/office/drawing/2014/main" id="{3AC88791-E8AF-69E2-019E-0AAD4ABD2BD5}"/>
              </a:ext>
            </a:extLst>
          </p:cNvPr>
          <p:cNvSpPr>
            <a:spLocks noGrp="1"/>
          </p:cNvSpPr>
          <p:nvPr>
            <p:ph idx="1"/>
          </p:nvPr>
        </p:nvSpPr>
        <p:spPr>
          <a:xfrm>
            <a:off x="537781" y="1398360"/>
            <a:ext cx="11299368" cy="5140552"/>
          </a:xfrm>
        </p:spPr>
        <p:txBody>
          <a:bodyPr vert="horz" lIns="91440" tIns="45720" rIns="91440" bIns="45720" rtlCol="0" anchor="t">
            <a:normAutofit/>
          </a:bodyPr>
          <a:lstStyle/>
          <a:p>
            <a:pPr marL="0" indent="0">
              <a:buNone/>
            </a:pPr>
            <a:r>
              <a:rPr lang="fr-FR" sz="1800" b="1" noProof="0">
                <a:latin typeface="Calibri"/>
                <a:ea typeface="Calibri"/>
                <a:cs typeface="Calibri"/>
              </a:rPr>
              <a:t>Étape 1</a:t>
            </a:r>
            <a:endParaRPr lang="fr-FR" sz="3200" noProof="0"/>
          </a:p>
          <a:p>
            <a:r>
              <a:rPr lang="fr-FR" sz="1800" noProof="0">
                <a:latin typeface="Calibri"/>
                <a:ea typeface="Calibri"/>
                <a:cs typeface="Calibri"/>
              </a:rPr>
              <a:t>Arrêt de travail de courte durée si nécessaire, avec réévaluation en temps utile.</a:t>
            </a:r>
            <a:endParaRPr lang="fr-FR" sz="1800" noProof="0">
              <a:ea typeface="Calibri"/>
            </a:endParaRPr>
          </a:p>
          <a:p>
            <a:r>
              <a:rPr lang="fr-FR" sz="1800" noProof="0">
                <a:latin typeface="Calibri"/>
                <a:ea typeface="Calibri"/>
                <a:cs typeface="Calibri"/>
              </a:rPr>
              <a:t>Conseils sur le mode de vie : repos et structuration suffisants, récupération du sommeil, activité physique (par ex. marche), alimentation, relaxation, intégration </a:t>
            </a:r>
            <a:r>
              <a:rPr lang="fr-FR" sz="1800" noProof="0">
                <a:solidFill>
                  <a:srgbClr val="1E699D"/>
                </a:solidFill>
                <a:latin typeface="Calibri"/>
                <a:ea typeface="Calibri"/>
                <a:cs typeface="Calibri"/>
              </a:rPr>
              <a:t>du contact social...</a:t>
            </a:r>
            <a:endParaRPr lang="fr-FR" sz="1800" noProof="0">
              <a:solidFill>
                <a:srgbClr val="1E699D"/>
              </a:solidFill>
              <a:ea typeface="Calibri"/>
            </a:endParaRPr>
          </a:p>
          <a:p>
            <a:r>
              <a:rPr lang="fr-FR" sz="1800" noProof="0">
                <a:latin typeface="Calibri"/>
                <a:ea typeface="Calibri"/>
                <a:cs typeface="Calibri"/>
              </a:rPr>
              <a:t>Éventuellement, orientation vers un psychologue.</a:t>
            </a:r>
            <a:endParaRPr lang="fr-FR" sz="1800" noProof="0">
              <a:ea typeface="Calibri"/>
            </a:endParaRPr>
          </a:p>
          <a:p>
            <a:r>
              <a:rPr lang="fr-FR" sz="1800" noProof="0">
                <a:latin typeface="Calibri"/>
                <a:ea typeface="Calibri"/>
                <a:cs typeface="Calibri"/>
              </a:rPr>
              <a:t>Possibilité de contact avec le conseiller prévention aspects psychosociaux (CPAP).</a:t>
            </a:r>
            <a:br>
              <a:rPr lang="fr-FR" sz="1600" noProof="0"/>
            </a:br>
            <a:endParaRPr lang="fr-FR" sz="1800" noProof="0">
              <a:ea typeface="Calibri"/>
            </a:endParaRPr>
          </a:p>
          <a:p>
            <a:pPr marL="0" indent="0">
              <a:buNone/>
            </a:pPr>
            <a:r>
              <a:rPr lang="fr-FR" sz="1800" b="1" noProof="0">
                <a:latin typeface="Calibri"/>
                <a:ea typeface="Calibri"/>
                <a:cs typeface="Calibri"/>
              </a:rPr>
              <a:t>Étape 2</a:t>
            </a:r>
          </a:p>
          <a:p>
            <a:r>
              <a:rPr lang="fr-FR" sz="1800" noProof="0">
                <a:latin typeface="Calibri"/>
                <a:ea typeface="Calibri"/>
                <a:cs typeface="Calibri"/>
              </a:rPr>
              <a:t>Suivi environ 2 semaines plus tard.</a:t>
            </a:r>
            <a:endParaRPr lang="fr-FR" sz="1800" noProof="0">
              <a:ea typeface="Calibri"/>
            </a:endParaRPr>
          </a:p>
          <a:p>
            <a:r>
              <a:rPr lang="fr-FR" sz="1800" noProof="0">
                <a:latin typeface="Calibri"/>
                <a:ea typeface="Calibri"/>
                <a:cs typeface="Calibri"/>
              </a:rPr>
              <a:t>Évaluation des mesures de repos et du mode de vie.</a:t>
            </a:r>
            <a:endParaRPr lang="fr-FR" sz="1800" noProof="0">
              <a:ea typeface="Calibri"/>
            </a:endParaRPr>
          </a:p>
          <a:p>
            <a:r>
              <a:rPr lang="fr-FR" sz="1800" noProof="0">
                <a:latin typeface="Calibri"/>
                <a:ea typeface="Calibri"/>
                <a:cs typeface="Calibri"/>
              </a:rPr>
              <a:t>En cas d’effet insuffisant :</a:t>
            </a:r>
            <a:endParaRPr lang="fr-FR" sz="1800" noProof="0">
              <a:ea typeface="Calibri"/>
            </a:endParaRPr>
          </a:p>
          <a:p>
            <a:pPr lvl="1"/>
            <a:r>
              <a:rPr lang="fr-FR" sz="1800" noProof="0">
                <a:latin typeface="Calibri"/>
                <a:ea typeface="Calibri"/>
                <a:cs typeface="Calibri"/>
              </a:rPr>
              <a:t>Renforcement du soutien psychologique.</a:t>
            </a:r>
            <a:endParaRPr lang="fr-FR" sz="1800" noProof="0">
              <a:ea typeface="Calibri"/>
            </a:endParaRPr>
          </a:p>
          <a:p>
            <a:pPr lvl="1"/>
            <a:r>
              <a:rPr lang="fr-FR" sz="1800" noProof="0">
                <a:latin typeface="Calibri"/>
                <a:ea typeface="Calibri"/>
                <a:cs typeface="Calibri"/>
              </a:rPr>
              <a:t>Médication si nécessaire?</a:t>
            </a:r>
            <a:endParaRPr lang="fr-FR" sz="1800" noProof="0">
              <a:ea typeface="Calibri"/>
            </a:endParaRPr>
          </a:p>
          <a:p>
            <a:r>
              <a:rPr lang="fr-FR" sz="1800" noProof="0">
                <a:latin typeface="Calibri"/>
                <a:ea typeface="Calibri"/>
                <a:cs typeface="Calibri"/>
              </a:rPr>
              <a:t>Le CPAP et le médecin du travail peuvent jouer un rôle d’intermédiaire pour la sphère professionnelle. </a:t>
            </a:r>
            <a:r>
              <a:rPr lang="fr-FR" sz="1800" noProof="0">
                <a:solidFill>
                  <a:srgbClr val="1E699D"/>
                </a:solidFill>
                <a:latin typeface="Calibri"/>
                <a:ea typeface="Calibri"/>
                <a:cs typeface="Calibri"/>
              </a:rPr>
              <a:t>Le coordinateur retour au travail (CReAT) dans le cadre d’un retour au travail.</a:t>
            </a:r>
            <a:endParaRPr lang="fr-FR" sz="1800" noProof="0">
              <a:solidFill>
                <a:srgbClr val="1E699D"/>
              </a:solidFill>
              <a:ea typeface="Calibri"/>
            </a:endParaRPr>
          </a:p>
        </p:txBody>
      </p:sp>
      <p:sp>
        <p:nvSpPr>
          <p:cNvPr id="4" name="Tijdelijke aanduiding voor dianummer 3">
            <a:extLst>
              <a:ext uri="{FF2B5EF4-FFF2-40B4-BE49-F238E27FC236}">
                <a16:creationId xmlns:a16="http://schemas.microsoft.com/office/drawing/2014/main" id="{F1BD25D3-A99E-E217-1FE2-11FB103BFC4A}"/>
              </a:ext>
            </a:extLst>
          </p:cNvPr>
          <p:cNvSpPr>
            <a:spLocks noGrp="1"/>
          </p:cNvSpPr>
          <p:nvPr>
            <p:ph type="sldNum" sz="quarter" idx="12"/>
          </p:nvPr>
        </p:nvSpPr>
        <p:spPr/>
        <p:txBody>
          <a:bodyPr/>
          <a:lstStyle/>
          <a:p>
            <a:fld id="{27C6CCC6-2BE5-4E42-96A4-D1E8E81A3D8E}" type="slidenum">
              <a:rPr lang="fr-FR" noProof="0" smtClean="0"/>
              <a:t>57</a:t>
            </a:fld>
            <a:endParaRPr lang="fr-FR" noProof="0"/>
          </a:p>
        </p:txBody>
      </p:sp>
      <p:pic>
        <p:nvPicPr>
          <p:cNvPr id="8" name="Afbeelding 7">
            <a:extLst>
              <a:ext uri="{FF2B5EF4-FFF2-40B4-BE49-F238E27FC236}">
                <a16:creationId xmlns:a16="http://schemas.microsoft.com/office/drawing/2014/main" id="{F4068F93-DD15-2534-55A7-90A2DD750CA5}"/>
              </a:ext>
            </a:extLst>
          </p:cNvPr>
          <p:cNvPicPr>
            <a:picLocks noChangeAspect="1"/>
          </p:cNvPicPr>
          <p:nvPr/>
        </p:nvPicPr>
        <p:blipFill>
          <a:blip r:embed="rId3"/>
          <a:stretch>
            <a:fillRect/>
          </a:stretch>
        </p:blipFill>
        <p:spPr>
          <a:xfrm>
            <a:off x="9513469" y="454"/>
            <a:ext cx="2463242" cy="2071816"/>
          </a:xfrm>
          <a:prstGeom prst="rect">
            <a:avLst/>
          </a:prstGeom>
        </p:spPr>
      </p:pic>
    </p:spTree>
    <p:extLst>
      <p:ext uri="{BB962C8B-B14F-4D97-AF65-F5344CB8AC3E}">
        <p14:creationId xmlns:p14="http://schemas.microsoft.com/office/powerpoint/2010/main" val="8635340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1353800" cy="1325563"/>
          </a:xfrm>
        </p:spPr>
        <p:txBody>
          <a:bodyPr>
            <a:normAutofit/>
          </a:bodyPr>
          <a:lstStyle/>
          <a:p>
            <a:r>
              <a:rPr lang="fr-FR" sz="2800" noProof="0">
                <a:latin typeface="Futura Medium"/>
                <a:ea typeface="Calibri"/>
                <a:cs typeface="Calibri"/>
              </a:rPr>
              <a:t>2.6. Suivi médecin généraliste - psychologue – autres professionnels</a:t>
            </a:r>
          </a:p>
        </p:txBody>
      </p:sp>
      <p:graphicFrame>
        <p:nvGraphicFramePr>
          <p:cNvPr id="5" name="Diagramme 4"/>
          <p:cNvGraphicFramePr/>
          <p:nvPr>
            <p:extLst>
              <p:ext uri="{D42A27DB-BD31-4B8C-83A1-F6EECF244321}">
                <p14:modId xmlns:p14="http://schemas.microsoft.com/office/powerpoint/2010/main" val="3152428317"/>
              </p:ext>
            </p:extLst>
          </p:nvPr>
        </p:nvGraphicFramePr>
        <p:xfrm>
          <a:off x="838200" y="1027906"/>
          <a:ext cx="9463314" cy="55103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ouble flèche verticale 6"/>
          <p:cNvSpPr/>
          <p:nvPr/>
        </p:nvSpPr>
        <p:spPr>
          <a:xfrm>
            <a:off x="4863402" y="3898761"/>
            <a:ext cx="321547" cy="713433"/>
          </a:xfrm>
          <a:prstGeom prst="upDownArrow">
            <a:avLst/>
          </a:prstGeom>
          <a:solidFill>
            <a:srgbClr val="9BD5EF"/>
          </a:solidFill>
          <a:ln w="6350">
            <a:solidFill>
              <a:srgbClr val="1E69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a:p>
        </p:txBody>
      </p:sp>
      <p:sp>
        <p:nvSpPr>
          <p:cNvPr id="8" name="Flèche droite 7"/>
          <p:cNvSpPr/>
          <p:nvPr/>
        </p:nvSpPr>
        <p:spPr>
          <a:xfrm>
            <a:off x="3878664" y="5797899"/>
            <a:ext cx="6240025" cy="653143"/>
          </a:xfrm>
          <a:prstGeom prst="rightArrow">
            <a:avLst/>
          </a:prstGeom>
          <a:solidFill>
            <a:schemeClr val="accent1">
              <a:tint val="66000"/>
              <a:satMod val="16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noProof="0"/>
              <a:t>Accompagnement par un autre professionnel de santé ?</a:t>
            </a:r>
          </a:p>
        </p:txBody>
      </p:sp>
      <p:sp>
        <p:nvSpPr>
          <p:cNvPr id="4" name="Espace réservé du numéro de diapositive 3"/>
          <p:cNvSpPr>
            <a:spLocks noGrp="1"/>
          </p:cNvSpPr>
          <p:nvPr>
            <p:ph type="sldNum" sz="quarter" idx="12"/>
          </p:nvPr>
        </p:nvSpPr>
        <p:spPr/>
        <p:txBody>
          <a:bodyPr/>
          <a:lstStyle/>
          <a:p>
            <a:fld id="{27C6CCC6-2BE5-4E42-96A4-D1E8E81A3D8E}" type="slidenum">
              <a:rPr lang="fr-FR" noProof="0" smtClean="0"/>
              <a:t>58</a:t>
            </a:fld>
            <a:endParaRPr lang="fr-FR" noProof="0"/>
          </a:p>
        </p:txBody>
      </p:sp>
    </p:spTree>
    <p:extLst>
      <p:ext uri="{BB962C8B-B14F-4D97-AF65-F5344CB8AC3E}">
        <p14:creationId xmlns:p14="http://schemas.microsoft.com/office/powerpoint/2010/main" val="27787996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F80DF1-4319-9613-6BBB-305185A447FB}"/>
              </a:ext>
            </a:extLst>
          </p:cNvPr>
          <p:cNvPicPr>
            <a:picLocks noChangeAspect="1"/>
          </p:cNvPicPr>
          <p:nvPr/>
        </p:nvPicPr>
        <p:blipFill>
          <a:blip r:embed="rId2"/>
          <a:srcRect t="11140" b="3761"/>
          <a:stretch>
            <a:fillRect/>
          </a:stretch>
        </p:blipFill>
        <p:spPr>
          <a:xfrm>
            <a:off x="1831710" y="1625866"/>
            <a:ext cx="7767782" cy="4747491"/>
          </a:xfrm>
          <a:prstGeom prst="rect">
            <a:avLst/>
          </a:prstGeom>
        </p:spPr>
      </p:pic>
      <p:sp>
        <p:nvSpPr>
          <p:cNvPr id="2" name="Title 1">
            <a:extLst>
              <a:ext uri="{FF2B5EF4-FFF2-40B4-BE49-F238E27FC236}">
                <a16:creationId xmlns:a16="http://schemas.microsoft.com/office/drawing/2014/main" id="{B4124959-3C15-D428-69BD-9A0082BB0232}"/>
              </a:ext>
            </a:extLst>
          </p:cNvPr>
          <p:cNvSpPr>
            <a:spLocks noGrp="1"/>
          </p:cNvSpPr>
          <p:nvPr>
            <p:ph type="title"/>
          </p:nvPr>
        </p:nvSpPr>
        <p:spPr>
          <a:xfrm>
            <a:off x="498513" y="272761"/>
            <a:ext cx="11194973" cy="1353105"/>
          </a:xfrm>
        </p:spPr>
        <p:txBody>
          <a:bodyPr>
            <a:normAutofit/>
          </a:bodyPr>
          <a:lstStyle/>
          <a:p>
            <a:r>
              <a:rPr lang="fr-FR" sz="2800" noProof="0">
                <a:solidFill>
                  <a:srgbClr val="1E699D"/>
                </a:solidFill>
                <a:latin typeface="Futura Medium"/>
                <a:ea typeface="Calibri"/>
                <a:cs typeface="Calibri"/>
              </a:rPr>
              <a:t>2.6.b. Exemple d' accompagnement par un psychologue de première ligne</a:t>
            </a:r>
          </a:p>
        </p:txBody>
      </p:sp>
      <p:sp>
        <p:nvSpPr>
          <p:cNvPr id="4" name="Slide Number Placeholder 3">
            <a:extLst>
              <a:ext uri="{FF2B5EF4-FFF2-40B4-BE49-F238E27FC236}">
                <a16:creationId xmlns:a16="http://schemas.microsoft.com/office/drawing/2014/main" id="{D21B8DE0-5C1B-13EC-5061-54FF99B97862}"/>
              </a:ext>
            </a:extLst>
          </p:cNvPr>
          <p:cNvSpPr>
            <a:spLocks noGrp="1"/>
          </p:cNvSpPr>
          <p:nvPr>
            <p:ph type="sldNum" sz="quarter" idx="12"/>
          </p:nvPr>
        </p:nvSpPr>
        <p:spPr/>
        <p:txBody>
          <a:bodyPr/>
          <a:lstStyle/>
          <a:p>
            <a:fld id="{27C6CCC6-2BE5-4E42-96A4-D1E8E81A3D8E}" type="slidenum">
              <a:rPr lang="fr-FR" noProof="0" smtClean="0"/>
              <a:t>59</a:t>
            </a:fld>
            <a:endParaRPr lang="fr-FR" noProof="0"/>
          </a:p>
        </p:txBody>
      </p:sp>
      <p:sp>
        <p:nvSpPr>
          <p:cNvPr id="7" name="Tekstvak 6">
            <a:extLst>
              <a:ext uri="{FF2B5EF4-FFF2-40B4-BE49-F238E27FC236}">
                <a16:creationId xmlns:a16="http://schemas.microsoft.com/office/drawing/2014/main" id="{DAB448FC-23C0-947C-8E63-DCB1CF186523}"/>
              </a:ext>
            </a:extLst>
          </p:cNvPr>
          <p:cNvSpPr txBox="1"/>
          <p:nvPr/>
        </p:nvSpPr>
        <p:spPr>
          <a:xfrm>
            <a:off x="8811352" y="2125861"/>
            <a:ext cx="2542448" cy="738664"/>
          </a:xfrm>
          <a:prstGeom prst="rect">
            <a:avLst/>
          </a:prstGeom>
          <a:noFill/>
        </p:spPr>
        <p:txBody>
          <a:bodyPr wrap="square" rtlCol="0">
            <a:spAutoFit/>
          </a:bodyPr>
          <a:lstStyle/>
          <a:p>
            <a:pPr lvl="0">
              <a:defRPr/>
            </a:pPr>
            <a:r>
              <a:rPr lang="fr-FR" sz="1400" i="1">
                <a:solidFill>
                  <a:srgbClr val="000000"/>
                </a:solidFill>
                <a:latin typeface="Calibri"/>
              </a:rPr>
              <a:t>+ éventuellement, orientation vers des acteurs dans le domaine du travail</a:t>
            </a:r>
            <a:endParaRPr kumimoji="0" lang="nl-BE" sz="1400" b="0" i="1" u="none" strike="noStrike" kern="1200" cap="none" spc="0" normalizeH="0" baseline="0" noProof="0">
              <a:ln>
                <a:noFill/>
              </a:ln>
              <a:solidFill>
                <a:srgbClr val="000000"/>
              </a:solidFill>
              <a:effectLst/>
              <a:uLnTx/>
              <a:uFillTx/>
              <a:latin typeface="Calibri"/>
              <a:ea typeface="+mn-ea"/>
              <a:cs typeface="+mn-cs"/>
            </a:endParaRPr>
          </a:p>
        </p:txBody>
      </p:sp>
      <p:sp>
        <p:nvSpPr>
          <p:cNvPr id="8" name="Pijl: gekromd rechts 7">
            <a:extLst>
              <a:ext uri="{FF2B5EF4-FFF2-40B4-BE49-F238E27FC236}">
                <a16:creationId xmlns:a16="http://schemas.microsoft.com/office/drawing/2014/main" id="{CD964A95-24C6-BDD2-6CD9-6E619E6FFB7C}"/>
              </a:ext>
            </a:extLst>
          </p:cNvPr>
          <p:cNvSpPr/>
          <p:nvPr/>
        </p:nvSpPr>
        <p:spPr>
          <a:xfrm rot="13273609">
            <a:off x="9465079" y="2889362"/>
            <a:ext cx="546100" cy="824458"/>
          </a:xfrm>
          <a:prstGeom prst="curvedRightArrow">
            <a:avLst>
              <a:gd name="adj1" fmla="val 10473"/>
              <a:gd name="adj2" fmla="val 30907"/>
              <a:gd name="adj3" fmla="val 21057"/>
            </a:avLst>
          </a:prstGeom>
          <a:solidFill>
            <a:srgbClr val="F0F8CA"/>
          </a:solidFill>
          <a:ln>
            <a:solidFill>
              <a:srgbClr val="F0F8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srgbClr val="1E699D"/>
              </a:solidFill>
              <a:effectLst/>
              <a:uLnTx/>
              <a:uFillTx/>
              <a:latin typeface="Calibri"/>
              <a:ea typeface="+mn-ea"/>
              <a:cs typeface="+mn-cs"/>
            </a:endParaRPr>
          </a:p>
        </p:txBody>
      </p:sp>
      <p:sp>
        <p:nvSpPr>
          <p:cNvPr id="9" name="Rechthoek 8">
            <a:extLst>
              <a:ext uri="{FF2B5EF4-FFF2-40B4-BE49-F238E27FC236}">
                <a16:creationId xmlns:a16="http://schemas.microsoft.com/office/drawing/2014/main" id="{71CC12DE-9A2F-000C-C59F-DE8E9A5B8FCD}"/>
              </a:ext>
            </a:extLst>
          </p:cNvPr>
          <p:cNvSpPr/>
          <p:nvPr/>
        </p:nvSpPr>
        <p:spPr>
          <a:xfrm rot="16200000">
            <a:off x="-1124752" y="3222622"/>
            <a:ext cx="3387426" cy="1137922"/>
          </a:xfrm>
          <a:prstGeom prst="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r-FR" i="1">
                <a:solidFill>
                  <a:srgbClr val="FFFFFF"/>
                </a:solidFill>
                <a:latin typeface="Calibri"/>
              </a:rPr>
              <a:t>Étape 1 : analyse de la demande d'aide et de la situation professionnelle qui est (en partie) à l'origine de la demande</a:t>
            </a:r>
            <a:endParaRPr kumimoji="0" lang="nl-BE" sz="1800" b="0" i="1" u="none" strike="noStrike" kern="1200" cap="none" spc="0" normalizeH="0" baseline="0" noProof="0">
              <a:ln>
                <a:noFill/>
              </a:ln>
              <a:solidFill>
                <a:srgbClr val="FFFFFF"/>
              </a:solidFill>
              <a:effectLst/>
              <a:uLnTx/>
              <a:uFillTx/>
              <a:latin typeface="Calibri"/>
              <a:ea typeface="+mn-ea"/>
              <a:cs typeface="+mn-cs"/>
            </a:endParaRPr>
          </a:p>
        </p:txBody>
      </p:sp>
      <p:sp>
        <p:nvSpPr>
          <p:cNvPr id="10" name="Rechthoek 9">
            <a:extLst>
              <a:ext uri="{FF2B5EF4-FFF2-40B4-BE49-F238E27FC236}">
                <a16:creationId xmlns:a16="http://schemas.microsoft.com/office/drawing/2014/main" id="{8EB2668B-208A-E22A-F071-0A43C7319ECB}"/>
              </a:ext>
            </a:extLst>
          </p:cNvPr>
          <p:cNvSpPr/>
          <p:nvPr/>
        </p:nvSpPr>
        <p:spPr>
          <a:xfrm rot="16200000">
            <a:off x="10167908" y="3011123"/>
            <a:ext cx="3212432" cy="835752"/>
          </a:xfrm>
          <a:prstGeom prst="rect">
            <a:avLst/>
          </a:prstGeom>
          <a:solidFill>
            <a:srgbClr val="9BD5EF"/>
          </a:solidFill>
          <a:ln>
            <a:solidFill>
              <a:srgbClr val="9BD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defRPr/>
            </a:pPr>
            <a:r>
              <a:rPr lang="fr-FR" i="1">
                <a:solidFill>
                  <a:srgbClr val="FFFFFF"/>
                </a:solidFill>
                <a:latin typeface="Calibri"/>
              </a:rPr>
              <a:t>Importance d'une approche multidimensionnelle et individuelle</a:t>
            </a:r>
            <a:endParaRPr kumimoji="0" lang="nl-BE" sz="1800" b="0" i="1" u="none" strike="noStrike" kern="1200" cap="none" spc="0" normalizeH="0" baseline="0" noProof="0">
              <a:ln>
                <a:noFill/>
              </a:ln>
              <a:solidFill>
                <a:srgbClr val="FFFFFF"/>
              </a:solidFill>
              <a:effectLst/>
              <a:uLnTx/>
              <a:uFillTx/>
              <a:latin typeface="Calibri"/>
              <a:ea typeface="+mn-ea"/>
              <a:cs typeface="+mn-cs"/>
            </a:endParaRPr>
          </a:p>
        </p:txBody>
      </p:sp>
    </p:spTree>
    <p:extLst>
      <p:ext uri="{BB962C8B-B14F-4D97-AF65-F5344CB8AC3E}">
        <p14:creationId xmlns:p14="http://schemas.microsoft.com/office/powerpoint/2010/main" val="3273338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60646" y="242366"/>
            <a:ext cx="10515600" cy="1325563"/>
          </a:xfrm>
        </p:spPr>
        <p:txBody>
          <a:bodyPr>
            <a:normAutofit/>
          </a:bodyPr>
          <a:lstStyle/>
          <a:p>
            <a:r>
              <a:rPr lang="fr-FR" sz="2800" noProof="0">
                <a:solidFill>
                  <a:srgbClr val="1E699D"/>
                </a:solidFill>
                <a:latin typeface="Futura Medium"/>
                <a:ea typeface="Calibri"/>
                <a:cs typeface="Calibri"/>
              </a:rPr>
              <a:t>1. Objectifs du projet Stress, travail et première ligne</a:t>
            </a:r>
          </a:p>
        </p:txBody>
      </p:sp>
      <p:sp>
        <p:nvSpPr>
          <p:cNvPr id="4" name="Espace réservé du contenu 2">
            <a:extLst>
              <a:ext uri="{FF2B5EF4-FFF2-40B4-BE49-F238E27FC236}">
                <a16:creationId xmlns:a16="http://schemas.microsoft.com/office/drawing/2014/main" id="{CC4E0317-1840-4380-91B6-925B9DB5B767}"/>
              </a:ext>
            </a:extLst>
          </p:cNvPr>
          <p:cNvSpPr>
            <a:spLocks noGrp="1"/>
          </p:cNvSpPr>
          <p:nvPr>
            <p:ph idx="1"/>
          </p:nvPr>
        </p:nvSpPr>
        <p:spPr>
          <a:xfrm>
            <a:off x="727047" y="1449188"/>
            <a:ext cx="7783286" cy="3042425"/>
          </a:xfrm>
        </p:spPr>
        <p:txBody>
          <a:bodyPr vert="horz" lIns="91440" tIns="45720" rIns="91440" bIns="45720" rtlCol="0">
            <a:normAutofit/>
          </a:bodyPr>
          <a:lstStyle/>
          <a:p>
            <a:r>
              <a:rPr lang="fr-FR" sz="2000" noProof="0">
                <a:solidFill>
                  <a:srgbClr val="1E699D"/>
                </a:solidFill>
              </a:rPr>
              <a:t>Offrir une réponse pour lutter contre les nouveaux maux liés au travail</a:t>
            </a:r>
          </a:p>
          <a:p>
            <a:r>
              <a:rPr lang="fr-FR" sz="2000" noProof="0">
                <a:solidFill>
                  <a:srgbClr val="1E699D"/>
                </a:solidFill>
              </a:rPr>
              <a:t>Proposer des alternatives qui sont davantage axées sur la prévention secondaire plutôt que tertiaire.</a:t>
            </a:r>
          </a:p>
          <a:p>
            <a:r>
              <a:rPr lang="fr-FR" sz="2000" b="1" noProof="0">
                <a:solidFill>
                  <a:srgbClr val="1E699D"/>
                </a:solidFill>
              </a:rPr>
              <a:t>Renforcer la première ligne (médecins généralistes et psychologues de première ligne INAMI*</a:t>
            </a:r>
            <a:r>
              <a:rPr lang="fr-FR" sz="2000" noProof="0">
                <a:solidFill>
                  <a:srgbClr val="1E699D"/>
                </a:solidFill>
              </a:rPr>
              <a:t>) notamment en :</a:t>
            </a:r>
          </a:p>
          <a:p>
            <a:pPr lvl="1">
              <a:buFont typeface="Courier New" panose="020B0604020202020204" pitchFamily="34" charset="0"/>
              <a:buChar char="o"/>
            </a:pPr>
            <a:r>
              <a:rPr lang="fr-FR" noProof="0">
                <a:solidFill>
                  <a:srgbClr val="1E699D"/>
                </a:solidFill>
              </a:rPr>
              <a:t>Encourageant les regards croisés entre professionnels de la santé et ;</a:t>
            </a:r>
          </a:p>
          <a:p>
            <a:pPr lvl="1">
              <a:buFont typeface="Courier New" panose="020B0604020202020204" pitchFamily="34" charset="0"/>
              <a:buChar char="o"/>
            </a:pPr>
            <a:r>
              <a:rPr lang="fr-FR" noProof="0">
                <a:solidFill>
                  <a:srgbClr val="1E699D"/>
                </a:solidFill>
              </a:rPr>
              <a:t>Fournissant des repères, des bonnes pratiques pour appréhender la spécificité de la souffrance au travail.</a:t>
            </a:r>
          </a:p>
          <a:p>
            <a:endParaRPr lang="fr-FR" sz="2000" noProof="0">
              <a:solidFill>
                <a:srgbClr val="1E699D"/>
              </a:solidFill>
            </a:endParaRPr>
          </a:p>
        </p:txBody>
      </p:sp>
      <p:pic>
        <p:nvPicPr>
          <p:cNvPr id="5" name="Image 4"/>
          <p:cNvPicPr>
            <a:picLocks noChangeAspect="1"/>
          </p:cNvPicPr>
          <p:nvPr/>
        </p:nvPicPr>
        <p:blipFill>
          <a:blip r:embed="rId3"/>
          <a:stretch>
            <a:fillRect/>
          </a:stretch>
        </p:blipFill>
        <p:spPr>
          <a:xfrm>
            <a:off x="9076302" y="1378849"/>
            <a:ext cx="2830995" cy="2202514"/>
          </a:xfrm>
          <a:prstGeom prst="rect">
            <a:avLst/>
          </a:prstGeom>
        </p:spPr>
      </p:pic>
      <p:sp>
        <p:nvSpPr>
          <p:cNvPr id="6" name="ZoneTexte 5"/>
          <p:cNvSpPr txBox="1"/>
          <p:nvPr/>
        </p:nvSpPr>
        <p:spPr>
          <a:xfrm>
            <a:off x="10754325" y="3618204"/>
            <a:ext cx="1198949" cy="230832"/>
          </a:xfrm>
          <a:prstGeom prst="rect">
            <a:avLst/>
          </a:prstGeom>
          <a:noFill/>
        </p:spPr>
        <p:txBody>
          <a:bodyPr wrap="square" rtlCol="0">
            <a:spAutoFit/>
          </a:bodyPr>
          <a:lstStyle/>
          <a:p>
            <a:r>
              <a:rPr lang="fr-FR" sz="900" i="1" noProof="0">
                <a:solidFill>
                  <a:srgbClr val="1E699D"/>
                </a:solidFill>
                <a:latin typeface="Calibri" panose="020F0502020204030204" pitchFamily="34" charset="0"/>
                <a:cs typeface="Calibri" panose="020F0502020204030204" pitchFamily="34" charset="0"/>
              </a:rPr>
              <a:t>Image : Freepik.com</a:t>
            </a:r>
          </a:p>
        </p:txBody>
      </p:sp>
      <p:sp>
        <p:nvSpPr>
          <p:cNvPr id="10" name="ZoneTexte 9"/>
          <p:cNvSpPr txBox="1"/>
          <p:nvPr/>
        </p:nvSpPr>
        <p:spPr>
          <a:xfrm>
            <a:off x="1696534" y="4353902"/>
            <a:ext cx="10207429" cy="1754326"/>
          </a:xfrm>
          <a:prstGeom prst="rect">
            <a:avLst/>
          </a:prstGeom>
          <a:solidFill>
            <a:schemeClr val="tx2">
              <a:lumMod val="10000"/>
              <a:lumOff val="90000"/>
            </a:schemeClr>
          </a:solidFill>
          <a:ln>
            <a:solidFill>
              <a:srgbClr val="1E699D"/>
            </a:solidFill>
            <a:prstDash val="solid"/>
          </a:ln>
        </p:spPr>
        <p:txBody>
          <a:bodyPr wrap="square" lIns="91440" tIns="45720" rIns="91440" bIns="45720" rtlCol="0" anchor="t">
            <a:spAutoFit/>
          </a:bodyPr>
          <a:lstStyle/>
          <a:p>
            <a:r>
              <a:rPr lang="fr-FR" noProof="0">
                <a:solidFill>
                  <a:srgbClr val="1E699D"/>
                </a:solidFill>
                <a:latin typeface="Calibri"/>
                <a:ea typeface="Calibri"/>
                <a:cs typeface="Calibri"/>
              </a:rPr>
              <a:t>* </a:t>
            </a:r>
            <a:r>
              <a:rPr lang="fr-FR" b="1" noProof="0">
                <a:solidFill>
                  <a:srgbClr val="1E699D"/>
                </a:solidFill>
                <a:ea typeface="+mn-lt"/>
                <a:cs typeface="+mn-lt"/>
              </a:rPr>
              <a:t>Les psychologues de première ligne dans le cadre de la convention INAMI font partie d’un réseau de soins de santé mentale ayant conclu un accord avec l’INAMI</a:t>
            </a:r>
            <a:r>
              <a:rPr lang="fr-FR" noProof="0">
                <a:solidFill>
                  <a:srgbClr val="1E699D"/>
                </a:solidFill>
                <a:ea typeface="+mn-lt"/>
                <a:cs typeface="+mn-lt"/>
              </a:rPr>
              <a:t>. L’accord « soins psychologiques de première ligne », initialement lancé en 2021 et modifié en 2024, vise à développer progressivement et de manière coordonnée l’offre de ces soins sur tout le territoire. Les adultes à partir de 24 ans paient via le système du tiers payant seulement 11 euros (4 euros pour les jeunes de moins de 25 ans) par séance individuelle et 2,5 euros par séance de groupe.</a:t>
            </a:r>
            <a:endParaRPr lang="fr-FR" noProof="0">
              <a:solidFill>
                <a:srgbClr val="1E699D"/>
              </a:solidFill>
              <a:latin typeface="Calibri"/>
              <a:ea typeface="Calibri"/>
              <a:cs typeface="Calibri"/>
            </a:endParaRPr>
          </a:p>
        </p:txBody>
      </p:sp>
      <p:sp>
        <p:nvSpPr>
          <p:cNvPr id="7" name="Espace réservé du numéro de diapositive 6"/>
          <p:cNvSpPr>
            <a:spLocks noGrp="1"/>
          </p:cNvSpPr>
          <p:nvPr>
            <p:ph type="sldNum" sz="quarter" idx="12"/>
          </p:nvPr>
        </p:nvSpPr>
        <p:spPr/>
        <p:txBody>
          <a:bodyPr/>
          <a:lstStyle/>
          <a:p>
            <a:fld id="{27C6CCC6-2BE5-4E42-96A4-D1E8E81A3D8E}" type="slidenum">
              <a:rPr lang="fr-FR" noProof="0" smtClean="0"/>
              <a:t>6</a:t>
            </a:fld>
            <a:endParaRPr lang="fr-FR" noProof="0"/>
          </a:p>
        </p:txBody>
      </p:sp>
    </p:spTree>
    <p:extLst>
      <p:ext uri="{BB962C8B-B14F-4D97-AF65-F5344CB8AC3E}">
        <p14:creationId xmlns:p14="http://schemas.microsoft.com/office/powerpoint/2010/main" val="351715813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E67F76-2CC6-4CCD-A218-F59DAD8368E6}"/>
              </a:ext>
            </a:extLst>
          </p:cNvPr>
          <p:cNvSpPr>
            <a:spLocks noGrp="1"/>
          </p:cNvSpPr>
          <p:nvPr>
            <p:ph type="title"/>
          </p:nvPr>
        </p:nvSpPr>
        <p:spPr/>
        <p:txBody>
          <a:bodyPr>
            <a:normAutofit/>
          </a:bodyPr>
          <a:lstStyle/>
          <a:p>
            <a:r>
              <a:rPr lang="fr-FR" sz="2800" noProof="0">
                <a:latin typeface="Futura Medium"/>
                <a:ea typeface="Calibri"/>
                <a:cs typeface="Calibri"/>
              </a:rPr>
              <a:t>2.6.c. Autres professionnels (de soins - de travail)</a:t>
            </a:r>
            <a:endParaRPr lang="fr-FR" sz="2800" noProof="0">
              <a:latin typeface="Futura Medium"/>
              <a:ea typeface="Calibri"/>
            </a:endParaRPr>
          </a:p>
        </p:txBody>
      </p:sp>
      <p:sp>
        <p:nvSpPr>
          <p:cNvPr id="3" name="Tijdelijke aanduiding voor inhoud 2">
            <a:extLst>
              <a:ext uri="{FF2B5EF4-FFF2-40B4-BE49-F238E27FC236}">
                <a16:creationId xmlns:a16="http://schemas.microsoft.com/office/drawing/2014/main" id="{A1BBE554-0ABE-E1D2-E6B5-2E8A477C12C7}"/>
              </a:ext>
            </a:extLst>
          </p:cNvPr>
          <p:cNvSpPr>
            <a:spLocks noGrp="1"/>
          </p:cNvSpPr>
          <p:nvPr>
            <p:ph idx="1"/>
          </p:nvPr>
        </p:nvSpPr>
        <p:spPr>
          <a:xfrm>
            <a:off x="838199" y="1825625"/>
            <a:ext cx="10802257" cy="4351338"/>
          </a:xfrm>
        </p:spPr>
        <p:txBody>
          <a:bodyPr vert="horz" lIns="91440" tIns="45720" rIns="91440" bIns="45720" rtlCol="0" anchor="t">
            <a:normAutofit fontScale="92500" lnSpcReduction="10000"/>
          </a:bodyPr>
          <a:lstStyle/>
          <a:p>
            <a:r>
              <a:rPr lang="fr-FR" noProof="0">
                <a:latin typeface="Calibri"/>
                <a:ea typeface="Calibri"/>
                <a:cs typeface="Calibri"/>
              </a:rPr>
              <a:t>Kinésithérapeute, assistant social, ergothérapeute, autres paramédicaux, …</a:t>
            </a:r>
            <a:endParaRPr lang="fr-FR" noProof="0">
              <a:ea typeface="Calibri" panose="020F0502020204030204" pitchFamily="34" charset="0"/>
            </a:endParaRPr>
          </a:p>
          <a:p>
            <a:r>
              <a:rPr lang="fr-FR" noProof="0">
                <a:latin typeface="Calibri"/>
                <a:ea typeface="Calibri"/>
                <a:cs typeface="Calibri"/>
              </a:rPr>
              <a:t>Psychiatre</a:t>
            </a:r>
            <a:endParaRPr lang="fr-FR" noProof="0">
              <a:ea typeface="Calibri" panose="020F0502020204030204" pitchFamily="34" charset="0"/>
            </a:endParaRPr>
          </a:p>
          <a:p>
            <a:r>
              <a:rPr lang="fr-FR" noProof="0">
                <a:latin typeface="Calibri"/>
                <a:ea typeface="Calibri"/>
                <a:cs typeface="Calibri"/>
              </a:rPr>
              <a:t>Service interne / externe de prévention</a:t>
            </a:r>
            <a:endParaRPr lang="fr-FR" noProof="0">
              <a:ea typeface="Calibri" panose="020F0502020204030204" pitchFamily="34" charset="0"/>
            </a:endParaRPr>
          </a:p>
          <a:p>
            <a:pPr marL="0" indent="0">
              <a:buNone/>
            </a:pPr>
            <a:r>
              <a:rPr lang="fr-FR" noProof="0">
                <a:latin typeface="Calibri"/>
                <a:ea typeface="Calibri"/>
                <a:cs typeface="Calibri"/>
              </a:rPr>
              <a:t> - Personne de confiance à l'intérieur de l'entreprise</a:t>
            </a:r>
            <a:endParaRPr lang="fr-FR" noProof="0">
              <a:ea typeface="Calibri" panose="020F0502020204030204" pitchFamily="34" charset="0"/>
            </a:endParaRPr>
          </a:p>
          <a:p>
            <a:pPr marL="0" indent="0">
              <a:buNone/>
            </a:pPr>
            <a:r>
              <a:rPr lang="fr-FR" noProof="0">
                <a:latin typeface="Calibri"/>
                <a:ea typeface="Calibri"/>
                <a:cs typeface="Calibri"/>
              </a:rPr>
              <a:t>    - Conseiller en prévention médecin du travail</a:t>
            </a:r>
            <a:endParaRPr lang="fr-FR" noProof="0">
              <a:ea typeface="Calibri" panose="020F0502020204030204" pitchFamily="34" charset="0"/>
            </a:endParaRPr>
          </a:p>
          <a:p>
            <a:pPr marL="0" indent="0">
              <a:buNone/>
            </a:pPr>
            <a:r>
              <a:rPr lang="fr-FR" noProof="0">
                <a:latin typeface="Calibri"/>
                <a:ea typeface="Calibri"/>
                <a:cs typeface="Calibri"/>
              </a:rPr>
              <a:t> - Conseiller en prévention aspects psychosociaux (CPAP)</a:t>
            </a:r>
          </a:p>
          <a:p>
            <a:r>
              <a:rPr lang="fr-FR" noProof="0">
                <a:latin typeface="Calibri"/>
                <a:ea typeface="Calibri"/>
                <a:cs typeface="Calibri"/>
              </a:rPr>
              <a:t>Représentants syndicaux</a:t>
            </a:r>
          </a:p>
          <a:p>
            <a:r>
              <a:rPr lang="fr-FR" noProof="0">
                <a:latin typeface="Calibri"/>
                <a:ea typeface="Calibri"/>
                <a:cs typeface="Calibri"/>
              </a:rPr>
              <a:t>(Job) coach, conseiller référent  FOREM &amp; ACTIRIS (services régionaux d’emploi)</a:t>
            </a:r>
            <a:endParaRPr lang="fr-FR" noProof="0">
              <a:ea typeface="Calibri" panose="020F0502020204030204" pitchFamily="34" charset="0"/>
            </a:endParaRPr>
          </a:p>
          <a:p>
            <a:r>
              <a:rPr lang="fr-FR" noProof="0">
                <a:latin typeface="Calibri"/>
                <a:ea typeface="Calibri"/>
                <a:cs typeface="Calibri"/>
              </a:rPr>
              <a:t>Mutualités</a:t>
            </a:r>
          </a:p>
          <a:p>
            <a:pPr marL="0" indent="0">
              <a:buNone/>
            </a:pPr>
            <a:r>
              <a:rPr lang="fr-FR" noProof="0">
                <a:latin typeface="Calibri"/>
                <a:ea typeface="Calibri"/>
                <a:cs typeface="Calibri"/>
              </a:rPr>
              <a:t> - Médecin conseil et équipe multidisciplinaire</a:t>
            </a:r>
            <a:endParaRPr lang="fr-FR" noProof="0">
              <a:ea typeface="Calibri" panose="020F0502020204030204" pitchFamily="34" charset="0"/>
            </a:endParaRPr>
          </a:p>
          <a:p>
            <a:pPr marL="0" indent="0">
              <a:buNone/>
            </a:pPr>
            <a:r>
              <a:rPr lang="fr-FR" noProof="0">
                <a:latin typeface="Calibri"/>
                <a:ea typeface="Calibri"/>
                <a:cs typeface="Calibri"/>
              </a:rPr>
              <a:t> - Coordinateur Retour au Travail (</a:t>
            </a:r>
            <a:r>
              <a:rPr lang="fr-FR" noProof="0" err="1">
                <a:latin typeface="Calibri"/>
                <a:ea typeface="Calibri"/>
                <a:cs typeface="Calibri"/>
              </a:rPr>
              <a:t>CReAT</a:t>
            </a:r>
            <a:r>
              <a:rPr lang="fr-FR" noProof="0">
                <a:latin typeface="Calibri"/>
                <a:ea typeface="Calibri"/>
                <a:cs typeface="Calibri"/>
              </a:rPr>
              <a:t>)</a:t>
            </a:r>
          </a:p>
          <a:p>
            <a:endParaRPr lang="fr-FR" noProof="0">
              <a:ea typeface="Calibri"/>
            </a:endParaRPr>
          </a:p>
          <a:p>
            <a:pPr lvl="1"/>
            <a:endParaRPr lang="fr-FR" noProof="0"/>
          </a:p>
          <a:p>
            <a:pPr lvl="1"/>
            <a:endParaRPr lang="fr-FR" noProof="0"/>
          </a:p>
          <a:p>
            <a:pPr lvl="1"/>
            <a:endParaRPr lang="fr-FR" noProof="0"/>
          </a:p>
          <a:p>
            <a:pPr lvl="1"/>
            <a:endParaRPr lang="fr-FR" noProof="0"/>
          </a:p>
        </p:txBody>
      </p:sp>
      <p:sp>
        <p:nvSpPr>
          <p:cNvPr id="4" name="Tijdelijke aanduiding voor dianummer 3">
            <a:extLst>
              <a:ext uri="{FF2B5EF4-FFF2-40B4-BE49-F238E27FC236}">
                <a16:creationId xmlns:a16="http://schemas.microsoft.com/office/drawing/2014/main" id="{EE43B918-06ED-AA17-D0C1-021EFC5FEBE4}"/>
              </a:ext>
            </a:extLst>
          </p:cNvPr>
          <p:cNvSpPr>
            <a:spLocks noGrp="1"/>
          </p:cNvSpPr>
          <p:nvPr>
            <p:ph type="sldNum" sz="quarter" idx="12"/>
          </p:nvPr>
        </p:nvSpPr>
        <p:spPr/>
        <p:txBody>
          <a:bodyPr/>
          <a:lstStyle/>
          <a:p>
            <a:fld id="{27C6CCC6-2BE5-4E42-96A4-D1E8E81A3D8E}" type="slidenum">
              <a:rPr lang="fr-FR" noProof="0" smtClean="0"/>
              <a:t>60</a:t>
            </a:fld>
            <a:endParaRPr lang="fr-FR" noProof="0"/>
          </a:p>
        </p:txBody>
      </p:sp>
    </p:spTree>
    <p:extLst>
      <p:ext uri="{BB962C8B-B14F-4D97-AF65-F5344CB8AC3E}">
        <p14:creationId xmlns:p14="http://schemas.microsoft.com/office/powerpoint/2010/main" val="35918064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E599F-0BC2-9D74-D687-D90844AF736B}"/>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0EB1A1FB-36E2-7C10-7052-8D1F7ED426D3}"/>
              </a:ext>
            </a:extLst>
          </p:cNvPr>
          <p:cNvSpPr>
            <a:spLocks noGrp="1"/>
          </p:cNvSpPr>
          <p:nvPr>
            <p:ph type="sldNum" sz="quarter" idx="12"/>
          </p:nvPr>
        </p:nvSpPr>
        <p:spPr/>
        <p:txBody>
          <a:bodyPr/>
          <a:lstStyle/>
          <a:p>
            <a:fld id="{27C6CCC6-2BE5-4E42-96A4-D1E8E81A3D8E}" type="slidenum">
              <a:rPr lang="fr-FR" noProof="0" smtClean="0"/>
              <a:t>61</a:t>
            </a:fld>
            <a:endParaRPr lang="fr-FR" noProof="0"/>
          </a:p>
        </p:txBody>
      </p:sp>
      <p:pic>
        <p:nvPicPr>
          <p:cNvPr id="19" name="Picture 18" descr="A group of people riding bicycles&#10;&#10;AI-generated content may be incorrect.">
            <a:extLst>
              <a:ext uri="{FF2B5EF4-FFF2-40B4-BE49-F238E27FC236}">
                <a16:creationId xmlns:a16="http://schemas.microsoft.com/office/drawing/2014/main" id="{9169BEE3-5E9F-4189-F564-C31B83DB76BE}"/>
              </a:ext>
            </a:extLst>
          </p:cNvPr>
          <p:cNvPicPr>
            <a:picLocks noChangeAspect="1"/>
          </p:cNvPicPr>
          <p:nvPr/>
        </p:nvPicPr>
        <p:blipFill>
          <a:blip r:embed="rId2"/>
          <a:stretch>
            <a:fillRect/>
          </a:stretch>
        </p:blipFill>
        <p:spPr>
          <a:xfrm>
            <a:off x="8410324" y="2273216"/>
            <a:ext cx="3552825" cy="2752725"/>
          </a:xfrm>
          <a:prstGeom prst="rect">
            <a:avLst/>
          </a:prstGeom>
        </p:spPr>
      </p:pic>
      <p:sp>
        <p:nvSpPr>
          <p:cNvPr id="20" name="TextBox 19">
            <a:extLst>
              <a:ext uri="{FF2B5EF4-FFF2-40B4-BE49-F238E27FC236}">
                <a16:creationId xmlns:a16="http://schemas.microsoft.com/office/drawing/2014/main" id="{DB692AE7-B627-76C2-AB1E-33E0003D05CB}"/>
              </a:ext>
            </a:extLst>
          </p:cNvPr>
          <p:cNvSpPr txBox="1"/>
          <p:nvPr/>
        </p:nvSpPr>
        <p:spPr>
          <a:xfrm>
            <a:off x="1263836" y="2343293"/>
            <a:ext cx="651593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4400" noProof="0">
                <a:solidFill>
                  <a:srgbClr val="1E699D"/>
                </a:solidFill>
                <a:latin typeface="Futura Medium"/>
                <a:ea typeface="Calibri"/>
                <a:cs typeface="Calibri"/>
              </a:rPr>
              <a:t>Levez le nez du guidon</a:t>
            </a:r>
          </a:p>
        </p:txBody>
      </p:sp>
      <p:sp>
        <p:nvSpPr>
          <p:cNvPr id="21" name="TextBox 20">
            <a:extLst>
              <a:ext uri="{FF2B5EF4-FFF2-40B4-BE49-F238E27FC236}">
                <a16:creationId xmlns:a16="http://schemas.microsoft.com/office/drawing/2014/main" id="{E520BB41-57B9-E8DF-C4D7-57F87B0BE1A3}"/>
              </a:ext>
            </a:extLst>
          </p:cNvPr>
          <p:cNvSpPr txBox="1"/>
          <p:nvPr/>
        </p:nvSpPr>
        <p:spPr>
          <a:xfrm>
            <a:off x="1157844" y="3334986"/>
            <a:ext cx="515586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i="1" noProof="0">
                <a:solidFill>
                  <a:srgbClr val="1E699D"/>
                </a:solidFill>
              </a:rPr>
              <a:t>Utilité de l'incapacité de travail</a:t>
            </a:r>
          </a:p>
        </p:txBody>
      </p:sp>
    </p:spTree>
    <p:extLst>
      <p:ext uri="{BB962C8B-B14F-4D97-AF65-F5344CB8AC3E}">
        <p14:creationId xmlns:p14="http://schemas.microsoft.com/office/powerpoint/2010/main" val="21875263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D0BE5-E414-1E54-51DA-614F422BAB8E}"/>
            </a:ext>
          </a:extLst>
        </p:cNvPr>
        <p:cNvGrpSpPr/>
        <p:nvPr/>
      </p:nvGrpSpPr>
      <p:grpSpPr>
        <a:xfrm>
          <a:off x="0" y="0"/>
          <a:ext cx="0" cy="0"/>
          <a:chOff x="0" y="0"/>
          <a:chExt cx="0" cy="0"/>
        </a:xfrm>
      </p:grpSpPr>
      <p:sp>
        <p:nvSpPr>
          <p:cNvPr id="6" name="Espace réservé du numéro de diapositive 5">
            <a:extLst>
              <a:ext uri="{FF2B5EF4-FFF2-40B4-BE49-F238E27FC236}">
                <a16:creationId xmlns:a16="http://schemas.microsoft.com/office/drawing/2014/main" id="{97D84B5A-75CF-7113-6234-E30F4D13C766}"/>
              </a:ext>
            </a:extLst>
          </p:cNvPr>
          <p:cNvSpPr>
            <a:spLocks noGrp="1"/>
          </p:cNvSpPr>
          <p:nvPr>
            <p:ph type="sldNum" sz="quarter" idx="12"/>
          </p:nvPr>
        </p:nvSpPr>
        <p:spPr/>
        <p:txBody>
          <a:bodyPr/>
          <a:lstStyle/>
          <a:p>
            <a:fld id="{27C6CCC6-2BE5-4E42-96A4-D1E8E81A3D8E}" type="slidenum">
              <a:rPr lang="fr-FR" noProof="0" smtClean="0"/>
              <a:t>62</a:t>
            </a:fld>
            <a:endParaRPr lang="fr-FR" noProof="0"/>
          </a:p>
        </p:txBody>
      </p:sp>
      <p:sp>
        <p:nvSpPr>
          <p:cNvPr id="21" name="TextBox 20">
            <a:extLst>
              <a:ext uri="{FF2B5EF4-FFF2-40B4-BE49-F238E27FC236}">
                <a16:creationId xmlns:a16="http://schemas.microsoft.com/office/drawing/2014/main" id="{3F3611E8-4C9F-D995-9DB2-7D8E5B27DE55}"/>
              </a:ext>
            </a:extLst>
          </p:cNvPr>
          <p:cNvSpPr txBox="1"/>
          <p:nvPr/>
        </p:nvSpPr>
        <p:spPr>
          <a:xfrm>
            <a:off x="736243" y="905288"/>
            <a:ext cx="9782297"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200" b="1" noProof="0">
                <a:solidFill>
                  <a:srgbClr val="1E699D"/>
                </a:solidFill>
                <a:latin typeface="Calibri"/>
                <a:ea typeface="Calibri"/>
                <a:cs typeface="Calibri"/>
              </a:rPr>
              <a:t>Importance de donner à la personne certaines clés pour se rétablir au mieux</a:t>
            </a:r>
            <a:endParaRPr lang="fr-FR" b="1" noProof="0">
              <a:solidFill>
                <a:srgbClr val="1E699D"/>
              </a:solidFill>
              <a:latin typeface="Calibri"/>
              <a:ea typeface="Calibri"/>
              <a:cs typeface="Calibri"/>
            </a:endParaRPr>
          </a:p>
        </p:txBody>
      </p:sp>
      <p:sp>
        <p:nvSpPr>
          <p:cNvPr id="2" name="TextBox 1">
            <a:extLst>
              <a:ext uri="{FF2B5EF4-FFF2-40B4-BE49-F238E27FC236}">
                <a16:creationId xmlns:a16="http://schemas.microsoft.com/office/drawing/2014/main" id="{BEC25FDB-B390-AC3C-B738-7D27DBE77933}"/>
              </a:ext>
            </a:extLst>
          </p:cNvPr>
          <p:cNvSpPr txBox="1"/>
          <p:nvPr/>
        </p:nvSpPr>
        <p:spPr>
          <a:xfrm>
            <a:off x="326538" y="1693201"/>
            <a:ext cx="5664199" cy="44781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lnSpc>
                <a:spcPts val="1875"/>
              </a:lnSpc>
              <a:buFont typeface="Courier New,monospace"/>
              <a:buChar char="o"/>
            </a:pPr>
            <a:r>
              <a:rPr lang="fr-FR" sz="1700" noProof="0">
                <a:solidFill>
                  <a:srgbClr val="1E699D"/>
                </a:solidFill>
                <a:latin typeface="Calibri"/>
                <a:cs typeface="Arial"/>
              </a:rPr>
              <a:t>Se couper du travail totalement pendant la phase de rétablissement (ne pas regarder ses mails, couper les notifications,…)</a:t>
            </a:r>
            <a:endParaRPr lang="fr-FR" sz="1700" noProof="0">
              <a:solidFill>
                <a:srgbClr val="1E699D"/>
              </a:solidFill>
              <a:latin typeface="Calibri"/>
              <a:ea typeface="Calibri"/>
              <a:cs typeface="Arial"/>
            </a:endParaRPr>
          </a:p>
          <a:p>
            <a:pPr>
              <a:lnSpc>
                <a:spcPts val="1875"/>
              </a:lnSpc>
            </a:pPr>
            <a:endParaRPr lang="fr-FR" sz="1700" noProof="0">
              <a:solidFill>
                <a:srgbClr val="1E699D"/>
              </a:solidFill>
              <a:latin typeface="Calibri"/>
              <a:ea typeface="Calibri"/>
              <a:cs typeface="Arial"/>
            </a:endParaRPr>
          </a:p>
          <a:p>
            <a:pPr marL="228600" indent="-228600">
              <a:lnSpc>
                <a:spcPts val="1875"/>
              </a:lnSpc>
              <a:buFont typeface="Courier New,monospace"/>
              <a:buChar char="o"/>
            </a:pPr>
            <a:r>
              <a:rPr lang="fr-FR" sz="1700" noProof="0">
                <a:solidFill>
                  <a:srgbClr val="1E699D"/>
                </a:solidFill>
                <a:latin typeface="Calibri"/>
                <a:cs typeface="Arial"/>
              </a:rPr>
              <a:t>Écouter les signaux de son corps et faire en fonction</a:t>
            </a:r>
            <a:endParaRPr lang="fr-FR" sz="1700" noProof="0">
              <a:solidFill>
                <a:srgbClr val="1E699D"/>
              </a:solidFill>
              <a:latin typeface="Calibri"/>
              <a:ea typeface="Calibri"/>
              <a:cs typeface="Arial"/>
            </a:endParaRPr>
          </a:p>
          <a:p>
            <a:pPr marL="228600" indent="-228600">
              <a:lnSpc>
                <a:spcPts val="1875"/>
              </a:lnSpc>
              <a:buFont typeface="Courier New,monospace"/>
              <a:buChar char="o"/>
            </a:pPr>
            <a:endParaRPr lang="fr-FR" sz="1700" noProof="0">
              <a:solidFill>
                <a:srgbClr val="1E699D"/>
              </a:solidFill>
              <a:latin typeface="Calibri"/>
              <a:ea typeface="Calibri"/>
              <a:cs typeface="Arial"/>
            </a:endParaRPr>
          </a:p>
          <a:p>
            <a:pPr marL="228600" indent="-228600">
              <a:lnSpc>
                <a:spcPts val="1875"/>
              </a:lnSpc>
              <a:buFont typeface="Courier New,monospace"/>
              <a:buChar char="o"/>
            </a:pPr>
            <a:r>
              <a:rPr lang="fr-FR" sz="1700" noProof="0">
                <a:solidFill>
                  <a:srgbClr val="1E699D"/>
                </a:solidFill>
                <a:latin typeface="Calibri"/>
                <a:ea typeface="Calibri"/>
                <a:cs typeface="Arial"/>
              </a:rPr>
              <a:t>Miser sur des facteurs apaisants</a:t>
            </a:r>
          </a:p>
          <a:p>
            <a:pPr>
              <a:lnSpc>
                <a:spcPts val="1875"/>
              </a:lnSpc>
            </a:pPr>
            <a:endParaRPr lang="fr-FR" sz="1700" noProof="0">
              <a:solidFill>
                <a:srgbClr val="1E699D"/>
              </a:solidFill>
              <a:latin typeface="Calibri"/>
              <a:cs typeface="Arial"/>
            </a:endParaRPr>
          </a:p>
          <a:p>
            <a:pPr marL="228600" indent="-228600">
              <a:lnSpc>
                <a:spcPts val="1875"/>
              </a:lnSpc>
              <a:buFont typeface="Courier New,monospace"/>
              <a:buChar char="o"/>
            </a:pPr>
            <a:r>
              <a:rPr lang="fr-FR" sz="1700" noProof="0">
                <a:solidFill>
                  <a:srgbClr val="1E699D"/>
                </a:solidFill>
                <a:latin typeface="Calibri"/>
                <a:cs typeface="Arial"/>
              </a:rPr>
              <a:t>Stopper les « to-do </a:t>
            </a:r>
            <a:r>
              <a:rPr lang="fr-FR" sz="1700" noProof="0" err="1">
                <a:solidFill>
                  <a:srgbClr val="1E699D"/>
                </a:solidFill>
                <a:latin typeface="Calibri"/>
                <a:cs typeface="Arial"/>
              </a:rPr>
              <a:t>list</a:t>
            </a:r>
            <a:r>
              <a:rPr lang="fr-FR" sz="1700" noProof="0">
                <a:solidFill>
                  <a:srgbClr val="1E699D"/>
                </a:solidFill>
                <a:latin typeface="Calibri"/>
                <a:cs typeface="Arial"/>
              </a:rPr>
              <a:t> » même pour les aspects privés ou personnelles</a:t>
            </a:r>
            <a:endParaRPr lang="fr-FR" sz="1700" strike="sngStrike" noProof="0">
              <a:solidFill>
                <a:srgbClr val="1E699D"/>
              </a:solidFill>
              <a:latin typeface="Calibri"/>
              <a:ea typeface="Calibri"/>
              <a:cs typeface="Arial"/>
            </a:endParaRPr>
          </a:p>
          <a:p>
            <a:pPr marL="228600" indent="-228600">
              <a:lnSpc>
                <a:spcPts val="1875"/>
              </a:lnSpc>
              <a:buFont typeface="Courier New,monospace"/>
              <a:buChar char="o"/>
            </a:pPr>
            <a:endParaRPr lang="fr-FR" sz="1700" strike="sngStrike" noProof="0">
              <a:solidFill>
                <a:srgbClr val="1E699D"/>
              </a:solidFill>
              <a:latin typeface="Calibri"/>
              <a:ea typeface="Calibri"/>
              <a:cs typeface="Arial"/>
            </a:endParaRPr>
          </a:p>
          <a:p>
            <a:pPr marL="228600" indent="-228600">
              <a:lnSpc>
                <a:spcPts val="1875"/>
              </a:lnSpc>
              <a:buFont typeface="Courier New,monospace"/>
              <a:buChar char="o"/>
            </a:pPr>
            <a:r>
              <a:rPr lang="fr-FR" sz="1700" noProof="0">
                <a:solidFill>
                  <a:srgbClr val="1E699D"/>
                </a:solidFill>
                <a:latin typeface="Calibri"/>
                <a:ea typeface="Calibri"/>
                <a:cs typeface="Arial"/>
              </a:rPr>
              <a:t>Réduire les attentes que la personne a envers elle-même</a:t>
            </a:r>
          </a:p>
          <a:p>
            <a:pPr>
              <a:lnSpc>
                <a:spcPts val="1875"/>
              </a:lnSpc>
            </a:pPr>
            <a:endParaRPr lang="fr-FR" sz="1700" noProof="0">
              <a:solidFill>
                <a:srgbClr val="1E699D"/>
              </a:solidFill>
              <a:latin typeface="Calibri"/>
              <a:ea typeface="Calibri"/>
              <a:cs typeface="Arial"/>
            </a:endParaRPr>
          </a:p>
          <a:p>
            <a:pPr marL="228600" indent="-228600">
              <a:lnSpc>
                <a:spcPts val="1875"/>
              </a:lnSpc>
              <a:buFont typeface="Courier New,monospace"/>
              <a:buChar char="o"/>
            </a:pPr>
            <a:r>
              <a:rPr lang="fr-FR" sz="1700" noProof="0">
                <a:solidFill>
                  <a:srgbClr val="1E699D"/>
                </a:solidFill>
                <a:latin typeface="Calibri"/>
                <a:cs typeface="Arial"/>
              </a:rPr>
              <a:t>Activer les ressources et augmentez l'énergie/la résilience (balade, nature, calme, repos, voir des amis, des personnes bienveillantes, sorties recommandées !…)</a:t>
            </a:r>
            <a:endParaRPr lang="fr-FR" sz="1700" noProof="0">
              <a:latin typeface="Calibri"/>
              <a:cs typeface="Arial"/>
            </a:endParaRPr>
          </a:p>
          <a:p>
            <a:pPr>
              <a:lnSpc>
                <a:spcPts val="1875"/>
              </a:lnSpc>
            </a:pPr>
            <a:endParaRPr lang="fr-FR" sz="1700" noProof="0">
              <a:solidFill>
                <a:srgbClr val="1E699D"/>
              </a:solidFill>
              <a:latin typeface="Calibri"/>
              <a:ea typeface="Calibri"/>
              <a:cs typeface="Arial"/>
            </a:endParaRPr>
          </a:p>
          <a:p>
            <a:pPr marL="228600" indent="-228600">
              <a:lnSpc>
                <a:spcPts val="1875"/>
              </a:lnSpc>
              <a:buFont typeface="Courier New,monospace"/>
              <a:buChar char="o"/>
            </a:pPr>
            <a:r>
              <a:rPr lang="fr-FR" sz="1700" noProof="0">
                <a:solidFill>
                  <a:srgbClr val="1E699D"/>
                </a:solidFill>
                <a:latin typeface="Calibri"/>
                <a:cs typeface="Arial"/>
              </a:rPr>
              <a:t>Prendre du recul par rapport au jugement des autres</a:t>
            </a:r>
            <a:endParaRPr lang="fr-FR" sz="1700" noProof="0">
              <a:solidFill>
                <a:srgbClr val="1E699D"/>
              </a:solidFill>
              <a:latin typeface="Calibri"/>
              <a:ea typeface="Calibri"/>
              <a:cs typeface="Arial"/>
            </a:endParaRPr>
          </a:p>
        </p:txBody>
      </p:sp>
      <p:sp>
        <p:nvSpPr>
          <p:cNvPr id="4" name="Espace réservé du contenu 2">
            <a:extLst>
              <a:ext uri="{FF2B5EF4-FFF2-40B4-BE49-F238E27FC236}">
                <a16:creationId xmlns:a16="http://schemas.microsoft.com/office/drawing/2014/main" id="{45E6BF38-0ED6-3D58-B35C-CEE67DC39A15}"/>
              </a:ext>
            </a:extLst>
          </p:cNvPr>
          <p:cNvSpPr txBox="1">
            <a:spLocks/>
          </p:cNvSpPr>
          <p:nvPr/>
        </p:nvSpPr>
        <p:spPr>
          <a:xfrm>
            <a:off x="6096000" y="1771841"/>
            <a:ext cx="5920509" cy="4320871"/>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Courier New" panose="02070309020205020404" pitchFamily="49" charset="0"/>
              <a:buChar char="o"/>
            </a:pPr>
            <a:r>
              <a:rPr lang="fr-FR" sz="1800" noProof="0">
                <a:solidFill>
                  <a:srgbClr val="1E699D"/>
                </a:solidFill>
                <a:latin typeface="Calibri"/>
                <a:ea typeface="Calibri"/>
                <a:cs typeface="Calibri"/>
              </a:rPr>
              <a:t>Il faut se dire qu’il va y avoir des hauts et des bas</a:t>
            </a:r>
          </a:p>
          <a:p>
            <a:pPr marL="0" indent="0">
              <a:buNone/>
            </a:pPr>
            <a:endParaRPr lang="fr-FR" sz="1800" noProof="0">
              <a:solidFill>
                <a:srgbClr val="1E699D"/>
              </a:solidFill>
              <a:latin typeface="Calibri"/>
              <a:ea typeface="Calibri"/>
              <a:cs typeface="Calibri"/>
            </a:endParaRPr>
          </a:p>
          <a:p>
            <a:pPr>
              <a:buFont typeface="Courier New" panose="02070309020205020404" pitchFamily="49" charset="0"/>
              <a:buChar char="o"/>
            </a:pPr>
            <a:r>
              <a:rPr lang="fr-FR" sz="1800" noProof="0">
                <a:solidFill>
                  <a:srgbClr val="1E699D"/>
                </a:solidFill>
                <a:latin typeface="Calibri"/>
                <a:ea typeface="Calibri"/>
                <a:cs typeface="Calibri"/>
              </a:rPr>
              <a:t>Savoir que cette expérience est déstabilisante (elle touche en profondeur, intimement), que de nouveaux repères vont devoir être trouvés pour traverser cette période particulière,</a:t>
            </a:r>
          </a:p>
          <a:p>
            <a:pPr marL="0" indent="0">
              <a:buNone/>
            </a:pPr>
            <a:endParaRPr lang="fr-FR" sz="1800" noProof="0">
              <a:solidFill>
                <a:srgbClr val="1E699D"/>
              </a:solidFill>
              <a:latin typeface="Calibri"/>
              <a:ea typeface="Calibri"/>
              <a:cs typeface="Calibri"/>
            </a:endParaRPr>
          </a:p>
          <a:p>
            <a:pPr>
              <a:buFont typeface="Courier New" panose="02070309020205020404" pitchFamily="49" charset="0"/>
              <a:buChar char="o"/>
            </a:pPr>
            <a:r>
              <a:rPr lang="fr-FR" sz="1800" noProof="0">
                <a:solidFill>
                  <a:srgbClr val="1E699D"/>
                </a:solidFill>
                <a:latin typeface="Calibri"/>
                <a:ea typeface="Calibri"/>
                <a:cs typeface="Calibri"/>
              </a:rPr>
              <a:t>Cette situation conduit également à des ajustements au niveau du couple, de la famille, des relations et ce, très fréquemment</a:t>
            </a:r>
          </a:p>
          <a:p>
            <a:pPr marL="0" indent="0">
              <a:buNone/>
            </a:pPr>
            <a:endParaRPr lang="fr-FR" sz="1800" noProof="0">
              <a:solidFill>
                <a:srgbClr val="1E699D"/>
              </a:solidFill>
              <a:latin typeface="Calibri"/>
              <a:ea typeface="Calibri"/>
              <a:cs typeface="Calibri"/>
            </a:endParaRPr>
          </a:p>
          <a:p>
            <a:pPr>
              <a:buFont typeface="Courier New" panose="02070309020205020404" pitchFamily="49" charset="0"/>
              <a:buChar char="o"/>
            </a:pPr>
            <a:r>
              <a:rPr lang="fr-FR" sz="1800" noProof="0">
                <a:solidFill>
                  <a:srgbClr val="1E699D"/>
                </a:solidFill>
                <a:latin typeface="Calibri"/>
                <a:ea typeface="Calibri"/>
                <a:cs typeface="Calibri"/>
              </a:rPr>
              <a:t> Attention aux décisions : rien faire de précipité</a:t>
            </a:r>
          </a:p>
          <a:p>
            <a:pPr marL="0" indent="0">
              <a:buNone/>
            </a:pPr>
            <a:endParaRPr lang="fr-FR" sz="1800" noProof="0">
              <a:solidFill>
                <a:srgbClr val="1E699D"/>
              </a:solidFill>
              <a:latin typeface="Calibri"/>
              <a:ea typeface="Calibri"/>
              <a:cs typeface="Calibri"/>
            </a:endParaRPr>
          </a:p>
          <a:p>
            <a:pPr>
              <a:lnSpc>
                <a:spcPct val="100000"/>
              </a:lnSpc>
              <a:buFont typeface="Courier New" panose="02070309020205020404" pitchFamily="49" charset="0"/>
              <a:buChar char="o"/>
            </a:pPr>
            <a:r>
              <a:rPr lang="fr-FR" sz="1800" noProof="0">
                <a:solidFill>
                  <a:srgbClr val="1E699D"/>
                </a:solidFill>
                <a:latin typeface="Calibri"/>
                <a:ea typeface="Calibri"/>
                <a:cs typeface="Calibri"/>
              </a:rPr>
              <a:t>Conseiller de se faire accompagner par un professionnel pour travailler la question du travail, avoir un espace où le faire avec un guide (adopter une approche systémique, remettre en contexte)</a:t>
            </a:r>
          </a:p>
          <a:p>
            <a:pPr>
              <a:buFont typeface="Courier New" panose="02070309020205020404" pitchFamily="49" charset="0"/>
              <a:buChar char="o"/>
            </a:pPr>
            <a:endParaRPr lang="fr-FR" sz="1800" noProof="0">
              <a:solidFill>
                <a:srgbClr val="1E699D"/>
              </a:solidFill>
            </a:endParaRPr>
          </a:p>
          <a:p>
            <a:pPr>
              <a:buFont typeface="Courier New" panose="02070309020205020404" pitchFamily="49" charset="0"/>
              <a:buChar char="o"/>
            </a:pPr>
            <a:endParaRPr lang="fr-FR" noProof="0"/>
          </a:p>
        </p:txBody>
      </p:sp>
      <p:sp>
        <p:nvSpPr>
          <p:cNvPr id="5" name="TextBox 4">
            <a:extLst>
              <a:ext uri="{FF2B5EF4-FFF2-40B4-BE49-F238E27FC236}">
                <a16:creationId xmlns:a16="http://schemas.microsoft.com/office/drawing/2014/main" id="{E6C3F712-5D7D-9429-559D-6BABBCBEB805}"/>
              </a:ext>
            </a:extLst>
          </p:cNvPr>
          <p:cNvSpPr txBox="1"/>
          <p:nvPr/>
        </p:nvSpPr>
        <p:spPr>
          <a:xfrm>
            <a:off x="535724" y="189957"/>
            <a:ext cx="11486387" cy="4801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nSpc>
                <a:spcPct val="90000"/>
              </a:lnSpc>
              <a:spcBef>
                <a:spcPts val="500"/>
              </a:spcBef>
            </a:pPr>
            <a:r>
              <a:rPr lang="fr-FR" sz="2800" noProof="0">
                <a:solidFill>
                  <a:srgbClr val="1E699D"/>
                </a:solidFill>
                <a:latin typeface="Futura Medium"/>
                <a:ea typeface="Calibri"/>
                <a:cs typeface="Calibri"/>
              </a:rPr>
              <a:t>3.1. Utilité d'incapacité de travail</a:t>
            </a:r>
            <a:endParaRPr lang="fr-FR" sz="1400" noProof="0">
              <a:latin typeface="Futura Medium"/>
            </a:endParaRPr>
          </a:p>
        </p:txBody>
      </p:sp>
    </p:spTree>
    <p:extLst>
      <p:ext uri="{BB962C8B-B14F-4D97-AF65-F5344CB8AC3E}">
        <p14:creationId xmlns:p14="http://schemas.microsoft.com/office/powerpoint/2010/main" val="19925579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CBC514FE-1461-45D2-A16F-6AF2B06C8ADC}"/>
              </a:ext>
            </a:extLst>
          </p:cNvPr>
          <p:cNvSpPr>
            <a:spLocks noGrp="1"/>
          </p:cNvSpPr>
          <p:nvPr>
            <p:ph type="title"/>
          </p:nvPr>
        </p:nvSpPr>
        <p:spPr/>
        <p:txBody>
          <a:bodyPr vert="horz" lIns="91440" tIns="45720" rIns="91440" bIns="45720" rtlCol="0" anchor="ctr">
            <a:normAutofit/>
          </a:bodyPr>
          <a:lstStyle/>
          <a:p>
            <a:r>
              <a:rPr lang="fr-FR" sz="2800" noProof="0">
                <a:solidFill>
                  <a:srgbClr val="1E699D"/>
                </a:solidFill>
                <a:latin typeface="Futura Medium"/>
                <a:cs typeface="Calibri"/>
              </a:rPr>
              <a:t>3.2.</a:t>
            </a:r>
            <a:r>
              <a:rPr lang="fr-FR" sz="2800" kern="1200" noProof="0">
                <a:solidFill>
                  <a:srgbClr val="1E699D"/>
                </a:solidFill>
                <a:latin typeface="Futura Medium"/>
                <a:cs typeface="Calibri"/>
              </a:rPr>
              <a:t> Incapacité de travail : </a:t>
            </a:r>
            <a:r>
              <a:rPr lang="fr-FR" sz="2800" noProof="0">
                <a:solidFill>
                  <a:srgbClr val="1E699D"/>
                </a:solidFill>
                <a:latin typeface="Futura Medium"/>
                <a:cs typeface="Calibri"/>
              </a:rPr>
              <a:t>points d'attention</a:t>
            </a:r>
            <a:endParaRPr lang="fr-FR" sz="2800" kern="1200" noProof="0">
              <a:solidFill>
                <a:srgbClr val="1E699D"/>
              </a:solidFill>
              <a:latin typeface="Futura Medium"/>
              <a:cs typeface="Calibri"/>
            </a:endParaRPr>
          </a:p>
        </p:txBody>
      </p:sp>
      <p:sp>
        <p:nvSpPr>
          <p:cNvPr id="6" name="Espace réservé du contenu 3">
            <a:extLst>
              <a:ext uri="{FF2B5EF4-FFF2-40B4-BE49-F238E27FC236}">
                <a16:creationId xmlns:a16="http://schemas.microsoft.com/office/drawing/2014/main" id="{8858D759-B82D-423E-967D-8A9DB12D7F25}"/>
              </a:ext>
            </a:extLst>
          </p:cNvPr>
          <p:cNvSpPr>
            <a:spLocks noGrp="1"/>
          </p:cNvSpPr>
          <p:nvPr>
            <p:ph sz="half" idx="4294967295"/>
          </p:nvPr>
        </p:nvSpPr>
        <p:spPr>
          <a:xfrm>
            <a:off x="930657" y="1460019"/>
            <a:ext cx="8749648" cy="4629282"/>
          </a:xfrm>
          <a:prstGeom prst="rect">
            <a:avLst/>
          </a:prstGeom>
        </p:spPr>
        <p:txBody>
          <a:bodyPr vert="horz" lIns="91440" tIns="45720" rIns="91440" bIns="45720" rtlCol="0" anchor="t">
            <a:normAutofit lnSpcReduction="10000"/>
          </a:bodyPr>
          <a:lstStyle/>
          <a:p>
            <a:r>
              <a:rPr lang="fr-FR" sz="2000" noProof="0">
                <a:solidFill>
                  <a:srgbClr val="1E699D"/>
                </a:solidFill>
                <a:latin typeface="Calibri"/>
                <a:ea typeface="Calibri"/>
                <a:cs typeface="Calibri"/>
              </a:rPr>
              <a:t>Garder un contact avec la personne</a:t>
            </a:r>
          </a:p>
          <a:p>
            <a:r>
              <a:rPr lang="fr-FR" sz="2000" noProof="0">
                <a:solidFill>
                  <a:srgbClr val="1E699D"/>
                </a:solidFill>
                <a:latin typeface="Calibri"/>
                <a:ea typeface="Calibri"/>
                <a:cs typeface="Calibri"/>
              </a:rPr>
              <a:t>Cette personne vous fait confiance</a:t>
            </a:r>
          </a:p>
          <a:p>
            <a:r>
              <a:rPr lang="fr-FR" sz="2000" noProof="0">
                <a:solidFill>
                  <a:srgbClr val="1E699D"/>
                </a:solidFill>
                <a:ea typeface="+mn-lt"/>
                <a:cs typeface="+mn-lt"/>
              </a:rPr>
              <a:t>Restez vigilant face à un possible abus de l’arrêt de travail. Par exemple : une personne qui demande sans cesse à prolonger son arrêt.</a:t>
            </a:r>
            <a:endParaRPr lang="fr-FR" sz="2000" noProof="0">
              <a:solidFill>
                <a:srgbClr val="1E699D"/>
              </a:solidFill>
              <a:ea typeface="Calibri"/>
              <a:cs typeface="Calibri"/>
            </a:endParaRPr>
          </a:p>
          <a:p>
            <a:r>
              <a:rPr lang="fr-FR" sz="2000" noProof="0">
                <a:solidFill>
                  <a:srgbClr val="1E699D"/>
                </a:solidFill>
                <a:ea typeface="+mn-lt"/>
                <a:cs typeface="+mn-lt"/>
              </a:rPr>
              <a:t>En cas de réticence de la personne, expliquez l’importance de l’arrêt de travail comme condition possible de guérison, dans le cadre d’une prise de décision partagée et d’une relation thérapeutique de confiance.</a:t>
            </a:r>
          </a:p>
          <a:p>
            <a:r>
              <a:rPr lang="fr-FR" sz="2000" noProof="0">
                <a:solidFill>
                  <a:srgbClr val="1E699D"/>
                </a:solidFill>
                <a:ea typeface="+mn-lt"/>
                <a:cs typeface="+mn-lt"/>
              </a:rPr>
              <a:t>L’arrêt de travail n’est pas une fin en soi, mais un outil temporaire dans un parcours global de soins.</a:t>
            </a:r>
            <a:endParaRPr lang="fr-FR" sz="2000" noProof="0">
              <a:solidFill>
                <a:srgbClr val="1E699D"/>
              </a:solidFill>
              <a:latin typeface="Calibri"/>
              <a:ea typeface="Calibri"/>
              <a:cs typeface="Calibri"/>
            </a:endParaRPr>
          </a:p>
          <a:p>
            <a:r>
              <a:rPr lang="fr-FR" sz="2000" noProof="0">
                <a:solidFill>
                  <a:srgbClr val="1E699D"/>
                </a:solidFill>
                <a:ea typeface="+mn-lt"/>
                <a:cs typeface="+mn-lt"/>
              </a:rPr>
              <a:t>L’arrêt de travail est parfois nécessaire, mais pas toujours suffisant ; il doit avoir du sens. La durée et le suivi doivent être adaptés.</a:t>
            </a:r>
            <a:endParaRPr lang="fr-FR" sz="2000" noProof="0">
              <a:ea typeface="+mn-lt"/>
              <a:cs typeface="+mn-lt"/>
            </a:endParaRPr>
          </a:p>
          <a:p>
            <a:endParaRPr lang="fr-FR" sz="2400" noProof="0">
              <a:solidFill>
                <a:srgbClr val="1E699D"/>
              </a:solidFill>
              <a:ea typeface="+mn-lt"/>
              <a:cs typeface="+mn-lt"/>
            </a:endParaRPr>
          </a:p>
          <a:p>
            <a:pPr marL="457200" lvl="1" indent="0">
              <a:buNone/>
            </a:pPr>
            <a:r>
              <a:rPr lang="fr-FR" sz="2000" i="1" noProof="0">
                <a:solidFill>
                  <a:srgbClr val="1E699D"/>
                </a:solidFill>
                <a:ea typeface="+mn-lt"/>
                <a:cs typeface="+mn-lt"/>
              </a:rPr>
              <a:t>→ Pendant l’arrêt de travail, un suivi continu est important, via la collaboration entre médecins généralistes et psychologues.</a:t>
            </a:r>
            <a:endParaRPr lang="fr-FR" sz="2000" i="1" noProof="0">
              <a:ea typeface="Calibri"/>
              <a:cs typeface="Calibri"/>
            </a:endParaRPr>
          </a:p>
          <a:p>
            <a:pPr marL="0" indent="0">
              <a:buNone/>
            </a:pPr>
            <a:endParaRPr lang="fr-FR" sz="2400" i="1" noProof="0">
              <a:solidFill>
                <a:srgbClr val="1E699D"/>
              </a:solidFill>
              <a:latin typeface="Calibri"/>
              <a:ea typeface="Calibri"/>
              <a:cs typeface="Calibri"/>
            </a:endParaRPr>
          </a:p>
        </p:txBody>
      </p:sp>
      <p:pic>
        <p:nvPicPr>
          <p:cNvPr id="3" name="Picture 2" descr="A person talking to a doctor&#10;&#10;AI-generated content may be incorrect.">
            <a:extLst>
              <a:ext uri="{FF2B5EF4-FFF2-40B4-BE49-F238E27FC236}">
                <a16:creationId xmlns:a16="http://schemas.microsoft.com/office/drawing/2014/main" id="{AF0A529E-64FA-18E4-8047-6F49DE94A840}"/>
              </a:ext>
            </a:extLst>
          </p:cNvPr>
          <p:cNvPicPr>
            <a:picLocks noChangeAspect="1"/>
          </p:cNvPicPr>
          <p:nvPr/>
        </p:nvPicPr>
        <p:blipFill>
          <a:blip r:embed="rId3"/>
          <a:stretch>
            <a:fillRect/>
          </a:stretch>
        </p:blipFill>
        <p:spPr>
          <a:xfrm>
            <a:off x="10145994" y="4563318"/>
            <a:ext cx="1918132" cy="1659507"/>
          </a:xfrm>
          <a:prstGeom prst="rect">
            <a:avLst/>
          </a:prstGeom>
        </p:spPr>
      </p:pic>
      <p:sp>
        <p:nvSpPr>
          <p:cNvPr id="5" name="Espace réservé du numéro de diapositive 5">
            <a:extLst>
              <a:ext uri="{FF2B5EF4-FFF2-40B4-BE49-F238E27FC236}">
                <a16:creationId xmlns:a16="http://schemas.microsoft.com/office/drawing/2014/main" id="{15E2878E-DD04-F5D7-CF63-8E43F1BF26D6}"/>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noProof="0">
                <a:solidFill>
                  <a:prstClr val="black">
                    <a:tint val="82000"/>
                  </a:prstClr>
                </a:solidFill>
                <a:latin typeface="Aptos" panose="020B0004020202020204"/>
              </a:rPr>
              <a:t>63</a:t>
            </a:r>
          </a:p>
        </p:txBody>
      </p:sp>
    </p:spTree>
    <p:extLst>
      <p:ext uri="{BB962C8B-B14F-4D97-AF65-F5344CB8AC3E}">
        <p14:creationId xmlns:p14="http://schemas.microsoft.com/office/powerpoint/2010/main" val="11041904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CBC514FE-1461-45D2-A16F-6AF2B06C8ADC}"/>
              </a:ext>
            </a:extLst>
          </p:cNvPr>
          <p:cNvSpPr>
            <a:spLocks noGrp="1"/>
          </p:cNvSpPr>
          <p:nvPr>
            <p:ph type="title"/>
          </p:nvPr>
        </p:nvSpPr>
        <p:spPr/>
        <p:txBody>
          <a:bodyPr vert="horz" lIns="91440" tIns="45720" rIns="91440" bIns="45720" rtlCol="0" anchor="ctr">
            <a:normAutofit/>
          </a:bodyPr>
          <a:lstStyle/>
          <a:p>
            <a:r>
              <a:rPr lang="fr-FR" sz="2800" noProof="0">
                <a:solidFill>
                  <a:srgbClr val="1E699D"/>
                </a:solidFill>
                <a:latin typeface="Futura Medium"/>
                <a:cs typeface="Calibri"/>
              </a:rPr>
              <a:t>3.3. Retour au travail : points d'attention</a:t>
            </a:r>
            <a:endParaRPr lang="fr-FR" sz="2800" kern="1200" noProof="0">
              <a:solidFill>
                <a:srgbClr val="1E699D"/>
              </a:solidFill>
              <a:latin typeface="Futura Medium"/>
              <a:cs typeface="Calibri"/>
            </a:endParaRPr>
          </a:p>
        </p:txBody>
      </p:sp>
      <p:sp>
        <p:nvSpPr>
          <p:cNvPr id="6" name="Espace réservé du contenu 3">
            <a:extLst>
              <a:ext uri="{FF2B5EF4-FFF2-40B4-BE49-F238E27FC236}">
                <a16:creationId xmlns:a16="http://schemas.microsoft.com/office/drawing/2014/main" id="{8858D759-B82D-423E-967D-8A9DB12D7F25}"/>
              </a:ext>
            </a:extLst>
          </p:cNvPr>
          <p:cNvSpPr>
            <a:spLocks noGrp="1"/>
          </p:cNvSpPr>
          <p:nvPr>
            <p:ph sz="half" idx="4294967295"/>
          </p:nvPr>
        </p:nvSpPr>
        <p:spPr>
          <a:xfrm>
            <a:off x="770923" y="1201768"/>
            <a:ext cx="10728350" cy="4990645"/>
          </a:xfrm>
          <a:prstGeom prst="rect">
            <a:avLst/>
          </a:prstGeom>
        </p:spPr>
        <p:txBody>
          <a:bodyPr vert="horz" lIns="91440" tIns="45720" rIns="91440" bIns="45720" rtlCol="0" anchor="t">
            <a:normAutofit/>
          </a:bodyPr>
          <a:lstStyle/>
          <a:p>
            <a:pPr marL="0" indent="0">
              <a:buNone/>
            </a:pPr>
            <a:endParaRPr lang="fr-FR" sz="2000" noProof="0">
              <a:solidFill>
                <a:srgbClr val="1E699D"/>
              </a:solidFill>
              <a:latin typeface="Calibri" panose="020F0502020204030204" pitchFamily="34" charset="0"/>
              <a:ea typeface="Calibri"/>
              <a:cs typeface="Calibri" panose="020F0502020204030204" pitchFamily="34" charset="0"/>
            </a:endParaRPr>
          </a:p>
          <a:p>
            <a:r>
              <a:rPr lang="fr-FR" sz="2000" noProof="0">
                <a:solidFill>
                  <a:srgbClr val="1E699D"/>
                </a:solidFill>
                <a:ea typeface="+mn-lt"/>
                <a:cs typeface="+mn-lt"/>
              </a:rPr>
              <a:t>La réintégration demande une coordination à la fois individuelle et collective dans les domaines des soins et du travail.</a:t>
            </a:r>
          </a:p>
          <a:p>
            <a:r>
              <a:rPr lang="fr-FR" sz="2000" noProof="0">
                <a:solidFill>
                  <a:srgbClr val="1E699D"/>
                </a:solidFill>
                <a:ea typeface="+mn-lt"/>
                <a:cs typeface="+mn-lt"/>
              </a:rPr>
              <a:t>Plus une personne se connaît, mieux se déroule sa réintégration par la suite.</a:t>
            </a:r>
            <a:endParaRPr lang="fr-FR" noProof="0">
              <a:solidFill>
                <a:srgbClr val="1E699D"/>
              </a:solidFill>
              <a:ea typeface="+mn-lt"/>
              <a:cs typeface="+mn-lt"/>
            </a:endParaRPr>
          </a:p>
          <a:p>
            <a:r>
              <a:rPr lang="fr-FR" sz="2000" noProof="0">
                <a:solidFill>
                  <a:srgbClr val="1E699D"/>
                </a:solidFill>
                <a:ea typeface="+mn-lt"/>
                <a:cs typeface="+mn-lt"/>
              </a:rPr>
              <a:t>Le soutien du médecin généraliste et/ou du psychologue, pendant </a:t>
            </a:r>
            <a:r>
              <a:rPr lang="fr-FR" sz="2000" b="1" noProof="0">
                <a:solidFill>
                  <a:srgbClr val="1E699D"/>
                </a:solidFill>
                <a:ea typeface="+mn-lt"/>
                <a:cs typeface="+mn-lt"/>
              </a:rPr>
              <a:t>et</a:t>
            </a:r>
            <a:r>
              <a:rPr lang="fr-FR" sz="2000" noProof="0">
                <a:solidFill>
                  <a:srgbClr val="1E699D"/>
                </a:solidFill>
                <a:ea typeface="+mn-lt"/>
                <a:cs typeface="+mn-lt"/>
              </a:rPr>
              <a:t> après la reprise du travail, peut constituer un facteur de protection.</a:t>
            </a:r>
            <a:endParaRPr lang="fr-FR" noProof="0">
              <a:solidFill>
                <a:srgbClr val="1E699D"/>
              </a:solidFill>
              <a:ea typeface="+mn-lt"/>
              <a:cs typeface="+mn-lt"/>
            </a:endParaRPr>
          </a:p>
          <a:p>
            <a:r>
              <a:rPr lang="fr-FR" sz="2000" noProof="0">
                <a:solidFill>
                  <a:srgbClr val="1E699D"/>
                </a:solidFill>
                <a:ea typeface="+mn-lt"/>
                <a:cs typeface="+mn-lt"/>
              </a:rPr>
              <a:t>Il est important de construire avec la personne, une vision réaliste et progressive du rétablissement, avec des étapes et des objectifs clairement définis.</a:t>
            </a:r>
          </a:p>
          <a:p>
            <a:r>
              <a:rPr lang="fr-FR" sz="2000" noProof="0">
                <a:solidFill>
                  <a:srgbClr val="1E699D"/>
                </a:solidFill>
                <a:ea typeface="+mn-lt"/>
                <a:cs typeface="+mn-lt"/>
              </a:rPr>
              <a:t>Il est essentiel de tenir compte des conditions et circonstances nécessaires à la reprise du travail.</a:t>
            </a:r>
            <a:endParaRPr lang="fr-FR" noProof="0">
              <a:solidFill>
                <a:srgbClr val="1E699D"/>
              </a:solidFill>
              <a:ea typeface="+mn-lt"/>
              <a:cs typeface="+mn-lt"/>
            </a:endParaRPr>
          </a:p>
          <a:p>
            <a:r>
              <a:rPr lang="fr-FR" sz="2000" noProof="0">
                <a:solidFill>
                  <a:srgbClr val="1E699D"/>
                </a:solidFill>
                <a:ea typeface="+mn-lt"/>
                <a:cs typeface="+mn-lt"/>
              </a:rPr>
              <a:t>L’analyse de la situation de travail est essentielle, de même que la prévention des rechutes en lien avec la reprise, par exemple via un plan de prévention personnalisé incluant des signaux d’alerte.</a:t>
            </a:r>
            <a:endParaRPr lang="fr-FR" noProof="0">
              <a:solidFill>
                <a:srgbClr val="1E699D"/>
              </a:solidFill>
              <a:ea typeface="+mn-lt"/>
              <a:cs typeface="+mn-lt"/>
            </a:endParaRPr>
          </a:p>
          <a:p>
            <a:r>
              <a:rPr lang="fr-FR" sz="2000" noProof="0">
                <a:solidFill>
                  <a:srgbClr val="1E699D"/>
                </a:solidFill>
                <a:ea typeface="+mn-lt"/>
                <a:cs typeface="+mn-lt"/>
              </a:rPr>
              <a:t>Explorer les possibilités de réorientation et de collaboration avec d’autres services spécialisés dans le retour au travail (par ex. : centres de réadaptation psychosociale).</a:t>
            </a:r>
            <a:endParaRPr lang="fr-FR" noProof="0"/>
          </a:p>
          <a:p>
            <a:endParaRPr lang="fr-FR" sz="2000" noProof="0">
              <a:solidFill>
                <a:srgbClr val="1E699D"/>
              </a:solidFill>
              <a:latin typeface="Calibri" panose="020F0502020204030204" pitchFamily="34" charset="0"/>
              <a:ea typeface="Calibri"/>
              <a:cs typeface="Calibri" panose="020F0502020204030204" pitchFamily="34" charset="0"/>
            </a:endParaRPr>
          </a:p>
        </p:txBody>
      </p:sp>
      <p:sp>
        <p:nvSpPr>
          <p:cNvPr id="3" name="Espace réservé du numéro de diapositive 5">
            <a:extLst>
              <a:ext uri="{FF2B5EF4-FFF2-40B4-BE49-F238E27FC236}">
                <a16:creationId xmlns:a16="http://schemas.microsoft.com/office/drawing/2014/main" id="{6985CB42-A31E-825D-BBBB-AC333FDB7AA5}"/>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noProof="0">
                <a:solidFill>
                  <a:prstClr val="black">
                    <a:tint val="82000"/>
                  </a:prstClr>
                </a:solidFill>
                <a:latin typeface="Aptos" panose="020B0004020202020204"/>
              </a:rPr>
              <a:t>64</a:t>
            </a:r>
          </a:p>
        </p:txBody>
      </p:sp>
    </p:spTree>
    <p:extLst>
      <p:ext uri="{BB962C8B-B14F-4D97-AF65-F5344CB8AC3E}">
        <p14:creationId xmlns:p14="http://schemas.microsoft.com/office/powerpoint/2010/main" val="318447658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03CE787-D403-ACAD-66BE-7F56A08120E2}"/>
            </a:ext>
          </a:extLst>
        </p:cNvPr>
        <p:cNvGrpSpPr/>
        <p:nvPr/>
      </p:nvGrpSpPr>
      <p:grpSpPr>
        <a:xfrm>
          <a:off x="0" y="0"/>
          <a:ext cx="0" cy="0"/>
          <a:chOff x="0" y="0"/>
          <a:chExt cx="0" cy="0"/>
        </a:xfrm>
      </p:grpSpPr>
      <p:pic>
        <p:nvPicPr>
          <p:cNvPr id="27" name="Graphic 26" descr="Person with Idea">
            <a:extLst>
              <a:ext uri="{FF2B5EF4-FFF2-40B4-BE49-F238E27FC236}">
                <a16:creationId xmlns:a16="http://schemas.microsoft.com/office/drawing/2014/main" id="{8E12BF29-274A-F5C5-14B1-A16F8424089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86374" y="2595681"/>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sp>
        <p:nvSpPr>
          <p:cNvPr id="12" name="Tijdelijke aanduiding voor dianummer 11" hidden="1">
            <a:extLst>
              <a:ext uri="{FF2B5EF4-FFF2-40B4-BE49-F238E27FC236}">
                <a16:creationId xmlns:a16="http://schemas.microsoft.com/office/drawing/2014/main" id="{1A3BD2F2-8925-6392-9FC4-B9975493FB00}"/>
              </a:ext>
            </a:extLst>
          </p:cNvPr>
          <p:cNvSpPr>
            <a:spLocks noGrp="1"/>
          </p:cNvSpPr>
          <p:nvPr>
            <p:ph type="sldNum" sz="quarter" idx="12"/>
          </p:nvPr>
        </p:nvSpPr>
        <p:spPr/>
        <p:txBody>
          <a:bodyPr/>
          <a:lstStyle/>
          <a:p>
            <a:pPr>
              <a:spcAft>
                <a:spcPts val="600"/>
              </a:spcAft>
            </a:pPr>
            <a:fld id="{9FCF0D27-783A-4A41-A067-B898C8DC56C7}" type="slidenum">
              <a:rPr lang="fr-FR" noProof="0" smtClean="0"/>
              <a:pPr>
                <a:spcAft>
                  <a:spcPts val="600"/>
                </a:spcAft>
              </a:pPr>
              <a:t>65</a:t>
            </a:fld>
            <a:endParaRPr lang="fr-FR" noProof="0"/>
          </a:p>
        </p:txBody>
      </p:sp>
      <p:pic>
        <p:nvPicPr>
          <p:cNvPr id="2" name="Afbeelding 1" descr="Afbeelding met logo, Graphics, Lettertype, clipart&#10;&#10;Door AI gegenereerde inhoud is mogelijk onjuist.">
            <a:extLst>
              <a:ext uri="{FF2B5EF4-FFF2-40B4-BE49-F238E27FC236}">
                <a16:creationId xmlns:a16="http://schemas.microsoft.com/office/drawing/2014/main" id="{25A9D5B6-F50F-AA51-7EE6-C3A2D541E9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34958" y="5832214"/>
            <a:ext cx="1156737" cy="1025786"/>
          </a:xfrm>
          <a:prstGeom prst="rect">
            <a:avLst/>
          </a:prstGeom>
        </p:spPr>
      </p:pic>
      <p:pic>
        <p:nvPicPr>
          <p:cNvPr id="4" name="Afbeelding 3">
            <a:extLst>
              <a:ext uri="{FF2B5EF4-FFF2-40B4-BE49-F238E27FC236}">
                <a16:creationId xmlns:a16="http://schemas.microsoft.com/office/drawing/2014/main" id="{A6C1A406-6989-5751-8F41-7D1A7067A39D}"/>
              </a:ext>
            </a:extLst>
          </p:cNvPr>
          <p:cNvPicPr>
            <a:picLocks noChangeAspect="1"/>
          </p:cNvPicPr>
          <p:nvPr/>
        </p:nvPicPr>
        <p:blipFill>
          <a:blip r:embed="rId4"/>
          <a:stretch>
            <a:fillRect/>
          </a:stretch>
        </p:blipFill>
        <p:spPr>
          <a:xfrm>
            <a:off x="9127040" y="5954527"/>
            <a:ext cx="1981477" cy="781159"/>
          </a:xfrm>
          <a:prstGeom prst="rect">
            <a:avLst/>
          </a:prstGeom>
        </p:spPr>
      </p:pic>
      <p:sp>
        <p:nvSpPr>
          <p:cNvPr id="3" name="TextBox 2">
            <a:extLst>
              <a:ext uri="{FF2B5EF4-FFF2-40B4-BE49-F238E27FC236}">
                <a16:creationId xmlns:a16="http://schemas.microsoft.com/office/drawing/2014/main" id="{18ED19A3-A31A-3646-14A4-033FBFA16328}"/>
              </a:ext>
            </a:extLst>
          </p:cNvPr>
          <p:cNvSpPr txBox="1"/>
          <p:nvPr/>
        </p:nvSpPr>
        <p:spPr>
          <a:xfrm>
            <a:off x="1396524" y="1122342"/>
            <a:ext cx="1040910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3200" noProof="0">
                <a:latin typeface="Calibri"/>
                <a:ea typeface="Calibri"/>
                <a:cs typeface="Calibri"/>
              </a:rPr>
              <a:t>4. Quels acteurs peuvent soutenir le médecin généraliste et le psychologue dans la thématique du stress et du travail ?​</a:t>
            </a:r>
            <a:endParaRPr lang="fr-FR" sz="1600" noProof="0">
              <a:latin typeface="Calibri"/>
              <a:ea typeface="Calibri"/>
              <a:cs typeface="Calibri"/>
            </a:endParaRPr>
          </a:p>
        </p:txBody>
      </p:sp>
    </p:spTree>
    <p:extLst>
      <p:ext uri="{BB962C8B-B14F-4D97-AF65-F5344CB8AC3E}">
        <p14:creationId xmlns:p14="http://schemas.microsoft.com/office/powerpoint/2010/main" val="31400541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a:extLst>
              <a:ext uri="{FF2B5EF4-FFF2-40B4-BE49-F238E27FC236}">
                <a16:creationId xmlns:a16="http://schemas.microsoft.com/office/drawing/2014/main" id="{32B4B62B-D119-E3C6-E7DD-85DE15C6A2BC}"/>
              </a:ext>
            </a:extLst>
          </p:cNvPr>
          <p:cNvSpPr>
            <a:spLocks noGrp="1"/>
          </p:cNvSpPr>
          <p:nvPr>
            <p:ph type="sldNum" sz="quarter" idx="12"/>
          </p:nvPr>
        </p:nvSpPr>
        <p:spPr/>
        <p:txBody>
          <a:bodyPr/>
          <a:lstStyle/>
          <a:p>
            <a:pPr>
              <a:defRPr/>
            </a:pPr>
            <a:fld id="{35ADA2A4-34DD-4011-8A7A-E6E141BE95AF}" type="slidenum">
              <a:rPr lang="fr-FR" noProof="0" smtClean="0"/>
              <a:pPr>
                <a:defRPr/>
              </a:pPr>
              <a:t>66</a:t>
            </a:fld>
            <a:endParaRPr lang="fr-FR" noProof="0"/>
          </a:p>
        </p:txBody>
      </p:sp>
      <p:cxnSp>
        <p:nvCxnSpPr>
          <p:cNvPr id="5" name="Connecteur droit 11">
            <a:extLst>
              <a:ext uri="{FF2B5EF4-FFF2-40B4-BE49-F238E27FC236}">
                <a16:creationId xmlns:a16="http://schemas.microsoft.com/office/drawing/2014/main" id="{49DD0DA0-89B1-5E37-ABF3-A796B7B4EEC7}"/>
              </a:ext>
            </a:extLst>
          </p:cNvPr>
          <p:cNvCxnSpPr>
            <a:cxnSpLocks/>
          </p:cNvCxnSpPr>
          <p:nvPr/>
        </p:nvCxnSpPr>
        <p:spPr>
          <a:xfrm flipH="1" flipV="1">
            <a:off x="1082644" y="4832421"/>
            <a:ext cx="4954454" cy="10634"/>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cxnSp>
        <p:nvCxnSpPr>
          <p:cNvPr id="6" name="Connecteur droit 17">
            <a:extLst>
              <a:ext uri="{FF2B5EF4-FFF2-40B4-BE49-F238E27FC236}">
                <a16:creationId xmlns:a16="http://schemas.microsoft.com/office/drawing/2014/main" id="{A8D24DEF-6E3B-8C1E-5007-B357D4E59C78}"/>
              </a:ext>
            </a:extLst>
          </p:cNvPr>
          <p:cNvCxnSpPr>
            <a:cxnSpLocks/>
          </p:cNvCxnSpPr>
          <p:nvPr/>
        </p:nvCxnSpPr>
        <p:spPr>
          <a:xfrm flipH="1">
            <a:off x="72496" y="545082"/>
            <a:ext cx="11002617" cy="0"/>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grpSp>
        <p:nvGrpSpPr>
          <p:cNvPr id="7" name="Groupe 22">
            <a:extLst>
              <a:ext uri="{FF2B5EF4-FFF2-40B4-BE49-F238E27FC236}">
                <a16:creationId xmlns:a16="http://schemas.microsoft.com/office/drawing/2014/main" id="{6798BF2B-D43E-8DF3-5FC9-BEEC53304C9F}"/>
              </a:ext>
            </a:extLst>
          </p:cNvPr>
          <p:cNvGrpSpPr/>
          <p:nvPr/>
        </p:nvGrpSpPr>
        <p:grpSpPr>
          <a:xfrm>
            <a:off x="10329678" y="483515"/>
            <a:ext cx="1490870" cy="1490870"/>
            <a:chOff x="10257182" y="719207"/>
            <a:chExt cx="1490870" cy="1490870"/>
          </a:xfrm>
        </p:grpSpPr>
        <p:sp>
          <p:nvSpPr>
            <p:cNvPr id="8" name="Arc 14">
              <a:extLst>
                <a:ext uri="{FF2B5EF4-FFF2-40B4-BE49-F238E27FC236}">
                  <a16:creationId xmlns:a16="http://schemas.microsoft.com/office/drawing/2014/main" id="{BF97D5E7-4810-B273-D3B6-546E4866166B}"/>
                </a:ext>
              </a:extLst>
            </p:cNvPr>
            <p:cNvSpPr/>
            <p:nvPr/>
          </p:nvSpPr>
          <p:spPr>
            <a:xfrm>
              <a:off x="10257182"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Arc 18">
              <a:extLst>
                <a:ext uri="{FF2B5EF4-FFF2-40B4-BE49-F238E27FC236}">
                  <a16:creationId xmlns:a16="http://schemas.microsoft.com/office/drawing/2014/main" id="{939738EF-1590-861F-CE33-B66EB8A58036}"/>
                </a:ext>
              </a:extLst>
            </p:cNvPr>
            <p:cNvSpPr/>
            <p:nvPr/>
          </p:nvSpPr>
          <p:spPr>
            <a:xfrm rot="5400000">
              <a:off x="10318749"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10" name="Connecteur droit 19">
            <a:extLst>
              <a:ext uri="{FF2B5EF4-FFF2-40B4-BE49-F238E27FC236}">
                <a16:creationId xmlns:a16="http://schemas.microsoft.com/office/drawing/2014/main" id="{416F6A01-0AAF-6666-95AC-CE14F475591D}"/>
              </a:ext>
            </a:extLst>
          </p:cNvPr>
          <p:cNvCxnSpPr>
            <a:cxnSpLocks/>
            <a:stCxn id="9" idx="2"/>
            <a:endCxn id="20" idx="1"/>
          </p:cNvCxnSpPr>
          <p:nvPr/>
        </p:nvCxnSpPr>
        <p:spPr>
          <a:xfrm flipH="1">
            <a:off x="6103857" y="1974385"/>
            <a:ext cx="5032823" cy="4149"/>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grpSp>
        <p:nvGrpSpPr>
          <p:cNvPr id="11" name="Groupe 23">
            <a:extLst>
              <a:ext uri="{FF2B5EF4-FFF2-40B4-BE49-F238E27FC236}">
                <a16:creationId xmlns:a16="http://schemas.microsoft.com/office/drawing/2014/main" id="{A3061FF2-C60D-38B2-7658-6C6873DE64F0}"/>
              </a:ext>
            </a:extLst>
          </p:cNvPr>
          <p:cNvGrpSpPr/>
          <p:nvPr/>
        </p:nvGrpSpPr>
        <p:grpSpPr>
          <a:xfrm rot="10800000">
            <a:off x="401513" y="1970166"/>
            <a:ext cx="1490870" cy="1490870"/>
            <a:chOff x="10257182" y="719207"/>
            <a:chExt cx="1490870" cy="1490870"/>
          </a:xfrm>
        </p:grpSpPr>
        <p:sp>
          <p:nvSpPr>
            <p:cNvPr id="12" name="Arc 24">
              <a:extLst>
                <a:ext uri="{FF2B5EF4-FFF2-40B4-BE49-F238E27FC236}">
                  <a16:creationId xmlns:a16="http://schemas.microsoft.com/office/drawing/2014/main" id="{5DAE33DE-C41A-E748-EBB0-1ACF0D094E2D}"/>
                </a:ext>
              </a:extLst>
            </p:cNvPr>
            <p:cNvSpPr/>
            <p:nvPr/>
          </p:nvSpPr>
          <p:spPr>
            <a:xfrm>
              <a:off x="10257182"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Arc 25">
              <a:extLst>
                <a:ext uri="{FF2B5EF4-FFF2-40B4-BE49-F238E27FC236}">
                  <a16:creationId xmlns:a16="http://schemas.microsoft.com/office/drawing/2014/main" id="{4757D13C-416D-AE58-BA3D-9BFB9B7E4529}"/>
                </a:ext>
              </a:extLst>
            </p:cNvPr>
            <p:cNvSpPr/>
            <p:nvPr/>
          </p:nvSpPr>
          <p:spPr>
            <a:xfrm rot="5400000">
              <a:off x="10318749"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14" name="Connecteur droit 27">
            <a:extLst>
              <a:ext uri="{FF2B5EF4-FFF2-40B4-BE49-F238E27FC236}">
                <a16:creationId xmlns:a16="http://schemas.microsoft.com/office/drawing/2014/main" id="{DBFD07E9-A2ED-F98E-93D2-7321BA6E5594}"/>
              </a:ext>
            </a:extLst>
          </p:cNvPr>
          <p:cNvCxnSpPr>
            <a:cxnSpLocks/>
          </p:cNvCxnSpPr>
          <p:nvPr/>
        </p:nvCxnSpPr>
        <p:spPr>
          <a:xfrm flipH="1">
            <a:off x="1146948" y="3402805"/>
            <a:ext cx="9928165" cy="0"/>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grpSp>
        <p:nvGrpSpPr>
          <p:cNvPr id="15" name="Groupe 29">
            <a:extLst>
              <a:ext uri="{FF2B5EF4-FFF2-40B4-BE49-F238E27FC236}">
                <a16:creationId xmlns:a16="http://schemas.microsoft.com/office/drawing/2014/main" id="{1F4E8077-0736-B700-DBB2-2F68804108F5}"/>
              </a:ext>
            </a:extLst>
          </p:cNvPr>
          <p:cNvGrpSpPr/>
          <p:nvPr/>
        </p:nvGrpSpPr>
        <p:grpSpPr>
          <a:xfrm>
            <a:off x="10252609" y="3326215"/>
            <a:ext cx="1445514" cy="1502556"/>
            <a:chOff x="10257182" y="719207"/>
            <a:chExt cx="1490870" cy="1490870"/>
          </a:xfrm>
        </p:grpSpPr>
        <p:sp>
          <p:nvSpPr>
            <p:cNvPr id="16" name="Arc 30">
              <a:extLst>
                <a:ext uri="{FF2B5EF4-FFF2-40B4-BE49-F238E27FC236}">
                  <a16:creationId xmlns:a16="http://schemas.microsoft.com/office/drawing/2014/main" id="{E5A4C113-6405-5BA5-CC0B-91290FDCD1E2}"/>
                </a:ext>
              </a:extLst>
            </p:cNvPr>
            <p:cNvSpPr/>
            <p:nvPr/>
          </p:nvSpPr>
          <p:spPr>
            <a:xfrm>
              <a:off x="10257182"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Arc 31">
              <a:extLst>
                <a:ext uri="{FF2B5EF4-FFF2-40B4-BE49-F238E27FC236}">
                  <a16:creationId xmlns:a16="http://schemas.microsoft.com/office/drawing/2014/main" id="{11192C10-6FC4-D15B-9032-40DADBDFE663}"/>
                </a:ext>
              </a:extLst>
            </p:cNvPr>
            <p:cNvSpPr/>
            <p:nvPr/>
          </p:nvSpPr>
          <p:spPr>
            <a:xfrm rot="5400000">
              <a:off x="10318749" y="78077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cxnSp>
        <p:nvCxnSpPr>
          <p:cNvPr id="18" name="Connecteur droit 35">
            <a:extLst>
              <a:ext uri="{FF2B5EF4-FFF2-40B4-BE49-F238E27FC236}">
                <a16:creationId xmlns:a16="http://schemas.microsoft.com/office/drawing/2014/main" id="{B8B65C2D-571C-996F-D9AB-FFB49A28575D}"/>
              </a:ext>
            </a:extLst>
          </p:cNvPr>
          <p:cNvCxnSpPr>
            <a:cxnSpLocks/>
          </p:cNvCxnSpPr>
          <p:nvPr/>
        </p:nvCxnSpPr>
        <p:spPr>
          <a:xfrm flipH="1" flipV="1">
            <a:off x="6106720" y="4818137"/>
            <a:ext cx="4954454" cy="10634"/>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sp>
        <p:nvSpPr>
          <p:cNvPr id="19" name="Flèche : droite 40">
            <a:extLst>
              <a:ext uri="{FF2B5EF4-FFF2-40B4-BE49-F238E27FC236}">
                <a16:creationId xmlns:a16="http://schemas.microsoft.com/office/drawing/2014/main" id="{7172992B-CDD5-A4F9-1E00-F5C94E7C0F9C}"/>
              </a:ext>
            </a:extLst>
          </p:cNvPr>
          <p:cNvSpPr/>
          <p:nvPr/>
        </p:nvSpPr>
        <p:spPr>
          <a:xfrm>
            <a:off x="1122102" y="422683"/>
            <a:ext cx="361950" cy="23812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Flèche : droite 41">
            <a:extLst>
              <a:ext uri="{FF2B5EF4-FFF2-40B4-BE49-F238E27FC236}">
                <a16:creationId xmlns:a16="http://schemas.microsoft.com/office/drawing/2014/main" id="{2906404E-F134-67D1-8A9E-06A03F86C04F}"/>
              </a:ext>
            </a:extLst>
          </p:cNvPr>
          <p:cNvSpPr/>
          <p:nvPr/>
        </p:nvSpPr>
        <p:spPr>
          <a:xfrm rot="10800000">
            <a:off x="5741907" y="1859472"/>
            <a:ext cx="361950" cy="23812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1" name="Image 49">
            <a:extLst>
              <a:ext uri="{FF2B5EF4-FFF2-40B4-BE49-F238E27FC236}">
                <a16:creationId xmlns:a16="http://schemas.microsoft.com/office/drawing/2014/main" id="{20437E3C-6671-D7E9-CD05-707A10A16B91}"/>
              </a:ext>
            </a:extLst>
          </p:cNvPr>
          <p:cNvPicPr>
            <a:picLocks noChangeAspect="1"/>
          </p:cNvPicPr>
          <p:nvPr/>
        </p:nvPicPr>
        <p:blipFill>
          <a:blip r:embed="rId3"/>
          <a:stretch>
            <a:fillRect/>
          </a:stretch>
        </p:blipFill>
        <p:spPr>
          <a:xfrm>
            <a:off x="371879" y="316483"/>
            <a:ext cx="496904" cy="706383"/>
          </a:xfrm>
          <a:prstGeom prst="rect">
            <a:avLst/>
          </a:prstGeom>
          <a:ln>
            <a:noFill/>
          </a:ln>
        </p:spPr>
      </p:pic>
      <p:sp>
        <p:nvSpPr>
          <p:cNvPr id="22" name="ZoneTexte 51">
            <a:extLst>
              <a:ext uri="{FF2B5EF4-FFF2-40B4-BE49-F238E27FC236}">
                <a16:creationId xmlns:a16="http://schemas.microsoft.com/office/drawing/2014/main" id="{8BD798E5-3286-0C81-2D6E-0F4630A7FB67}"/>
              </a:ext>
            </a:extLst>
          </p:cNvPr>
          <p:cNvSpPr txBox="1"/>
          <p:nvPr/>
        </p:nvSpPr>
        <p:spPr>
          <a:xfrm>
            <a:off x="766656" y="153978"/>
            <a:ext cx="3697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chemeClr val="accent2"/>
                </a:solidFill>
                <a:effectLst/>
                <a:uLnTx/>
                <a:uFillTx/>
                <a:latin typeface="Aptos Black" panose="020F0502020204030204" pitchFamily="34" charset="0"/>
                <a:ea typeface="+mn-ea"/>
                <a:cs typeface="+mn-cs"/>
              </a:rPr>
              <a:t>?</a:t>
            </a:r>
          </a:p>
        </p:txBody>
      </p:sp>
      <p:sp>
        <p:nvSpPr>
          <p:cNvPr id="23" name="ZoneTexte 52">
            <a:extLst>
              <a:ext uri="{FF2B5EF4-FFF2-40B4-BE49-F238E27FC236}">
                <a16:creationId xmlns:a16="http://schemas.microsoft.com/office/drawing/2014/main" id="{67C551E5-9959-0EE2-A002-2F5305C632F8}"/>
              </a:ext>
            </a:extLst>
          </p:cNvPr>
          <p:cNvSpPr txBox="1"/>
          <p:nvPr/>
        </p:nvSpPr>
        <p:spPr>
          <a:xfrm>
            <a:off x="256100" y="131820"/>
            <a:ext cx="3697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chemeClr val="accent2"/>
                </a:solidFill>
                <a:effectLst/>
                <a:uLnTx/>
                <a:uFillTx/>
                <a:latin typeface="Aptos Black" panose="020F0502020204030204" pitchFamily="34" charset="0"/>
                <a:ea typeface="+mn-ea"/>
                <a:cs typeface="+mn-cs"/>
              </a:rPr>
              <a:t>?</a:t>
            </a:r>
          </a:p>
        </p:txBody>
      </p:sp>
      <p:sp>
        <p:nvSpPr>
          <p:cNvPr id="24" name="ZoneTexte 53">
            <a:extLst>
              <a:ext uri="{FF2B5EF4-FFF2-40B4-BE49-F238E27FC236}">
                <a16:creationId xmlns:a16="http://schemas.microsoft.com/office/drawing/2014/main" id="{C11978B4-A9ED-26F5-9038-B3FC5ED6CEC5}"/>
              </a:ext>
            </a:extLst>
          </p:cNvPr>
          <p:cNvSpPr txBox="1"/>
          <p:nvPr/>
        </p:nvSpPr>
        <p:spPr>
          <a:xfrm>
            <a:off x="536956" y="-37100"/>
            <a:ext cx="369711"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chemeClr val="accent2"/>
                </a:solidFill>
                <a:effectLst/>
                <a:uLnTx/>
                <a:uFillTx/>
                <a:latin typeface="Aptos Black" panose="020F0502020204030204" pitchFamily="34" charset="0"/>
                <a:ea typeface="+mn-ea"/>
                <a:cs typeface="+mn-cs"/>
              </a:rPr>
              <a:t>?</a:t>
            </a:r>
          </a:p>
        </p:txBody>
      </p:sp>
      <p:pic>
        <p:nvPicPr>
          <p:cNvPr id="25" name="Image 71">
            <a:extLst>
              <a:ext uri="{FF2B5EF4-FFF2-40B4-BE49-F238E27FC236}">
                <a16:creationId xmlns:a16="http://schemas.microsoft.com/office/drawing/2014/main" id="{2295C751-5E15-63B6-AA41-04C3E7FF25E4}"/>
              </a:ext>
            </a:extLst>
          </p:cNvPr>
          <p:cNvPicPr>
            <a:picLocks noChangeAspect="1"/>
          </p:cNvPicPr>
          <p:nvPr/>
        </p:nvPicPr>
        <p:blipFill>
          <a:blip r:embed="rId4"/>
          <a:stretch>
            <a:fillRect/>
          </a:stretch>
        </p:blipFill>
        <p:spPr>
          <a:xfrm>
            <a:off x="5977542" y="26679"/>
            <a:ext cx="894100" cy="802135"/>
          </a:xfrm>
          <a:prstGeom prst="rect">
            <a:avLst/>
          </a:prstGeom>
          <a:ln>
            <a:noFill/>
          </a:ln>
        </p:spPr>
      </p:pic>
      <p:sp>
        <p:nvSpPr>
          <p:cNvPr id="26" name="ZoneTexte 79">
            <a:extLst>
              <a:ext uri="{FF2B5EF4-FFF2-40B4-BE49-F238E27FC236}">
                <a16:creationId xmlns:a16="http://schemas.microsoft.com/office/drawing/2014/main" id="{AEFAC1C3-79BD-FCE4-2187-5717D9D91A0E}"/>
              </a:ext>
            </a:extLst>
          </p:cNvPr>
          <p:cNvSpPr txBox="1"/>
          <p:nvPr/>
        </p:nvSpPr>
        <p:spPr>
          <a:xfrm>
            <a:off x="6021003" y="670366"/>
            <a:ext cx="2081802" cy="334835"/>
          </a:xfrm>
          <a:prstGeom prst="rect">
            <a:avLst/>
          </a:prstGeom>
          <a:noFill/>
        </p:spPr>
        <p:txBody>
          <a:bodyPr wrap="square">
            <a:spAutoFit/>
          </a:bodyPr>
          <a:lstStyle/>
          <a:p>
            <a:pPr marL="457200" marR="0" lvl="1" indent="0" algn="ctr"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Employeur</a:t>
            </a:r>
            <a:endParaRPr kumimoji="0" lang="fr-FR" sz="16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27" name="ZoneTexte 87">
            <a:extLst>
              <a:ext uri="{FF2B5EF4-FFF2-40B4-BE49-F238E27FC236}">
                <a16:creationId xmlns:a16="http://schemas.microsoft.com/office/drawing/2014/main" id="{D55297AF-D701-6264-6F26-4BD4BB6F950A}"/>
              </a:ext>
            </a:extLst>
          </p:cNvPr>
          <p:cNvSpPr txBox="1"/>
          <p:nvPr/>
        </p:nvSpPr>
        <p:spPr>
          <a:xfrm>
            <a:off x="4295358" y="858899"/>
            <a:ext cx="2802100"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Représentant des travailleurs </a:t>
            </a:r>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ZoneTexte 115">
            <a:extLst>
              <a:ext uri="{FF2B5EF4-FFF2-40B4-BE49-F238E27FC236}">
                <a16:creationId xmlns:a16="http://schemas.microsoft.com/office/drawing/2014/main" id="{23122A6A-FF45-B56B-67F3-4978B3575644}"/>
              </a:ext>
            </a:extLst>
          </p:cNvPr>
          <p:cNvSpPr txBox="1"/>
          <p:nvPr/>
        </p:nvSpPr>
        <p:spPr>
          <a:xfrm>
            <a:off x="8944985" y="3913482"/>
            <a:ext cx="2613385" cy="307777"/>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
                <a:srgbClr val="7030A0"/>
              </a:buClr>
              <a:buSzTx/>
              <a:buFontTx/>
              <a:buNone/>
              <a:tabLst/>
              <a:defRPr/>
            </a:pPr>
            <a:endParaRPr kumimoji="0" lang="fr-FR" sz="1400" b="0" i="0" u="none" strike="noStrike" kern="1200" cap="none" spc="0" normalizeH="0" baseline="0" noProof="0">
              <a:ln>
                <a:noFill/>
              </a:ln>
              <a:solidFill>
                <a:prstClr val="black"/>
              </a:solidFill>
              <a:effectLst/>
              <a:uLnTx/>
              <a:uFillTx/>
              <a:latin typeface="Calibri"/>
              <a:ea typeface="Calibri"/>
              <a:cs typeface="Calibri"/>
            </a:endParaRPr>
          </a:p>
        </p:txBody>
      </p:sp>
      <p:sp>
        <p:nvSpPr>
          <p:cNvPr id="29" name="ZoneTexte 119">
            <a:extLst>
              <a:ext uri="{FF2B5EF4-FFF2-40B4-BE49-F238E27FC236}">
                <a16:creationId xmlns:a16="http://schemas.microsoft.com/office/drawing/2014/main" id="{FB7B0291-FC83-426F-B039-6AE443FFDFB0}"/>
              </a:ext>
            </a:extLst>
          </p:cNvPr>
          <p:cNvSpPr txBox="1"/>
          <p:nvPr/>
        </p:nvSpPr>
        <p:spPr>
          <a:xfrm>
            <a:off x="4819450" y="20764"/>
            <a:ext cx="1740169"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Manager</a:t>
            </a:r>
            <a:endParaRPr kumimoji="0" lang="fr-FR"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0" name="Connecteur droit 125">
            <a:extLst>
              <a:ext uri="{FF2B5EF4-FFF2-40B4-BE49-F238E27FC236}">
                <a16:creationId xmlns:a16="http://schemas.microsoft.com/office/drawing/2014/main" id="{921690E4-7364-5C25-38A6-81D268D27E6D}"/>
              </a:ext>
            </a:extLst>
          </p:cNvPr>
          <p:cNvCxnSpPr>
            <a:cxnSpLocks/>
          </p:cNvCxnSpPr>
          <p:nvPr/>
        </p:nvCxnSpPr>
        <p:spPr>
          <a:xfrm flipH="1" flipV="1">
            <a:off x="1041334" y="1970167"/>
            <a:ext cx="4656526" cy="8367"/>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sp>
        <p:nvSpPr>
          <p:cNvPr id="31" name="Rectangle 1">
            <a:extLst>
              <a:ext uri="{FF2B5EF4-FFF2-40B4-BE49-F238E27FC236}">
                <a16:creationId xmlns:a16="http://schemas.microsoft.com/office/drawing/2014/main" id="{7B30167B-9B11-72A3-CBE2-4E0A320CC90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ZoneTexte 153">
            <a:extLst>
              <a:ext uri="{FF2B5EF4-FFF2-40B4-BE49-F238E27FC236}">
                <a16:creationId xmlns:a16="http://schemas.microsoft.com/office/drawing/2014/main" id="{35986761-8CEB-8703-A0CE-D46689D53D4B}"/>
              </a:ext>
            </a:extLst>
          </p:cNvPr>
          <p:cNvSpPr txBox="1"/>
          <p:nvPr/>
        </p:nvSpPr>
        <p:spPr>
          <a:xfrm>
            <a:off x="3785223" y="6473142"/>
            <a:ext cx="160691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Kinésithérapeute</a:t>
            </a: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33" name="Arc 3">
            <a:extLst>
              <a:ext uri="{FF2B5EF4-FFF2-40B4-BE49-F238E27FC236}">
                <a16:creationId xmlns:a16="http://schemas.microsoft.com/office/drawing/2014/main" id="{C26476CF-1D3E-DD8B-C0BD-A7D406DCBAE7}"/>
              </a:ext>
            </a:extLst>
          </p:cNvPr>
          <p:cNvSpPr/>
          <p:nvPr/>
        </p:nvSpPr>
        <p:spPr>
          <a:xfrm rot="10800000">
            <a:off x="398464" y="4862404"/>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Arc 4">
            <a:extLst>
              <a:ext uri="{FF2B5EF4-FFF2-40B4-BE49-F238E27FC236}">
                <a16:creationId xmlns:a16="http://schemas.microsoft.com/office/drawing/2014/main" id="{950DFE2C-D971-7FE0-354D-5E060763A022}"/>
              </a:ext>
            </a:extLst>
          </p:cNvPr>
          <p:cNvSpPr/>
          <p:nvPr/>
        </p:nvSpPr>
        <p:spPr>
          <a:xfrm rot="16200000">
            <a:off x="339947" y="4893519"/>
            <a:ext cx="1490870" cy="1367735"/>
          </a:xfrm>
          <a:prstGeom prst="arc">
            <a:avLst/>
          </a:prstGeom>
          <a:ln w="38100">
            <a:solidFill>
              <a:srgbClr val="3F407E"/>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35" name="Connecteur droit 6">
            <a:extLst>
              <a:ext uri="{FF2B5EF4-FFF2-40B4-BE49-F238E27FC236}">
                <a16:creationId xmlns:a16="http://schemas.microsoft.com/office/drawing/2014/main" id="{A65B61F7-0BAC-69B4-04D1-EE49306CF4CB}"/>
              </a:ext>
            </a:extLst>
          </p:cNvPr>
          <p:cNvCxnSpPr>
            <a:cxnSpLocks/>
          </p:cNvCxnSpPr>
          <p:nvPr/>
        </p:nvCxnSpPr>
        <p:spPr>
          <a:xfrm flipH="1" flipV="1">
            <a:off x="1132217" y="6228227"/>
            <a:ext cx="11059783" cy="35545"/>
          </a:xfrm>
          <a:prstGeom prst="line">
            <a:avLst/>
          </a:prstGeom>
          <a:ln w="38100">
            <a:solidFill>
              <a:srgbClr val="3F407E"/>
            </a:solidFill>
          </a:ln>
        </p:spPr>
        <p:style>
          <a:lnRef idx="1">
            <a:schemeClr val="accent1"/>
          </a:lnRef>
          <a:fillRef idx="0">
            <a:schemeClr val="accent1"/>
          </a:fillRef>
          <a:effectRef idx="0">
            <a:schemeClr val="accent1"/>
          </a:effectRef>
          <a:fontRef idx="minor">
            <a:schemeClr val="tx1"/>
          </a:fontRef>
        </p:style>
      </p:cxnSp>
      <p:sp>
        <p:nvSpPr>
          <p:cNvPr id="36" name="Flèche : droite 8">
            <a:extLst>
              <a:ext uri="{FF2B5EF4-FFF2-40B4-BE49-F238E27FC236}">
                <a16:creationId xmlns:a16="http://schemas.microsoft.com/office/drawing/2014/main" id="{4FF3C86D-5EE4-2D99-5D34-D666AC174B9F}"/>
              </a:ext>
            </a:extLst>
          </p:cNvPr>
          <p:cNvSpPr/>
          <p:nvPr/>
        </p:nvSpPr>
        <p:spPr>
          <a:xfrm rot="10800000">
            <a:off x="5744770" y="4709708"/>
            <a:ext cx="361950" cy="238125"/>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 coins arrondis 75">
            <a:extLst>
              <a:ext uri="{FF2B5EF4-FFF2-40B4-BE49-F238E27FC236}">
                <a16:creationId xmlns:a16="http://schemas.microsoft.com/office/drawing/2014/main" id="{A9F3E66D-2CD7-52F0-4ECF-E6C9168EF97B}"/>
              </a:ext>
            </a:extLst>
          </p:cNvPr>
          <p:cNvSpPr/>
          <p:nvPr/>
        </p:nvSpPr>
        <p:spPr>
          <a:xfrm>
            <a:off x="1595660" y="4646518"/>
            <a:ext cx="3146377" cy="401319"/>
          </a:xfrm>
          <a:prstGeom prst="roundRect">
            <a:avLst/>
          </a:prstGeom>
          <a:solidFill>
            <a:srgbClr val="9BD5EF"/>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1600" b="1" spc="100" noProof="0">
                <a:solidFill>
                  <a:schemeClr val="tx1"/>
                </a:solidFill>
                <a:latin typeface="Arial Nova Light"/>
              </a:rPr>
              <a:t>Après l’incapacité de travail</a:t>
            </a:r>
          </a:p>
        </p:txBody>
      </p:sp>
      <p:pic>
        <p:nvPicPr>
          <p:cNvPr id="38" name="Image 64">
            <a:extLst>
              <a:ext uri="{FF2B5EF4-FFF2-40B4-BE49-F238E27FC236}">
                <a16:creationId xmlns:a16="http://schemas.microsoft.com/office/drawing/2014/main" id="{1EEBD5B6-8ADF-C787-8459-67A8A0782B6F}"/>
              </a:ext>
            </a:extLst>
          </p:cNvPr>
          <p:cNvPicPr>
            <a:picLocks noChangeAspect="1"/>
          </p:cNvPicPr>
          <p:nvPr/>
        </p:nvPicPr>
        <p:blipFill>
          <a:blip r:embed="rId5"/>
          <a:stretch>
            <a:fillRect/>
          </a:stretch>
        </p:blipFill>
        <p:spPr>
          <a:xfrm>
            <a:off x="4333518" y="5805410"/>
            <a:ext cx="293802" cy="613067"/>
          </a:xfrm>
          <a:prstGeom prst="rect">
            <a:avLst/>
          </a:prstGeom>
          <a:ln>
            <a:noFill/>
          </a:ln>
        </p:spPr>
      </p:pic>
      <p:sp>
        <p:nvSpPr>
          <p:cNvPr id="39" name="ZoneTexte 1">
            <a:extLst>
              <a:ext uri="{FF2B5EF4-FFF2-40B4-BE49-F238E27FC236}">
                <a16:creationId xmlns:a16="http://schemas.microsoft.com/office/drawing/2014/main" id="{01E8DBCA-FF77-BB82-373D-32856BB96694}"/>
              </a:ext>
            </a:extLst>
          </p:cNvPr>
          <p:cNvSpPr txBox="1"/>
          <p:nvPr/>
        </p:nvSpPr>
        <p:spPr>
          <a:xfrm>
            <a:off x="5845125" y="-79442"/>
            <a:ext cx="2081802" cy="334835"/>
          </a:xfrm>
          <a:prstGeom prst="rect">
            <a:avLst/>
          </a:prstGeom>
          <a:noFill/>
        </p:spPr>
        <p:txBody>
          <a:bodyPr wrap="square">
            <a:spAutoFit/>
          </a:bodyPr>
          <a:lstStyle/>
          <a:p>
            <a:pPr marL="457200" marR="0" lvl="1" indent="0" algn="ctr"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Collègues</a:t>
            </a:r>
            <a:endParaRPr kumimoji="0" lang="fr-FR" sz="16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40" name="Rectangle : coins arrondis 2">
            <a:extLst>
              <a:ext uri="{FF2B5EF4-FFF2-40B4-BE49-F238E27FC236}">
                <a16:creationId xmlns:a16="http://schemas.microsoft.com/office/drawing/2014/main" id="{B026975C-1EB7-E80D-8C8F-4FE74C7CE781}"/>
              </a:ext>
            </a:extLst>
          </p:cNvPr>
          <p:cNvSpPr/>
          <p:nvPr/>
        </p:nvSpPr>
        <p:spPr>
          <a:xfrm>
            <a:off x="1629739" y="364233"/>
            <a:ext cx="2828552" cy="386392"/>
          </a:xfrm>
          <a:prstGeom prst="roundRect">
            <a:avLst/>
          </a:prstGeom>
          <a:solidFill>
            <a:srgbClr val="9BD5EF"/>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1600" b="1" spc="100" noProof="0">
                <a:solidFill>
                  <a:schemeClr val="tx1"/>
                </a:solidFill>
                <a:latin typeface="Arial Nova Light"/>
              </a:rPr>
              <a:t>En amont</a:t>
            </a:r>
          </a:p>
        </p:txBody>
      </p:sp>
      <p:sp>
        <p:nvSpPr>
          <p:cNvPr id="41" name="Rectangle : coins arrondis 9">
            <a:extLst>
              <a:ext uri="{FF2B5EF4-FFF2-40B4-BE49-F238E27FC236}">
                <a16:creationId xmlns:a16="http://schemas.microsoft.com/office/drawing/2014/main" id="{CC02766D-509A-7441-4BD2-BCEBD3B19EDF}"/>
              </a:ext>
            </a:extLst>
          </p:cNvPr>
          <p:cNvSpPr/>
          <p:nvPr/>
        </p:nvSpPr>
        <p:spPr>
          <a:xfrm>
            <a:off x="1583666" y="1729523"/>
            <a:ext cx="3951110" cy="401319"/>
          </a:xfrm>
          <a:prstGeom prst="roundRect">
            <a:avLst/>
          </a:prstGeom>
          <a:solidFill>
            <a:srgbClr val="9BD5EF"/>
          </a:solidFill>
          <a:ln>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b="1" spc="100" noProof="0">
                <a:solidFill>
                  <a:schemeClr val="tx1"/>
                </a:solidFill>
                <a:latin typeface="Arial Nova Light"/>
              </a:rPr>
              <a:t>En cas d’incapacité de travail</a:t>
            </a:r>
          </a:p>
        </p:txBody>
      </p:sp>
      <p:sp>
        <p:nvSpPr>
          <p:cNvPr id="42" name="ZoneTexte 10">
            <a:extLst>
              <a:ext uri="{FF2B5EF4-FFF2-40B4-BE49-F238E27FC236}">
                <a16:creationId xmlns:a16="http://schemas.microsoft.com/office/drawing/2014/main" id="{711DDE07-3544-1D30-B664-1319E714F9D2}"/>
              </a:ext>
            </a:extLst>
          </p:cNvPr>
          <p:cNvSpPr txBox="1"/>
          <p:nvPr/>
        </p:nvSpPr>
        <p:spPr>
          <a:xfrm>
            <a:off x="5779500" y="2220382"/>
            <a:ext cx="2738993" cy="307777"/>
          </a:xfrm>
          <a:prstGeom prst="rect">
            <a:avLst/>
          </a:prstGeom>
          <a:noFill/>
        </p:spPr>
        <p:txBody>
          <a:bodyPr wrap="square">
            <a:spAutoFit/>
          </a:bodyPr>
          <a:lstStyle/>
          <a:p>
            <a:pPr lvl="1">
              <a:buClr>
                <a:srgbClr val="7030A0"/>
              </a:buClr>
            </a:pPr>
            <a:r>
              <a:rPr lang="fr-FR" sz="1200" noProof="0">
                <a:solidFill>
                  <a:prstClr val="black"/>
                </a:solidFill>
                <a:latin typeface="Arial Nova Light"/>
              </a:rPr>
              <a:t>Autres</a:t>
            </a:r>
            <a:r>
              <a:rPr lang="fr-FR" sz="1400" noProof="0">
                <a:latin typeface="Arial Nova Light"/>
              </a:rPr>
              <a:t> </a:t>
            </a:r>
            <a:r>
              <a:rPr lang="fr-FR" sz="1200" noProof="0">
                <a:solidFill>
                  <a:prstClr val="black"/>
                </a:solidFill>
                <a:latin typeface="Arial Nova Light"/>
              </a:rPr>
              <a:t>travailleurs sociaux </a:t>
            </a:r>
          </a:p>
        </p:txBody>
      </p:sp>
      <p:sp>
        <p:nvSpPr>
          <p:cNvPr id="43" name="ZoneTexte 12">
            <a:extLst>
              <a:ext uri="{FF2B5EF4-FFF2-40B4-BE49-F238E27FC236}">
                <a16:creationId xmlns:a16="http://schemas.microsoft.com/office/drawing/2014/main" id="{DBACE286-2840-129B-7482-CC12153C5C8B}"/>
              </a:ext>
            </a:extLst>
          </p:cNvPr>
          <p:cNvSpPr txBox="1"/>
          <p:nvPr/>
        </p:nvSpPr>
        <p:spPr>
          <a:xfrm>
            <a:off x="9462080" y="818097"/>
            <a:ext cx="1490870" cy="33483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6">
                  <a:extLst>
                    <a:ext uri="{A12FA001-AC4F-418D-AE19-62706E023703}">
                      <ahyp:hlinkClr xmlns:ahyp="http://schemas.microsoft.com/office/drawing/2018/hyperlinkcolor" val="tx"/>
                    </a:ext>
                  </a:extLst>
                </a:hlinkClick>
              </a:rPr>
              <a:t>CPAP</a:t>
            </a:r>
            <a:endParaRPr lang="fr-FR" sz="1600" b="0" i="0" u="none" strike="noStrike" kern="1200" cap="none" spc="0" normalizeH="0" baseline="0" noProof="0">
              <a:ln>
                <a:noFill/>
              </a:ln>
              <a:solidFill>
                <a:schemeClr val="tx1">
                  <a:lumMod val="49000"/>
                </a:schemeClr>
              </a:solidFill>
              <a:effectLst/>
              <a:uLnTx/>
              <a:uFillTx/>
              <a:latin typeface="Arial Nova Light"/>
            </a:endParaRPr>
          </a:p>
        </p:txBody>
      </p:sp>
      <p:pic>
        <p:nvPicPr>
          <p:cNvPr id="44" name="Image 15">
            <a:extLst>
              <a:ext uri="{FF2B5EF4-FFF2-40B4-BE49-F238E27FC236}">
                <a16:creationId xmlns:a16="http://schemas.microsoft.com/office/drawing/2014/main" id="{7B6C790B-2A0A-8F34-8A38-CE9AF975E041}"/>
              </a:ext>
            </a:extLst>
          </p:cNvPr>
          <p:cNvPicPr>
            <a:picLocks noChangeAspect="1"/>
          </p:cNvPicPr>
          <p:nvPr/>
        </p:nvPicPr>
        <p:blipFill>
          <a:blip r:embed="rId7"/>
          <a:stretch>
            <a:fillRect/>
          </a:stretch>
        </p:blipFill>
        <p:spPr>
          <a:xfrm>
            <a:off x="9622056" y="233562"/>
            <a:ext cx="378753" cy="606006"/>
          </a:xfrm>
          <a:prstGeom prst="rect">
            <a:avLst/>
          </a:prstGeom>
          <a:ln>
            <a:noFill/>
          </a:ln>
        </p:spPr>
      </p:pic>
      <p:sp>
        <p:nvSpPr>
          <p:cNvPr id="45" name="ZoneTexte 16">
            <a:extLst>
              <a:ext uri="{FF2B5EF4-FFF2-40B4-BE49-F238E27FC236}">
                <a16:creationId xmlns:a16="http://schemas.microsoft.com/office/drawing/2014/main" id="{16E8D45A-23B0-4EFF-EDC7-D8A5DC731FDA}"/>
              </a:ext>
            </a:extLst>
          </p:cNvPr>
          <p:cNvSpPr txBox="1"/>
          <p:nvPr/>
        </p:nvSpPr>
        <p:spPr>
          <a:xfrm>
            <a:off x="7795863" y="-1152"/>
            <a:ext cx="4053036" cy="276999"/>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rPr>
              <a:t>Service de prévention i</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8">
                  <a:extLst>
                    <a:ext uri="{A12FA001-AC4F-418D-AE19-62706E023703}">
                      <ahyp:hlinkClr xmlns:ahyp="http://schemas.microsoft.com/office/drawing/2018/hyperlinkcolor" val="tx"/>
                    </a:ext>
                  </a:extLst>
                </a:hlinkClick>
              </a:rPr>
              <a:t>nterne</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rPr>
              <a:t> ou </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9">
                  <a:extLst>
                    <a:ext uri="{A12FA001-AC4F-418D-AE19-62706E023703}">
                      <ahyp:hlinkClr xmlns:ahyp="http://schemas.microsoft.com/office/drawing/2018/hyperlinkcolor" val="tx"/>
                    </a:ext>
                  </a:extLst>
                </a:hlinkClick>
              </a:rPr>
              <a:t>externe</a:t>
            </a:r>
            <a:endParaRPr lang="fr-FR" sz="1200" b="0" i="0" u="none" strike="noStrike" kern="1200" cap="none" spc="0" normalizeH="0" baseline="0" noProof="0">
              <a:ln>
                <a:noFill/>
              </a:ln>
              <a:solidFill>
                <a:schemeClr val="tx1">
                  <a:lumMod val="49000"/>
                </a:schemeClr>
              </a:solidFill>
              <a:effectLst/>
              <a:uLnTx/>
              <a:uFillTx/>
              <a:latin typeface="Arial Nova Light"/>
            </a:endParaRPr>
          </a:p>
        </p:txBody>
      </p:sp>
      <p:sp>
        <p:nvSpPr>
          <p:cNvPr id="46" name="ZoneTexte 20">
            <a:extLst>
              <a:ext uri="{FF2B5EF4-FFF2-40B4-BE49-F238E27FC236}">
                <a16:creationId xmlns:a16="http://schemas.microsoft.com/office/drawing/2014/main" id="{A385AF0B-C2A5-1B0D-1DFA-9CC5AFC06538}"/>
              </a:ext>
            </a:extLst>
          </p:cNvPr>
          <p:cNvSpPr txBox="1"/>
          <p:nvPr/>
        </p:nvSpPr>
        <p:spPr>
          <a:xfrm>
            <a:off x="7420611" y="834878"/>
            <a:ext cx="2905944" cy="276999"/>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Personne de confiance</a:t>
            </a:r>
          </a:p>
        </p:txBody>
      </p:sp>
      <p:pic>
        <p:nvPicPr>
          <p:cNvPr id="47" name="Image 34">
            <a:extLst>
              <a:ext uri="{FF2B5EF4-FFF2-40B4-BE49-F238E27FC236}">
                <a16:creationId xmlns:a16="http://schemas.microsoft.com/office/drawing/2014/main" id="{2BD3FAEA-2C32-2E0F-145D-A0F2DCD1EA11}"/>
              </a:ext>
            </a:extLst>
          </p:cNvPr>
          <p:cNvPicPr>
            <a:picLocks noChangeAspect="1"/>
          </p:cNvPicPr>
          <p:nvPr/>
        </p:nvPicPr>
        <p:blipFill>
          <a:blip r:embed="rId10"/>
          <a:stretch>
            <a:fillRect/>
          </a:stretch>
        </p:blipFill>
        <p:spPr>
          <a:xfrm>
            <a:off x="11479713" y="917988"/>
            <a:ext cx="517585" cy="623647"/>
          </a:xfrm>
          <a:prstGeom prst="rect">
            <a:avLst/>
          </a:prstGeom>
          <a:ln>
            <a:noFill/>
          </a:ln>
        </p:spPr>
      </p:pic>
      <p:sp>
        <p:nvSpPr>
          <p:cNvPr id="48" name="ZoneTexte 36">
            <a:extLst>
              <a:ext uri="{FF2B5EF4-FFF2-40B4-BE49-F238E27FC236}">
                <a16:creationId xmlns:a16="http://schemas.microsoft.com/office/drawing/2014/main" id="{72097EC7-D791-DEC7-CE7D-67DF0D8EFFA0}"/>
              </a:ext>
            </a:extLst>
          </p:cNvPr>
          <p:cNvSpPr txBox="1"/>
          <p:nvPr/>
        </p:nvSpPr>
        <p:spPr>
          <a:xfrm>
            <a:off x="10369607" y="972940"/>
            <a:ext cx="1368898" cy="492443"/>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Médecin</a:t>
            </a:r>
            <a:r>
              <a:rPr kumimoji="0" lang="fr-FR" sz="14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 </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du travail</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rPr>
              <a:t> </a:t>
            </a:r>
            <a:endParaRPr lang="fr-FR" sz="1200" b="0" i="0" u="none" strike="noStrike" kern="1200" cap="none" spc="0" normalizeH="0" baseline="0" noProof="0">
              <a:ln>
                <a:noFill/>
              </a:ln>
              <a:solidFill>
                <a:schemeClr val="tx1">
                  <a:lumMod val="49000"/>
                </a:schemeClr>
              </a:solidFill>
              <a:effectLst/>
              <a:uLnTx/>
              <a:uFillTx/>
              <a:latin typeface="Arial Nova Light"/>
            </a:endParaRPr>
          </a:p>
        </p:txBody>
      </p:sp>
      <p:sp>
        <p:nvSpPr>
          <p:cNvPr id="49" name="ZoneTexte 38">
            <a:extLst>
              <a:ext uri="{FF2B5EF4-FFF2-40B4-BE49-F238E27FC236}">
                <a16:creationId xmlns:a16="http://schemas.microsoft.com/office/drawing/2014/main" id="{5D2B34C1-50FA-722E-C771-5E0C6BC66EBD}"/>
              </a:ext>
            </a:extLst>
          </p:cNvPr>
          <p:cNvSpPr txBox="1"/>
          <p:nvPr/>
        </p:nvSpPr>
        <p:spPr>
          <a:xfrm>
            <a:off x="9900382" y="2193980"/>
            <a:ext cx="1453418" cy="677108"/>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Médecin</a:t>
            </a: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a:p>
            <a:pPr lvl="1" algn="ctr">
              <a:buClr>
                <a:srgbClr val="7030A0"/>
              </a:buClr>
            </a:pPr>
            <a:r>
              <a:rPr kumimoji="0" lang="fr-FR" sz="1200" b="0" i="0" u="none" strike="noStrike" kern="1200" cap="none" spc="0" normalizeH="0" baseline="0" noProof="0">
                <a:ln>
                  <a:noFill/>
                </a:ln>
                <a:solidFill>
                  <a:prstClr val="black"/>
                </a:solidFill>
                <a:effectLst/>
                <a:uLnTx/>
                <a:uFillTx/>
                <a:latin typeface="Arial Nova Light"/>
              </a:rPr>
              <a:t>généraliste</a:t>
            </a:r>
            <a:endParaRPr lang="fr-FR" sz="1200" noProof="0">
              <a:latin typeface="Arial Nova Light"/>
            </a:endParaRPr>
          </a:p>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50" name="ZoneTexte 42">
            <a:extLst>
              <a:ext uri="{FF2B5EF4-FFF2-40B4-BE49-F238E27FC236}">
                <a16:creationId xmlns:a16="http://schemas.microsoft.com/office/drawing/2014/main" id="{E173891B-3B59-6998-04CC-D2E8F876EC59}"/>
              </a:ext>
            </a:extLst>
          </p:cNvPr>
          <p:cNvSpPr txBox="1"/>
          <p:nvPr/>
        </p:nvSpPr>
        <p:spPr>
          <a:xfrm>
            <a:off x="8876872" y="2226201"/>
            <a:ext cx="1874742" cy="334835"/>
          </a:xfrm>
          <a:prstGeom prst="rect">
            <a:avLst/>
          </a:prstGeom>
          <a:noFill/>
        </p:spPr>
        <p:txBody>
          <a:bodyPr wrap="square">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Psychologue</a:t>
            </a:r>
            <a:endParaRPr kumimoji="0" lang="fr-FR" sz="16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51" name="Image 55">
            <a:extLst>
              <a:ext uri="{FF2B5EF4-FFF2-40B4-BE49-F238E27FC236}">
                <a16:creationId xmlns:a16="http://schemas.microsoft.com/office/drawing/2014/main" id="{C668A491-14E6-BC09-4EBF-B209A4C71507}"/>
              </a:ext>
            </a:extLst>
          </p:cNvPr>
          <p:cNvPicPr>
            <a:picLocks noChangeAspect="1"/>
          </p:cNvPicPr>
          <p:nvPr/>
        </p:nvPicPr>
        <p:blipFill>
          <a:blip r:embed="rId12"/>
          <a:stretch>
            <a:fillRect/>
          </a:stretch>
        </p:blipFill>
        <p:spPr>
          <a:xfrm>
            <a:off x="10650135" y="1593856"/>
            <a:ext cx="359336" cy="653730"/>
          </a:xfrm>
          <a:prstGeom prst="rect">
            <a:avLst/>
          </a:prstGeom>
          <a:ln>
            <a:noFill/>
          </a:ln>
        </p:spPr>
      </p:pic>
      <p:pic>
        <p:nvPicPr>
          <p:cNvPr id="52" name="Image 56">
            <a:extLst>
              <a:ext uri="{FF2B5EF4-FFF2-40B4-BE49-F238E27FC236}">
                <a16:creationId xmlns:a16="http://schemas.microsoft.com/office/drawing/2014/main" id="{CC4B7A32-7DDC-555D-D46D-3F1041CC0B88}"/>
              </a:ext>
            </a:extLst>
          </p:cNvPr>
          <p:cNvPicPr>
            <a:picLocks noChangeAspect="1"/>
          </p:cNvPicPr>
          <p:nvPr/>
        </p:nvPicPr>
        <p:blipFill rotWithShape="1">
          <a:blip r:embed="rId13"/>
          <a:srcRect l="10080"/>
          <a:stretch/>
        </p:blipFill>
        <p:spPr>
          <a:xfrm>
            <a:off x="9635649" y="1650653"/>
            <a:ext cx="296959" cy="630103"/>
          </a:xfrm>
          <a:prstGeom prst="rect">
            <a:avLst/>
          </a:prstGeom>
          <a:ln>
            <a:noFill/>
          </a:ln>
        </p:spPr>
      </p:pic>
      <p:pic>
        <p:nvPicPr>
          <p:cNvPr id="53" name="Image 62">
            <a:extLst>
              <a:ext uri="{FF2B5EF4-FFF2-40B4-BE49-F238E27FC236}">
                <a16:creationId xmlns:a16="http://schemas.microsoft.com/office/drawing/2014/main" id="{679B65AD-6775-7174-67B0-036734DCF110}"/>
              </a:ext>
            </a:extLst>
          </p:cNvPr>
          <p:cNvPicPr>
            <a:picLocks noChangeAspect="1"/>
          </p:cNvPicPr>
          <p:nvPr/>
        </p:nvPicPr>
        <p:blipFill>
          <a:blip r:embed="rId14"/>
          <a:stretch>
            <a:fillRect/>
          </a:stretch>
        </p:blipFill>
        <p:spPr>
          <a:xfrm>
            <a:off x="9994391" y="267500"/>
            <a:ext cx="297888" cy="594208"/>
          </a:xfrm>
          <a:prstGeom prst="rect">
            <a:avLst/>
          </a:prstGeom>
          <a:ln>
            <a:noFill/>
          </a:ln>
        </p:spPr>
      </p:pic>
      <p:pic>
        <p:nvPicPr>
          <p:cNvPr id="54" name="Image 66">
            <a:extLst>
              <a:ext uri="{FF2B5EF4-FFF2-40B4-BE49-F238E27FC236}">
                <a16:creationId xmlns:a16="http://schemas.microsoft.com/office/drawing/2014/main" id="{E19E4854-8C24-2709-DB9C-24CC6B2D73FE}"/>
              </a:ext>
            </a:extLst>
          </p:cNvPr>
          <p:cNvPicPr>
            <a:picLocks noChangeAspect="1"/>
          </p:cNvPicPr>
          <p:nvPr/>
        </p:nvPicPr>
        <p:blipFill>
          <a:blip r:embed="rId15"/>
          <a:stretch>
            <a:fillRect/>
          </a:stretch>
        </p:blipFill>
        <p:spPr>
          <a:xfrm>
            <a:off x="6783753" y="1611323"/>
            <a:ext cx="313705" cy="630103"/>
          </a:xfrm>
          <a:prstGeom prst="rect">
            <a:avLst/>
          </a:prstGeom>
          <a:ln>
            <a:noFill/>
          </a:ln>
        </p:spPr>
      </p:pic>
      <p:sp>
        <p:nvSpPr>
          <p:cNvPr id="55" name="ZoneTexte 69">
            <a:extLst>
              <a:ext uri="{FF2B5EF4-FFF2-40B4-BE49-F238E27FC236}">
                <a16:creationId xmlns:a16="http://schemas.microsoft.com/office/drawing/2014/main" id="{E364B383-3BBF-7D72-242B-E055EE9085E4}"/>
              </a:ext>
            </a:extLst>
          </p:cNvPr>
          <p:cNvSpPr txBox="1"/>
          <p:nvPr/>
        </p:nvSpPr>
        <p:spPr>
          <a:xfrm>
            <a:off x="8873295" y="3786549"/>
            <a:ext cx="3206105" cy="287025"/>
          </a:xfrm>
          <a:prstGeom prst="rect">
            <a:avLst/>
          </a:prstGeom>
          <a:noFill/>
        </p:spPr>
        <p:txBody>
          <a:bodyPr wrap="square" lIns="91440" tIns="45720" rIns="91440" bIns="45720" anchor="t">
            <a:spAutoFit/>
          </a:bodyPr>
          <a:lstStyle/>
          <a:p>
            <a:pPr lvl="1" algn="ctr">
              <a:buClr>
                <a:srgbClr val="7030A0"/>
              </a:buClr>
            </a:pPr>
            <a:r>
              <a:rPr lang="fr-FR" sz="1200" noProof="0">
                <a:solidFill>
                  <a:schemeClr val="tx1">
                    <a:lumMod val="49000"/>
                  </a:schemeClr>
                </a:solidFill>
                <a:latin typeface="Arial Nova Light"/>
                <a:hlinkClick r:id="rId16">
                  <a:extLst>
                    <a:ext uri="{A12FA001-AC4F-418D-AE19-62706E023703}">
                      <ahyp:hlinkClr xmlns:ahyp="http://schemas.microsoft.com/office/drawing/2018/hyperlinkcolor" val="tx"/>
                    </a:ext>
                  </a:extLst>
                </a:hlinkClick>
              </a:rPr>
              <a:t>Coordinateur retour au travail</a:t>
            </a:r>
            <a:r>
              <a:rPr lang="fr-FR" sz="1200" noProof="0">
                <a:solidFill>
                  <a:schemeClr val="tx1">
                    <a:lumMod val="49000"/>
                  </a:schemeClr>
                </a:solidFill>
                <a:latin typeface="Arial Nova Light"/>
              </a:rPr>
              <a:t> </a:t>
            </a:r>
          </a:p>
        </p:txBody>
      </p:sp>
      <p:sp>
        <p:nvSpPr>
          <p:cNvPr id="56" name="ZoneTexte 73">
            <a:extLst>
              <a:ext uri="{FF2B5EF4-FFF2-40B4-BE49-F238E27FC236}">
                <a16:creationId xmlns:a16="http://schemas.microsoft.com/office/drawing/2014/main" id="{9D11875A-C3DC-C8FA-C93C-9DABAE6257BD}"/>
              </a:ext>
            </a:extLst>
          </p:cNvPr>
          <p:cNvSpPr txBox="1"/>
          <p:nvPr/>
        </p:nvSpPr>
        <p:spPr>
          <a:xfrm>
            <a:off x="10157758" y="3599846"/>
            <a:ext cx="1789442" cy="276999"/>
          </a:xfrm>
          <a:prstGeom prst="rect">
            <a:avLst/>
          </a:prstGeom>
          <a:noFill/>
        </p:spPr>
        <p:txBody>
          <a:bodyPr wrap="square">
            <a:spAutoFit/>
          </a:bodyPr>
          <a:lstStyle/>
          <a:p>
            <a:r>
              <a:rPr lang="fr-FR" sz="1200" noProof="0">
                <a:solidFill>
                  <a:prstClr val="black"/>
                </a:solidFill>
                <a:latin typeface="Arial Nova Light"/>
              </a:rPr>
              <a:t>Médecin</a:t>
            </a:r>
            <a:r>
              <a:rPr lang="fr-FR" sz="1200" noProof="0">
                <a:latin typeface="Arial Nova Light"/>
              </a:rPr>
              <a:t> </a:t>
            </a:r>
            <a:r>
              <a:rPr lang="fr-FR" sz="1200" noProof="0">
                <a:solidFill>
                  <a:prstClr val="black"/>
                </a:solidFill>
                <a:latin typeface="Arial Nova Light"/>
              </a:rPr>
              <a:t>conseil</a:t>
            </a:r>
          </a:p>
        </p:txBody>
      </p:sp>
      <p:sp>
        <p:nvSpPr>
          <p:cNvPr id="57" name="ZoneTexte 77">
            <a:extLst>
              <a:ext uri="{FF2B5EF4-FFF2-40B4-BE49-F238E27FC236}">
                <a16:creationId xmlns:a16="http://schemas.microsoft.com/office/drawing/2014/main" id="{DD57C13E-A252-657A-ED65-2EBA3B8142F3}"/>
              </a:ext>
            </a:extLst>
          </p:cNvPr>
          <p:cNvSpPr txBox="1"/>
          <p:nvPr/>
        </p:nvSpPr>
        <p:spPr>
          <a:xfrm>
            <a:off x="7762500" y="3551953"/>
            <a:ext cx="2364281" cy="334835"/>
          </a:xfrm>
          <a:prstGeom prst="rect">
            <a:avLst/>
          </a:prstGeom>
          <a:noFill/>
        </p:spPr>
        <p:txBody>
          <a:bodyPr wrap="square" lIns="91440" tIns="45720" rIns="91440" bIns="45720" anchor="t">
            <a:spAutoFit/>
          </a:bodyPr>
          <a:lstStyle/>
          <a:p>
            <a:pPr lvl="1">
              <a:lnSpc>
                <a:spcPct val="150000"/>
              </a:lnSpc>
              <a:buClr>
                <a:srgbClr val="7030A0"/>
              </a:buClr>
            </a:pPr>
            <a:r>
              <a:rPr lang="fr-FR" sz="1200" noProof="0">
                <a:solidFill>
                  <a:prstClr val="black"/>
                </a:solidFill>
                <a:latin typeface="Arial Nova Light"/>
                <a:hlinkClick r:id="rId17">
                  <a:extLst>
                    <a:ext uri="{A12FA001-AC4F-418D-AE19-62706E023703}">
                      <ahyp:hlinkClr xmlns:ahyp="http://schemas.microsoft.com/office/drawing/2018/hyperlinkcolor" val="tx"/>
                    </a:ext>
                  </a:extLst>
                </a:hlinkClick>
              </a:rPr>
              <a:t>Organismes assureurs</a:t>
            </a:r>
            <a:endParaRPr lang="fr-FR" sz="1200" noProof="0">
              <a:solidFill>
                <a:prstClr val="black"/>
              </a:solidFill>
              <a:latin typeface="Arial Nova Light"/>
            </a:endParaRPr>
          </a:p>
        </p:txBody>
      </p:sp>
      <p:sp>
        <p:nvSpPr>
          <p:cNvPr id="58" name="ZoneTexte 83">
            <a:extLst>
              <a:ext uri="{FF2B5EF4-FFF2-40B4-BE49-F238E27FC236}">
                <a16:creationId xmlns:a16="http://schemas.microsoft.com/office/drawing/2014/main" id="{6EFA6A82-3BD3-1011-862A-D0106F895420}"/>
              </a:ext>
            </a:extLst>
          </p:cNvPr>
          <p:cNvSpPr txBox="1"/>
          <p:nvPr/>
        </p:nvSpPr>
        <p:spPr>
          <a:xfrm>
            <a:off x="8085488" y="4945606"/>
            <a:ext cx="2669888" cy="461665"/>
          </a:xfrm>
          <a:prstGeom prst="rect">
            <a:avLst/>
          </a:prstGeom>
          <a:noFill/>
        </p:spPr>
        <p:txBody>
          <a:bodyPr wrap="square" lIns="91440" tIns="45720" rIns="91440" bIns="45720" anchor="t">
            <a:spAutoFit/>
          </a:bodyPr>
          <a:lstStyle/>
          <a:p>
            <a:pPr algn="ctr">
              <a:buClr>
                <a:srgbClr val="7030A0"/>
              </a:buClr>
            </a:pPr>
            <a:r>
              <a:rPr lang="fr-FR" sz="1200" noProof="0">
                <a:solidFill>
                  <a:prstClr val="black"/>
                </a:solidFill>
                <a:latin typeface="Arial Nova Light"/>
              </a:rPr>
              <a:t>Prestataires de services </a:t>
            </a:r>
            <a:br>
              <a:rPr lang="fr-FR" sz="1200" noProof="0">
                <a:latin typeface="Arial Nova Light"/>
              </a:rPr>
            </a:br>
            <a:r>
              <a:rPr lang="fr-FR" sz="1200" noProof="0">
                <a:solidFill>
                  <a:schemeClr val="tx1">
                    <a:lumMod val="49000"/>
                  </a:schemeClr>
                </a:solidFill>
                <a:latin typeface="Arial Nova Light"/>
                <a:hlinkClick r:id="rId18">
                  <a:extLst>
                    <a:ext uri="{A12FA001-AC4F-418D-AE19-62706E023703}">
                      <ahyp:hlinkClr xmlns:ahyp="http://schemas.microsoft.com/office/drawing/2018/hyperlinkcolor" val="tx"/>
                    </a:ext>
                  </a:extLst>
                </a:hlinkClick>
              </a:rPr>
              <a:t>Fonds-retour au travail</a:t>
            </a:r>
            <a:r>
              <a:rPr lang="fr-FR" sz="1200" noProof="0">
                <a:solidFill>
                  <a:schemeClr val="tx1">
                    <a:lumMod val="49000"/>
                  </a:schemeClr>
                </a:solidFill>
                <a:latin typeface="Arial Nova Light"/>
              </a:rPr>
              <a:t>  </a:t>
            </a:r>
          </a:p>
        </p:txBody>
      </p:sp>
      <p:pic>
        <p:nvPicPr>
          <p:cNvPr id="59" name="Graphique 84" descr="Bâtiment avec un remplissage uni">
            <a:extLst>
              <a:ext uri="{FF2B5EF4-FFF2-40B4-BE49-F238E27FC236}">
                <a16:creationId xmlns:a16="http://schemas.microsoft.com/office/drawing/2014/main" id="{1FF1D454-D3F7-8FCC-78F4-34C0ED4CC36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8527544" y="2991437"/>
            <a:ext cx="621838" cy="621838"/>
          </a:xfrm>
          <a:prstGeom prst="rect">
            <a:avLst/>
          </a:prstGeom>
        </p:spPr>
      </p:pic>
      <p:sp>
        <p:nvSpPr>
          <p:cNvPr id="60" name="ZoneTexte 85">
            <a:extLst>
              <a:ext uri="{FF2B5EF4-FFF2-40B4-BE49-F238E27FC236}">
                <a16:creationId xmlns:a16="http://schemas.microsoft.com/office/drawing/2014/main" id="{48275A8C-B731-5469-E1B1-587930D75930}"/>
              </a:ext>
            </a:extLst>
          </p:cNvPr>
          <p:cNvSpPr txBox="1"/>
          <p:nvPr/>
        </p:nvSpPr>
        <p:spPr>
          <a:xfrm>
            <a:off x="9991690" y="3957203"/>
            <a:ext cx="2385356" cy="276999"/>
          </a:xfrm>
          <a:prstGeom prst="rect">
            <a:avLst/>
          </a:prstGeom>
          <a:noFill/>
        </p:spPr>
        <p:txBody>
          <a:bodyPr wrap="square">
            <a:spAutoFit/>
          </a:bodyPr>
          <a:lstStyle/>
          <a:p>
            <a:r>
              <a:rPr lang="fr-FR" sz="1200" noProof="0">
                <a:solidFill>
                  <a:prstClr val="black"/>
                </a:solidFill>
                <a:latin typeface="Arial Nova Light"/>
              </a:rPr>
              <a:t>Equipe multidisciplinaire </a:t>
            </a:r>
          </a:p>
        </p:txBody>
      </p:sp>
      <p:pic>
        <p:nvPicPr>
          <p:cNvPr id="61" name="Image 86">
            <a:extLst>
              <a:ext uri="{FF2B5EF4-FFF2-40B4-BE49-F238E27FC236}">
                <a16:creationId xmlns:a16="http://schemas.microsoft.com/office/drawing/2014/main" id="{94EDF953-079E-79B7-1D47-D08738DCE038}"/>
              </a:ext>
            </a:extLst>
          </p:cNvPr>
          <p:cNvPicPr>
            <a:picLocks noChangeAspect="1"/>
          </p:cNvPicPr>
          <p:nvPr/>
        </p:nvPicPr>
        <p:blipFill>
          <a:blip r:embed="rId20"/>
          <a:stretch>
            <a:fillRect/>
          </a:stretch>
        </p:blipFill>
        <p:spPr>
          <a:xfrm>
            <a:off x="10551882" y="2912139"/>
            <a:ext cx="385862" cy="673207"/>
          </a:xfrm>
          <a:prstGeom prst="rect">
            <a:avLst/>
          </a:prstGeom>
          <a:ln>
            <a:noFill/>
          </a:ln>
        </p:spPr>
      </p:pic>
      <p:sp>
        <p:nvSpPr>
          <p:cNvPr id="62" name="ZoneTexte 80">
            <a:extLst>
              <a:ext uri="{FF2B5EF4-FFF2-40B4-BE49-F238E27FC236}">
                <a16:creationId xmlns:a16="http://schemas.microsoft.com/office/drawing/2014/main" id="{A11F9A36-D287-4228-532F-3AF75844E38C}"/>
              </a:ext>
            </a:extLst>
          </p:cNvPr>
          <p:cNvSpPr txBox="1"/>
          <p:nvPr/>
        </p:nvSpPr>
        <p:spPr>
          <a:xfrm>
            <a:off x="10675660" y="4806651"/>
            <a:ext cx="1695890" cy="646331"/>
          </a:xfrm>
          <a:prstGeom prst="rect">
            <a:avLst/>
          </a:prstGeom>
          <a:noFill/>
        </p:spPr>
        <p:txBody>
          <a:bodyPr wrap="square" lIns="91440" tIns="45720" rIns="91440" bIns="45720" anchor="t">
            <a:spAutoFit/>
          </a:bodyPr>
          <a:lstStyle/>
          <a:p>
            <a:pPr algn="ctr">
              <a:buClr>
                <a:srgbClr val="7030A0"/>
              </a:buClr>
            </a:pPr>
            <a:r>
              <a:rPr lang="fr-FR" sz="1200" noProof="0">
                <a:solidFill>
                  <a:prstClr val="black"/>
                </a:solidFill>
                <a:latin typeface="Arial Nova Light"/>
              </a:rPr>
              <a:t>Conseiller référent </a:t>
            </a:r>
            <a:r>
              <a:rPr lang="fr-FR" sz="1200" noProof="0">
                <a:solidFill>
                  <a:schemeClr val="tx1">
                    <a:lumMod val="49000"/>
                  </a:schemeClr>
                </a:solidFill>
                <a:latin typeface="Arial Nova Light"/>
                <a:hlinkClick r:id="rId21">
                  <a:extLst>
                    <a:ext uri="{A12FA001-AC4F-418D-AE19-62706E023703}">
                      <ahyp:hlinkClr xmlns:ahyp="http://schemas.microsoft.com/office/drawing/2018/hyperlinkcolor" val="tx"/>
                    </a:ext>
                  </a:extLst>
                </a:hlinkClick>
              </a:rPr>
              <a:t>Actiris</a:t>
            </a:r>
            <a:r>
              <a:rPr lang="fr-FR" sz="1200" noProof="0">
                <a:solidFill>
                  <a:schemeClr val="tx1">
                    <a:lumMod val="49000"/>
                  </a:schemeClr>
                </a:solidFill>
                <a:latin typeface="Arial Nova Light"/>
              </a:rPr>
              <a:t>, </a:t>
            </a:r>
            <a:r>
              <a:rPr lang="fr-FR" sz="1200" noProof="0">
                <a:solidFill>
                  <a:schemeClr val="tx1">
                    <a:lumMod val="49000"/>
                  </a:schemeClr>
                </a:solidFill>
                <a:latin typeface="Arial Nova Light"/>
                <a:hlinkClick r:id="rId22">
                  <a:extLst>
                    <a:ext uri="{A12FA001-AC4F-418D-AE19-62706E023703}">
                      <ahyp:hlinkClr xmlns:ahyp="http://schemas.microsoft.com/office/drawing/2018/hyperlinkcolor" val="tx"/>
                    </a:ext>
                  </a:extLst>
                </a:hlinkClick>
              </a:rPr>
              <a:t>Forem</a:t>
            </a:r>
            <a:r>
              <a:rPr lang="fr-FR" sz="1200" noProof="0">
                <a:solidFill>
                  <a:prstClr val="black"/>
                </a:solidFill>
                <a:latin typeface="Arial Nova Light"/>
              </a:rPr>
              <a:t>, </a:t>
            </a:r>
            <a:r>
              <a:rPr lang="fr-FR" sz="1200" noProof="0" err="1">
                <a:solidFill>
                  <a:prstClr val="black"/>
                </a:solidFill>
                <a:latin typeface="Arial Nova Light"/>
              </a:rPr>
              <a:t>jobcoach</a:t>
            </a:r>
            <a:r>
              <a:rPr lang="fr-FR" sz="1200" noProof="0">
                <a:solidFill>
                  <a:prstClr val="black"/>
                </a:solidFill>
                <a:latin typeface="Arial Nova Light"/>
              </a:rPr>
              <a:t>  </a:t>
            </a:r>
          </a:p>
        </p:txBody>
      </p:sp>
      <p:sp>
        <p:nvSpPr>
          <p:cNvPr id="63" name="ZoneTexte 89">
            <a:extLst>
              <a:ext uri="{FF2B5EF4-FFF2-40B4-BE49-F238E27FC236}">
                <a16:creationId xmlns:a16="http://schemas.microsoft.com/office/drawing/2014/main" id="{0AE8E91C-BFF2-0F11-B4D9-3B0E0902FD41}"/>
              </a:ext>
            </a:extLst>
          </p:cNvPr>
          <p:cNvSpPr txBox="1"/>
          <p:nvPr/>
        </p:nvSpPr>
        <p:spPr>
          <a:xfrm>
            <a:off x="349041" y="3608303"/>
            <a:ext cx="1453418" cy="677108"/>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Médecin</a:t>
            </a: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a:p>
            <a:pPr lvl="1" algn="ctr">
              <a:buClr>
                <a:srgbClr val="7030A0"/>
              </a:buClr>
            </a:pPr>
            <a:r>
              <a:rPr kumimoji="0" lang="fr-FR" sz="1200" b="0" i="0" u="none" strike="noStrike" kern="1200" cap="none" spc="0" normalizeH="0" baseline="0" noProof="0">
                <a:ln>
                  <a:noFill/>
                </a:ln>
                <a:solidFill>
                  <a:prstClr val="black"/>
                </a:solidFill>
                <a:effectLst/>
                <a:uLnTx/>
                <a:uFillTx/>
                <a:latin typeface="Arial Nova Light"/>
              </a:rPr>
              <a:t>généraliste</a:t>
            </a:r>
            <a:endParaRPr lang="fr-FR" sz="1200" noProof="0">
              <a:latin typeface="Arial Nova Light"/>
            </a:endParaRPr>
          </a:p>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64" name="ZoneTexte 90">
            <a:extLst>
              <a:ext uri="{FF2B5EF4-FFF2-40B4-BE49-F238E27FC236}">
                <a16:creationId xmlns:a16="http://schemas.microsoft.com/office/drawing/2014/main" id="{FB7C1371-E717-1C47-215D-69BB867AC42F}"/>
              </a:ext>
            </a:extLst>
          </p:cNvPr>
          <p:cNvSpPr txBox="1"/>
          <p:nvPr/>
        </p:nvSpPr>
        <p:spPr>
          <a:xfrm>
            <a:off x="1549884" y="3587301"/>
            <a:ext cx="1874742" cy="334835"/>
          </a:xfrm>
          <a:prstGeom prst="rect">
            <a:avLst/>
          </a:prstGeom>
          <a:noFill/>
        </p:spPr>
        <p:txBody>
          <a:bodyPr wrap="square">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Psychologue</a:t>
            </a:r>
            <a:endParaRPr kumimoji="0" lang="fr-FR" sz="16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65" name="Image 92">
            <a:extLst>
              <a:ext uri="{FF2B5EF4-FFF2-40B4-BE49-F238E27FC236}">
                <a16:creationId xmlns:a16="http://schemas.microsoft.com/office/drawing/2014/main" id="{68F45B46-BEDB-5B8A-3EF9-60240AABA373}"/>
              </a:ext>
            </a:extLst>
          </p:cNvPr>
          <p:cNvPicPr>
            <a:picLocks noChangeAspect="1"/>
          </p:cNvPicPr>
          <p:nvPr/>
        </p:nvPicPr>
        <p:blipFill>
          <a:blip r:embed="rId12"/>
          <a:stretch>
            <a:fillRect/>
          </a:stretch>
        </p:blipFill>
        <p:spPr>
          <a:xfrm>
            <a:off x="1143578" y="2941333"/>
            <a:ext cx="359336" cy="653730"/>
          </a:xfrm>
          <a:prstGeom prst="rect">
            <a:avLst/>
          </a:prstGeom>
          <a:ln>
            <a:noFill/>
          </a:ln>
        </p:spPr>
      </p:pic>
      <p:pic>
        <p:nvPicPr>
          <p:cNvPr id="66" name="Image 93">
            <a:extLst>
              <a:ext uri="{FF2B5EF4-FFF2-40B4-BE49-F238E27FC236}">
                <a16:creationId xmlns:a16="http://schemas.microsoft.com/office/drawing/2014/main" id="{13D92959-3F55-28CF-EBCE-5F646C738FD6}"/>
              </a:ext>
            </a:extLst>
          </p:cNvPr>
          <p:cNvPicPr>
            <a:picLocks noChangeAspect="1"/>
          </p:cNvPicPr>
          <p:nvPr/>
        </p:nvPicPr>
        <p:blipFill rotWithShape="1">
          <a:blip r:embed="rId13"/>
          <a:srcRect l="10080"/>
          <a:stretch/>
        </p:blipFill>
        <p:spPr>
          <a:xfrm>
            <a:off x="2377264" y="3015496"/>
            <a:ext cx="297888" cy="632074"/>
          </a:xfrm>
          <a:prstGeom prst="rect">
            <a:avLst/>
          </a:prstGeom>
          <a:ln>
            <a:noFill/>
          </a:ln>
        </p:spPr>
      </p:pic>
      <p:pic>
        <p:nvPicPr>
          <p:cNvPr id="67" name="Image 94">
            <a:extLst>
              <a:ext uri="{FF2B5EF4-FFF2-40B4-BE49-F238E27FC236}">
                <a16:creationId xmlns:a16="http://schemas.microsoft.com/office/drawing/2014/main" id="{140B6B16-0FD1-FF22-5D62-DDFF86155FB4}"/>
              </a:ext>
            </a:extLst>
          </p:cNvPr>
          <p:cNvPicPr>
            <a:picLocks noChangeAspect="1"/>
          </p:cNvPicPr>
          <p:nvPr/>
        </p:nvPicPr>
        <p:blipFill>
          <a:blip r:embed="rId10"/>
          <a:stretch>
            <a:fillRect/>
          </a:stretch>
        </p:blipFill>
        <p:spPr>
          <a:xfrm>
            <a:off x="241732" y="2386135"/>
            <a:ext cx="517585" cy="623647"/>
          </a:xfrm>
          <a:prstGeom prst="rect">
            <a:avLst/>
          </a:prstGeom>
          <a:ln>
            <a:noFill/>
          </a:ln>
        </p:spPr>
      </p:pic>
      <p:sp>
        <p:nvSpPr>
          <p:cNvPr id="68" name="ZoneTexte 95">
            <a:extLst>
              <a:ext uri="{FF2B5EF4-FFF2-40B4-BE49-F238E27FC236}">
                <a16:creationId xmlns:a16="http://schemas.microsoft.com/office/drawing/2014/main" id="{DD31E857-4D7A-F4F7-84DC-56373530AAD1}"/>
              </a:ext>
            </a:extLst>
          </p:cNvPr>
          <p:cNvSpPr txBox="1"/>
          <p:nvPr/>
        </p:nvSpPr>
        <p:spPr>
          <a:xfrm>
            <a:off x="165994" y="2455024"/>
            <a:ext cx="1368898" cy="492443"/>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Médecin</a:t>
            </a:r>
            <a:r>
              <a:rPr kumimoji="0" lang="fr-FR" sz="14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 </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du travail</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rPr>
              <a:t> </a:t>
            </a:r>
            <a:endParaRPr lang="fr-FR" sz="1200" b="0" i="0" u="none" strike="noStrike" kern="1200" cap="none" spc="0" normalizeH="0" baseline="0" noProof="0">
              <a:ln>
                <a:noFill/>
              </a:ln>
              <a:solidFill>
                <a:schemeClr val="tx1">
                  <a:lumMod val="49000"/>
                </a:schemeClr>
              </a:solidFill>
              <a:effectLst/>
              <a:uLnTx/>
              <a:uFillTx/>
              <a:latin typeface="Arial Nova Light"/>
            </a:endParaRPr>
          </a:p>
        </p:txBody>
      </p:sp>
      <p:sp>
        <p:nvSpPr>
          <p:cNvPr id="69" name="ZoneTexte 96">
            <a:extLst>
              <a:ext uri="{FF2B5EF4-FFF2-40B4-BE49-F238E27FC236}">
                <a16:creationId xmlns:a16="http://schemas.microsoft.com/office/drawing/2014/main" id="{9B727542-C2B4-D753-37C6-1A125D580838}"/>
              </a:ext>
            </a:extLst>
          </p:cNvPr>
          <p:cNvSpPr txBox="1"/>
          <p:nvPr/>
        </p:nvSpPr>
        <p:spPr>
          <a:xfrm>
            <a:off x="2980478" y="3574165"/>
            <a:ext cx="1490870" cy="334835"/>
          </a:xfrm>
          <a:prstGeom prst="rect">
            <a:avLst/>
          </a:prstGeom>
          <a:noFill/>
        </p:spPr>
        <p:txBody>
          <a:bodyPr wrap="square" lIns="91440" tIns="45720" rIns="91440" bIns="45720" anchor="t">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6">
                  <a:extLst>
                    <a:ext uri="{A12FA001-AC4F-418D-AE19-62706E023703}">
                      <ahyp:hlinkClr xmlns:ahyp="http://schemas.microsoft.com/office/drawing/2018/hyperlinkcolor" val="tx"/>
                    </a:ext>
                  </a:extLst>
                </a:hlinkClick>
              </a:rPr>
              <a:t>CPAP</a:t>
            </a:r>
            <a:endParaRPr lang="fr-FR" sz="1600" b="0" i="0" u="none" strike="noStrike" kern="1200" cap="none" spc="0" normalizeH="0" baseline="0" noProof="0">
              <a:ln>
                <a:noFill/>
              </a:ln>
              <a:solidFill>
                <a:schemeClr val="tx1">
                  <a:lumMod val="49000"/>
                </a:schemeClr>
              </a:solidFill>
              <a:effectLst/>
              <a:uLnTx/>
              <a:uFillTx/>
              <a:latin typeface="Arial Nova Light"/>
            </a:endParaRPr>
          </a:p>
        </p:txBody>
      </p:sp>
      <p:pic>
        <p:nvPicPr>
          <p:cNvPr id="70" name="Image 97">
            <a:extLst>
              <a:ext uri="{FF2B5EF4-FFF2-40B4-BE49-F238E27FC236}">
                <a16:creationId xmlns:a16="http://schemas.microsoft.com/office/drawing/2014/main" id="{2E046ED7-8F38-BD4C-67E2-16604F2E0A87}"/>
              </a:ext>
            </a:extLst>
          </p:cNvPr>
          <p:cNvPicPr>
            <a:picLocks noChangeAspect="1"/>
          </p:cNvPicPr>
          <p:nvPr/>
        </p:nvPicPr>
        <p:blipFill>
          <a:blip r:embed="rId14"/>
          <a:stretch>
            <a:fillRect/>
          </a:stretch>
        </p:blipFill>
        <p:spPr>
          <a:xfrm>
            <a:off x="3571956" y="3032214"/>
            <a:ext cx="307914" cy="624286"/>
          </a:xfrm>
          <a:prstGeom prst="rect">
            <a:avLst/>
          </a:prstGeom>
          <a:ln>
            <a:noFill/>
          </a:ln>
        </p:spPr>
      </p:pic>
      <p:sp>
        <p:nvSpPr>
          <p:cNvPr id="72" name="ZoneTexte 102">
            <a:extLst>
              <a:ext uri="{FF2B5EF4-FFF2-40B4-BE49-F238E27FC236}">
                <a16:creationId xmlns:a16="http://schemas.microsoft.com/office/drawing/2014/main" id="{4FB4597B-9528-4C7A-2B4D-299B31C85E2A}"/>
              </a:ext>
            </a:extLst>
          </p:cNvPr>
          <p:cNvSpPr txBox="1"/>
          <p:nvPr/>
        </p:nvSpPr>
        <p:spPr>
          <a:xfrm>
            <a:off x="953641" y="6444225"/>
            <a:ext cx="1874742" cy="334835"/>
          </a:xfrm>
          <a:prstGeom prst="rect">
            <a:avLst/>
          </a:prstGeom>
          <a:noFill/>
        </p:spPr>
        <p:txBody>
          <a:bodyPr wrap="square">
            <a:spAutoFit/>
          </a:bodyPr>
          <a:lstStyle/>
          <a:p>
            <a:pPr marL="457200" marR="0" lvl="1" indent="0" algn="l"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Psychologue</a:t>
            </a:r>
            <a:endParaRPr kumimoji="0" lang="fr-FR" sz="16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73" name="Image 104">
            <a:extLst>
              <a:ext uri="{FF2B5EF4-FFF2-40B4-BE49-F238E27FC236}">
                <a16:creationId xmlns:a16="http://schemas.microsoft.com/office/drawing/2014/main" id="{0332EB84-962D-B070-FA4F-FFC07C31E58D}"/>
              </a:ext>
            </a:extLst>
          </p:cNvPr>
          <p:cNvPicPr>
            <a:picLocks noChangeAspect="1"/>
          </p:cNvPicPr>
          <p:nvPr/>
        </p:nvPicPr>
        <p:blipFill>
          <a:blip r:embed="rId12"/>
          <a:stretch>
            <a:fillRect/>
          </a:stretch>
        </p:blipFill>
        <p:spPr>
          <a:xfrm>
            <a:off x="850443" y="5795001"/>
            <a:ext cx="359336" cy="653730"/>
          </a:xfrm>
          <a:prstGeom prst="rect">
            <a:avLst/>
          </a:prstGeom>
          <a:ln>
            <a:noFill/>
          </a:ln>
        </p:spPr>
      </p:pic>
      <p:pic>
        <p:nvPicPr>
          <p:cNvPr id="74" name="Image 106">
            <a:extLst>
              <a:ext uri="{FF2B5EF4-FFF2-40B4-BE49-F238E27FC236}">
                <a16:creationId xmlns:a16="http://schemas.microsoft.com/office/drawing/2014/main" id="{181FFC93-A85D-7F9D-B5BB-4418C8D0A6EB}"/>
              </a:ext>
            </a:extLst>
          </p:cNvPr>
          <p:cNvPicPr>
            <a:picLocks noChangeAspect="1"/>
          </p:cNvPicPr>
          <p:nvPr/>
        </p:nvPicPr>
        <p:blipFill rotWithShape="1">
          <a:blip r:embed="rId13"/>
          <a:srcRect l="10080"/>
          <a:stretch/>
        </p:blipFill>
        <p:spPr>
          <a:xfrm>
            <a:off x="1776544" y="5805410"/>
            <a:ext cx="297888" cy="632074"/>
          </a:xfrm>
          <a:prstGeom prst="rect">
            <a:avLst/>
          </a:prstGeom>
          <a:ln>
            <a:noFill/>
          </a:ln>
        </p:spPr>
      </p:pic>
      <p:pic>
        <p:nvPicPr>
          <p:cNvPr id="75" name="Image 107">
            <a:extLst>
              <a:ext uri="{FF2B5EF4-FFF2-40B4-BE49-F238E27FC236}">
                <a16:creationId xmlns:a16="http://schemas.microsoft.com/office/drawing/2014/main" id="{C411AD15-73C2-F4B5-BEB7-62EF5F053397}"/>
              </a:ext>
            </a:extLst>
          </p:cNvPr>
          <p:cNvPicPr>
            <a:picLocks noChangeAspect="1"/>
          </p:cNvPicPr>
          <p:nvPr/>
        </p:nvPicPr>
        <p:blipFill>
          <a:blip r:embed="rId10"/>
          <a:stretch>
            <a:fillRect/>
          </a:stretch>
        </p:blipFill>
        <p:spPr>
          <a:xfrm>
            <a:off x="203227" y="5032957"/>
            <a:ext cx="517585" cy="623647"/>
          </a:xfrm>
          <a:prstGeom prst="rect">
            <a:avLst/>
          </a:prstGeom>
          <a:ln>
            <a:noFill/>
          </a:ln>
        </p:spPr>
      </p:pic>
      <p:sp>
        <p:nvSpPr>
          <p:cNvPr id="76" name="ZoneTexte 108">
            <a:extLst>
              <a:ext uri="{FF2B5EF4-FFF2-40B4-BE49-F238E27FC236}">
                <a16:creationId xmlns:a16="http://schemas.microsoft.com/office/drawing/2014/main" id="{079D68B0-A477-8AC4-C9A4-E3B67B71210B}"/>
              </a:ext>
            </a:extLst>
          </p:cNvPr>
          <p:cNvSpPr txBox="1"/>
          <p:nvPr/>
        </p:nvSpPr>
        <p:spPr>
          <a:xfrm>
            <a:off x="110546" y="5220153"/>
            <a:ext cx="1368898" cy="492443"/>
          </a:xfrm>
          <a:prstGeom prst="rect">
            <a:avLst/>
          </a:prstGeom>
          <a:noFill/>
        </p:spPr>
        <p:txBody>
          <a:bodyPr wrap="square" lIns="91440" tIns="45720" rIns="91440" bIns="45720" anchor="t">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Médecin</a:t>
            </a:r>
            <a:r>
              <a:rPr kumimoji="0" lang="fr-FR" sz="14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 </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hlinkClick r:id="rId11">
                  <a:extLst>
                    <a:ext uri="{A12FA001-AC4F-418D-AE19-62706E023703}">
                      <ahyp:hlinkClr xmlns:ahyp="http://schemas.microsoft.com/office/drawing/2018/hyperlinkcolor" val="tx"/>
                    </a:ext>
                  </a:extLst>
                </a:hlinkClick>
              </a:rPr>
              <a:t>du travail</a:t>
            </a:r>
            <a:r>
              <a:rPr kumimoji="0" lang="fr-FR" sz="1200" b="0" i="0" u="none" strike="noStrike" kern="1200" cap="none" spc="0" normalizeH="0" baseline="0" noProof="0">
                <a:ln>
                  <a:noFill/>
                </a:ln>
                <a:solidFill>
                  <a:schemeClr val="tx1">
                    <a:lumMod val="49000"/>
                  </a:schemeClr>
                </a:solidFill>
                <a:effectLst/>
                <a:uLnTx/>
                <a:uFillTx/>
                <a:latin typeface="Arial Nova Light"/>
                <a:ea typeface="+mn-ea"/>
                <a:cs typeface="+mn-cs"/>
              </a:rPr>
              <a:t> </a:t>
            </a:r>
            <a:endParaRPr lang="fr-FR" sz="1200" b="0" i="0" u="none" strike="noStrike" kern="1200" cap="none" spc="0" normalizeH="0" baseline="0" noProof="0">
              <a:ln>
                <a:noFill/>
              </a:ln>
              <a:solidFill>
                <a:schemeClr val="tx1">
                  <a:lumMod val="49000"/>
                </a:schemeClr>
              </a:solidFill>
              <a:effectLst/>
              <a:uLnTx/>
              <a:uFillTx/>
              <a:latin typeface="Arial Nova Light"/>
            </a:endParaRPr>
          </a:p>
        </p:txBody>
      </p:sp>
      <p:sp>
        <p:nvSpPr>
          <p:cNvPr id="77" name="ZoneTexte 109">
            <a:extLst>
              <a:ext uri="{FF2B5EF4-FFF2-40B4-BE49-F238E27FC236}">
                <a16:creationId xmlns:a16="http://schemas.microsoft.com/office/drawing/2014/main" id="{47DBE2F7-861B-8003-F19B-1202715B6869}"/>
              </a:ext>
            </a:extLst>
          </p:cNvPr>
          <p:cNvSpPr txBox="1"/>
          <p:nvPr/>
        </p:nvSpPr>
        <p:spPr>
          <a:xfrm>
            <a:off x="6293896" y="6022848"/>
            <a:ext cx="979720" cy="888833"/>
          </a:xfrm>
          <a:prstGeom prst="rect">
            <a:avLst/>
          </a:prstGeom>
          <a:noFill/>
        </p:spPr>
        <p:txBody>
          <a:bodyPr wrap="square" lIns="91440" tIns="45720" rIns="91440" bIns="45720" anchor="t">
            <a:spAutoFit/>
          </a:bodyPr>
          <a:lstStyle/>
          <a:p>
            <a:pPr>
              <a:lnSpc>
                <a:spcPct val="150000"/>
              </a:lnSpc>
              <a:buClr>
                <a:srgbClr val="7030A0"/>
              </a:buClr>
            </a:pPr>
            <a:r>
              <a:rPr lang="fr-FR" sz="1200" noProof="0">
                <a:solidFill>
                  <a:schemeClr val="tx1">
                    <a:lumMod val="49000"/>
                  </a:schemeClr>
                </a:solidFill>
                <a:latin typeface="Arial Nova Light"/>
              </a:rPr>
              <a:t>     </a:t>
            </a:r>
            <a:r>
              <a:rPr lang="fr-FR" sz="1200" noProof="0">
                <a:solidFill>
                  <a:schemeClr val="tx1">
                    <a:lumMod val="49000"/>
                  </a:schemeClr>
                </a:solidFill>
                <a:latin typeface="Arial Nova Light"/>
                <a:hlinkClick r:id="rId17">
                  <a:extLst>
                    <a:ext uri="{A12FA001-AC4F-418D-AE19-62706E023703}">
                      <ahyp:hlinkClr xmlns:ahyp="http://schemas.microsoft.com/office/drawing/2018/hyperlinkcolor" val="tx"/>
                    </a:ext>
                  </a:extLst>
                </a:hlinkClick>
              </a:rPr>
              <a:t>Organismes assureurs</a:t>
            </a:r>
            <a:endParaRPr lang="fr-FR" sz="1200" noProof="0">
              <a:solidFill>
                <a:schemeClr val="tx1">
                  <a:lumMod val="49000"/>
                </a:schemeClr>
              </a:solidFill>
              <a:latin typeface="Arial Nova Light"/>
            </a:endParaRPr>
          </a:p>
        </p:txBody>
      </p:sp>
      <p:pic>
        <p:nvPicPr>
          <p:cNvPr id="78" name="Graphique 110" descr="Bâtiment avec un remplissage uni">
            <a:extLst>
              <a:ext uri="{FF2B5EF4-FFF2-40B4-BE49-F238E27FC236}">
                <a16:creationId xmlns:a16="http://schemas.microsoft.com/office/drawing/2014/main" id="{775BA805-EE64-9BEC-AD08-74FDA004DFC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479730" y="5651013"/>
            <a:ext cx="621838" cy="621838"/>
          </a:xfrm>
          <a:prstGeom prst="rect">
            <a:avLst/>
          </a:prstGeom>
        </p:spPr>
      </p:pic>
      <p:sp>
        <p:nvSpPr>
          <p:cNvPr id="79" name="ZoneTexte 80">
            <a:extLst>
              <a:ext uri="{FF2B5EF4-FFF2-40B4-BE49-F238E27FC236}">
                <a16:creationId xmlns:a16="http://schemas.microsoft.com/office/drawing/2014/main" id="{93917DF1-814E-5305-FE77-665D19D43AC6}"/>
              </a:ext>
            </a:extLst>
          </p:cNvPr>
          <p:cNvSpPr txBox="1"/>
          <p:nvPr/>
        </p:nvSpPr>
        <p:spPr>
          <a:xfrm>
            <a:off x="7026671" y="6291102"/>
            <a:ext cx="2613385" cy="461665"/>
          </a:xfrm>
          <a:prstGeom prst="rect">
            <a:avLst/>
          </a:prstGeom>
          <a:noFill/>
        </p:spPr>
        <p:txBody>
          <a:bodyPr wrap="square" lIns="91440" tIns="45720" rIns="91440" bIns="45720" anchor="t">
            <a:spAutoFit/>
          </a:bodyPr>
          <a:lstStyle/>
          <a:p>
            <a:pPr algn="ctr">
              <a:buClr>
                <a:srgbClr val="7030A0"/>
              </a:buClr>
            </a:pPr>
            <a:r>
              <a:rPr lang="fr-FR" sz="1200" noProof="0">
                <a:solidFill>
                  <a:prstClr val="black"/>
                </a:solidFill>
                <a:latin typeface="Arial Nova Light"/>
              </a:rPr>
              <a:t>Conseiller référent</a:t>
            </a:r>
          </a:p>
          <a:p>
            <a:pPr algn="ctr"/>
            <a:r>
              <a:rPr lang="fr-FR" sz="1200" noProof="0">
                <a:solidFill>
                  <a:schemeClr val="tx1">
                    <a:lumMod val="49000"/>
                  </a:schemeClr>
                </a:solidFill>
                <a:latin typeface="Arial Nova Light"/>
                <a:hlinkClick r:id="rId21">
                  <a:extLst>
                    <a:ext uri="{A12FA001-AC4F-418D-AE19-62706E023703}">
                      <ahyp:hlinkClr xmlns:ahyp="http://schemas.microsoft.com/office/drawing/2018/hyperlinkcolor" val="tx"/>
                    </a:ext>
                  </a:extLst>
                </a:hlinkClick>
              </a:rPr>
              <a:t>Actiris</a:t>
            </a:r>
            <a:r>
              <a:rPr lang="fr-FR" sz="1200" noProof="0">
                <a:solidFill>
                  <a:schemeClr val="tx1">
                    <a:lumMod val="49000"/>
                  </a:schemeClr>
                </a:solidFill>
                <a:latin typeface="Arial Nova Light"/>
              </a:rPr>
              <a:t>, </a:t>
            </a:r>
            <a:r>
              <a:rPr lang="fr-FR" sz="1200" noProof="0">
                <a:solidFill>
                  <a:schemeClr val="tx1">
                    <a:lumMod val="49000"/>
                  </a:schemeClr>
                </a:solidFill>
                <a:latin typeface="Arial Nova Light"/>
                <a:hlinkClick r:id="rId22">
                  <a:extLst>
                    <a:ext uri="{A12FA001-AC4F-418D-AE19-62706E023703}">
                      <ahyp:hlinkClr xmlns:ahyp="http://schemas.microsoft.com/office/drawing/2018/hyperlinkcolor" val="tx"/>
                    </a:ext>
                  </a:extLst>
                </a:hlinkClick>
              </a:rPr>
              <a:t>Forem</a:t>
            </a:r>
            <a:r>
              <a:rPr lang="fr-FR" sz="1200" noProof="0">
                <a:solidFill>
                  <a:prstClr val="black"/>
                </a:solidFill>
                <a:latin typeface="Arial Nova Light"/>
              </a:rPr>
              <a:t> </a:t>
            </a:r>
          </a:p>
        </p:txBody>
      </p:sp>
      <p:pic>
        <p:nvPicPr>
          <p:cNvPr id="80" name="Graphique 112" descr="Bâtiment avec un remplissage uni">
            <a:extLst>
              <a:ext uri="{FF2B5EF4-FFF2-40B4-BE49-F238E27FC236}">
                <a16:creationId xmlns:a16="http://schemas.microsoft.com/office/drawing/2014/main" id="{FADD647D-D518-30A4-C092-CCF39EAE533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716055" y="5668216"/>
            <a:ext cx="621838" cy="621838"/>
          </a:xfrm>
          <a:prstGeom prst="rect">
            <a:avLst/>
          </a:prstGeom>
        </p:spPr>
      </p:pic>
      <p:sp>
        <p:nvSpPr>
          <p:cNvPr id="81" name="Tekstvak 13">
            <a:extLst>
              <a:ext uri="{FF2B5EF4-FFF2-40B4-BE49-F238E27FC236}">
                <a16:creationId xmlns:a16="http://schemas.microsoft.com/office/drawing/2014/main" id="{AB9F81FC-B34B-D61B-6E6F-62DF85A6EC0B}"/>
              </a:ext>
            </a:extLst>
          </p:cNvPr>
          <p:cNvSpPr txBox="1"/>
          <p:nvPr/>
        </p:nvSpPr>
        <p:spPr>
          <a:xfrm>
            <a:off x="6027721" y="4868987"/>
            <a:ext cx="2349920" cy="646331"/>
          </a:xfrm>
          <a:prstGeom prst="rect">
            <a:avLst/>
          </a:prstGeom>
          <a:noFill/>
        </p:spPr>
        <p:txBody>
          <a:bodyPr wrap="square" lIns="91440" tIns="45720" rIns="91440" bIns="45720" anchor="t">
            <a:spAutoFit/>
          </a:bodyPr>
          <a:lstStyle/>
          <a:p>
            <a:pPr algn="ctr">
              <a:buClr>
                <a:srgbClr val="7030A0"/>
              </a:buClr>
            </a:pPr>
            <a:r>
              <a:rPr lang="fr-FR" sz="1200" noProof="0">
                <a:solidFill>
                  <a:schemeClr val="tx1">
                    <a:lumMod val="49000"/>
                  </a:schemeClr>
                </a:solidFill>
                <a:latin typeface="Arial Nova Light"/>
                <a:hlinkClick r:id="rId23">
                  <a:extLst>
                    <a:ext uri="{A12FA001-AC4F-418D-AE19-62706E023703}">
                      <ahyp:hlinkClr xmlns:ahyp="http://schemas.microsoft.com/office/drawing/2018/hyperlinkcolor" val="tx"/>
                    </a:ext>
                  </a:extLst>
                </a:hlinkClick>
              </a:rPr>
              <a:t>Médecin du service des indemnités, membre du Conseil Médical de l'Invalidité CMI</a:t>
            </a:r>
            <a:endParaRPr lang="fr-FR" sz="1200" noProof="0">
              <a:solidFill>
                <a:schemeClr val="tx1">
                  <a:lumMod val="49000"/>
                </a:schemeClr>
              </a:solidFill>
              <a:latin typeface="Arial Nova Light"/>
            </a:endParaRPr>
          </a:p>
        </p:txBody>
      </p:sp>
      <p:pic>
        <p:nvPicPr>
          <p:cNvPr id="82" name="Graphique 118" descr="Bâtiment avec un remplissage uni">
            <a:extLst>
              <a:ext uri="{FF2B5EF4-FFF2-40B4-BE49-F238E27FC236}">
                <a16:creationId xmlns:a16="http://schemas.microsoft.com/office/drawing/2014/main" id="{68D5177C-F99C-9834-7145-0FC43AAACC0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592731" y="4218664"/>
            <a:ext cx="621838" cy="621838"/>
          </a:xfrm>
          <a:prstGeom prst="rect">
            <a:avLst/>
          </a:prstGeom>
        </p:spPr>
      </p:pic>
      <p:pic>
        <p:nvPicPr>
          <p:cNvPr id="83" name="Image 11" descr="A group of people standing together&#10;&#10;AI-generated content may be incorrect.">
            <a:extLst>
              <a:ext uri="{FF2B5EF4-FFF2-40B4-BE49-F238E27FC236}">
                <a16:creationId xmlns:a16="http://schemas.microsoft.com/office/drawing/2014/main" id="{D63511B8-444F-8225-1C93-8F3C0DF2EE07}"/>
              </a:ext>
            </a:extLst>
          </p:cNvPr>
          <p:cNvPicPr>
            <a:picLocks noChangeAspect="1"/>
          </p:cNvPicPr>
          <p:nvPr/>
        </p:nvPicPr>
        <p:blipFill>
          <a:blip r:embed="rId24"/>
          <a:stretch>
            <a:fillRect/>
          </a:stretch>
        </p:blipFill>
        <p:spPr>
          <a:xfrm>
            <a:off x="8944548" y="4246864"/>
            <a:ext cx="618464" cy="681299"/>
          </a:xfrm>
          <a:prstGeom prst="rect">
            <a:avLst/>
          </a:prstGeom>
          <a:ln>
            <a:noFill/>
          </a:ln>
        </p:spPr>
      </p:pic>
      <p:pic>
        <p:nvPicPr>
          <p:cNvPr id="84" name="Image 6" descr="A group of people with green figures&#10;&#10;AI-generated content may be incorrect.">
            <a:extLst>
              <a:ext uri="{FF2B5EF4-FFF2-40B4-BE49-F238E27FC236}">
                <a16:creationId xmlns:a16="http://schemas.microsoft.com/office/drawing/2014/main" id="{41D42C56-D0BB-F6EB-EF1B-EA0A4FD41B41}"/>
              </a:ext>
            </a:extLst>
          </p:cNvPr>
          <p:cNvPicPr>
            <a:picLocks noChangeAspect="1"/>
          </p:cNvPicPr>
          <p:nvPr/>
        </p:nvPicPr>
        <p:blipFill>
          <a:blip r:embed="rId4"/>
          <a:stretch>
            <a:fillRect/>
          </a:stretch>
        </p:blipFill>
        <p:spPr>
          <a:xfrm>
            <a:off x="10476912" y="5717880"/>
            <a:ext cx="767459" cy="690543"/>
          </a:xfrm>
          <a:prstGeom prst="rect">
            <a:avLst/>
          </a:prstGeom>
          <a:ln>
            <a:noFill/>
          </a:ln>
        </p:spPr>
      </p:pic>
      <p:sp>
        <p:nvSpPr>
          <p:cNvPr id="85" name="ZoneTexte 9">
            <a:extLst>
              <a:ext uri="{FF2B5EF4-FFF2-40B4-BE49-F238E27FC236}">
                <a16:creationId xmlns:a16="http://schemas.microsoft.com/office/drawing/2014/main" id="{90827585-64BD-2BCE-7587-D731961CAC70}"/>
              </a:ext>
            </a:extLst>
          </p:cNvPr>
          <p:cNvSpPr txBox="1"/>
          <p:nvPr/>
        </p:nvSpPr>
        <p:spPr>
          <a:xfrm>
            <a:off x="8379836" y="5697458"/>
            <a:ext cx="2094529" cy="276999"/>
          </a:xfrm>
          <a:prstGeom prst="rect">
            <a:avLst/>
          </a:prstGeom>
          <a:noFill/>
        </p:spPr>
        <p:txBody>
          <a:bodyPr wrap="square" lIns="91440" tIns="45720" rIns="91440" bIns="45720" anchor="t">
            <a:spAutoFit/>
          </a:bodyPr>
          <a:lstStyle/>
          <a:p>
            <a:pPr algn="ctr">
              <a:buClr>
                <a:srgbClr val="7030A0"/>
              </a:buClr>
            </a:pPr>
            <a:r>
              <a:rPr lang="fr-FR" sz="1200" noProof="0">
                <a:solidFill>
                  <a:prstClr val="black"/>
                </a:solidFill>
                <a:latin typeface="Arial Nova Light"/>
              </a:rPr>
              <a:t>Représentant des travailleurs </a:t>
            </a:r>
          </a:p>
        </p:txBody>
      </p:sp>
      <p:sp>
        <p:nvSpPr>
          <p:cNvPr id="86" name="ZoneTexte 10">
            <a:extLst>
              <a:ext uri="{FF2B5EF4-FFF2-40B4-BE49-F238E27FC236}">
                <a16:creationId xmlns:a16="http://schemas.microsoft.com/office/drawing/2014/main" id="{A2F0A6EE-8877-D568-C8E8-5E8D40981772}"/>
              </a:ext>
            </a:extLst>
          </p:cNvPr>
          <p:cNvSpPr txBox="1"/>
          <p:nvPr/>
        </p:nvSpPr>
        <p:spPr>
          <a:xfrm>
            <a:off x="9171332" y="6389332"/>
            <a:ext cx="1740169" cy="276999"/>
          </a:xfrm>
          <a:prstGeom prst="rect">
            <a:avLst/>
          </a:prstGeom>
          <a:noFill/>
        </p:spPr>
        <p:txBody>
          <a:bodyPr wrap="square" lIns="91440" tIns="45720" rIns="91440" bIns="45720" anchor="t">
            <a:spAutoFit/>
          </a:bodyPr>
          <a:lstStyle/>
          <a:p>
            <a:pPr algn="ctr"/>
            <a:r>
              <a:rPr lang="fr-FR" sz="1200" noProof="0">
                <a:solidFill>
                  <a:prstClr val="black"/>
                </a:solidFill>
                <a:latin typeface="Arial Nova Light"/>
              </a:rPr>
              <a:t>Manager</a:t>
            </a:r>
          </a:p>
        </p:txBody>
      </p:sp>
      <p:pic>
        <p:nvPicPr>
          <p:cNvPr id="87" name="Image 66" descr="A yellow person with a white background&#10;&#10;AI-generated content may be incorrect.">
            <a:extLst>
              <a:ext uri="{FF2B5EF4-FFF2-40B4-BE49-F238E27FC236}">
                <a16:creationId xmlns:a16="http://schemas.microsoft.com/office/drawing/2014/main" id="{58B3D123-A543-8CBA-7A1D-C95428B80535}"/>
              </a:ext>
            </a:extLst>
          </p:cNvPr>
          <p:cNvPicPr>
            <a:picLocks noChangeAspect="1"/>
          </p:cNvPicPr>
          <p:nvPr/>
        </p:nvPicPr>
        <p:blipFill>
          <a:blip r:embed="rId15"/>
          <a:stretch>
            <a:fillRect/>
          </a:stretch>
        </p:blipFill>
        <p:spPr>
          <a:xfrm>
            <a:off x="5448614" y="5758080"/>
            <a:ext cx="292829" cy="676526"/>
          </a:xfrm>
          <a:prstGeom prst="rect">
            <a:avLst/>
          </a:prstGeom>
          <a:ln>
            <a:noFill/>
          </a:ln>
        </p:spPr>
      </p:pic>
      <p:sp>
        <p:nvSpPr>
          <p:cNvPr id="88" name="ZoneTexte 153">
            <a:extLst>
              <a:ext uri="{FF2B5EF4-FFF2-40B4-BE49-F238E27FC236}">
                <a16:creationId xmlns:a16="http://schemas.microsoft.com/office/drawing/2014/main" id="{426CA820-A411-83D0-82E8-807DAD84FE9F}"/>
              </a:ext>
            </a:extLst>
          </p:cNvPr>
          <p:cNvSpPr txBox="1"/>
          <p:nvPr/>
        </p:nvSpPr>
        <p:spPr>
          <a:xfrm>
            <a:off x="6289279" y="2509194"/>
            <a:ext cx="160691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Kinésithérapeute</a:t>
            </a: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89" name="ZoneTexte 10">
            <a:extLst>
              <a:ext uri="{FF2B5EF4-FFF2-40B4-BE49-F238E27FC236}">
                <a16:creationId xmlns:a16="http://schemas.microsoft.com/office/drawing/2014/main" id="{6AA18792-CDCC-A42A-7B98-9EAB514AC7C7}"/>
              </a:ext>
            </a:extLst>
          </p:cNvPr>
          <p:cNvSpPr txBox="1"/>
          <p:nvPr/>
        </p:nvSpPr>
        <p:spPr>
          <a:xfrm>
            <a:off x="4021394" y="3788669"/>
            <a:ext cx="1999609" cy="461665"/>
          </a:xfrm>
          <a:prstGeom prst="rect">
            <a:avLst/>
          </a:prstGeom>
          <a:noFill/>
        </p:spPr>
        <p:txBody>
          <a:bodyPr wrap="square" lIns="91440" tIns="45720" rIns="91440" bIns="45720" anchor="t">
            <a:spAutoFit/>
          </a:bodyPr>
          <a:lstStyle/>
          <a:p>
            <a:pPr lvl="1">
              <a:buClr>
                <a:srgbClr val="7030A0"/>
              </a:buClr>
            </a:pPr>
            <a:r>
              <a:rPr lang="fr-FR" sz="1200" noProof="0">
                <a:solidFill>
                  <a:prstClr val="black"/>
                </a:solidFill>
                <a:latin typeface="Arial Nova Light"/>
              </a:rPr>
              <a:t>Assistant social</a:t>
            </a:r>
          </a:p>
          <a:p>
            <a:pPr lvl="1"/>
            <a:r>
              <a:rPr lang="fr-FR" sz="1200" noProof="0">
                <a:solidFill>
                  <a:prstClr val="black"/>
                </a:solidFill>
                <a:latin typeface="Arial Nova Light"/>
              </a:rPr>
              <a:t>Paramédicaux </a:t>
            </a:r>
          </a:p>
        </p:txBody>
      </p:sp>
      <p:pic>
        <p:nvPicPr>
          <p:cNvPr id="90" name="Image 66">
            <a:extLst>
              <a:ext uri="{FF2B5EF4-FFF2-40B4-BE49-F238E27FC236}">
                <a16:creationId xmlns:a16="http://schemas.microsoft.com/office/drawing/2014/main" id="{A0A9D3E3-0414-1C72-EE8F-2F35155BD6F1}"/>
              </a:ext>
            </a:extLst>
          </p:cNvPr>
          <p:cNvPicPr>
            <a:picLocks noChangeAspect="1"/>
          </p:cNvPicPr>
          <p:nvPr/>
        </p:nvPicPr>
        <p:blipFill>
          <a:blip r:embed="rId15"/>
          <a:stretch>
            <a:fillRect/>
          </a:stretch>
        </p:blipFill>
        <p:spPr>
          <a:xfrm>
            <a:off x="4903164" y="3005229"/>
            <a:ext cx="313705" cy="630103"/>
          </a:xfrm>
          <a:prstGeom prst="rect">
            <a:avLst/>
          </a:prstGeom>
          <a:ln>
            <a:noFill/>
          </a:ln>
        </p:spPr>
      </p:pic>
      <p:sp>
        <p:nvSpPr>
          <p:cNvPr id="91" name="ZoneTexte 153">
            <a:extLst>
              <a:ext uri="{FF2B5EF4-FFF2-40B4-BE49-F238E27FC236}">
                <a16:creationId xmlns:a16="http://schemas.microsoft.com/office/drawing/2014/main" id="{EDDE3146-FB88-648D-D2F0-7BD80E04A11C}"/>
              </a:ext>
            </a:extLst>
          </p:cNvPr>
          <p:cNvSpPr txBox="1"/>
          <p:nvPr/>
        </p:nvSpPr>
        <p:spPr>
          <a:xfrm>
            <a:off x="4425603" y="3582262"/>
            <a:ext cx="1606917"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Kinésithérapeute</a:t>
            </a: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92" name="ZoneTexte 65">
            <a:extLst>
              <a:ext uri="{FF2B5EF4-FFF2-40B4-BE49-F238E27FC236}">
                <a16:creationId xmlns:a16="http://schemas.microsoft.com/office/drawing/2014/main" id="{F3A45BD7-5D7B-3822-6330-4A24330F3339}"/>
              </a:ext>
            </a:extLst>
          </p:cNvPr>
          <p:cNvSpPr txBox="1"/>
          <p:nvPr/>
        </p:nvSpPr>
        <p:spPr>
          <a:xfrm>
            <a:off x="4551845" y="6354739"/>
            <a:ext cx="2100401" cy="461665"/>
          </a:xfrm>
          <a:prstGeom prst="rect">
            <a:avLst/>
          </a:prstGeom>
          <a:noFill/>
        </p:spPr>
        <p:txBody>
          <a:bodyPr wrap="square" lIns="91440" tIns="45720" rIns="91440" bIns="45720" anchor="t">
            <a:spAutoFit/>
          </a:bodyPr>
          <a:lstStyle/>
          <a:p>
            <a:pPr marL="0" lvl="1" algn="ctr">
              <a:buClr>
                <a:srgbClr val="7030A0"/>
              </a:buClr>
            </a:pPr>
            <a:r>
              <a:rPr lang="fr-FR" sz="1200" noProof="0">
                <a:solidFill>
                  <a:prstClr val="black"/>
                </a:solidFill>
                <a:latin typeface="Arial Nova Light"/>
              </a:rPr>
              <a:t>Assistant social, paramédicaux</a:t>
            </a:r>
          </a:p>
        </p:txBody>
      </p:sp>
      <p:sp>
        <p:nvSpPr>
          <p:cNvPr id="95" name="ZoneTexte 7">
            <a:extLst>
              <a:ext uri="{FF2B5EF4-FFF2-40B4-BE49-F238E27FC236}">
                <a16:creationId xmlns:a16="http://schemas.microsoft.com/office/drawing/2014/main" id="{40C72F10-E60C-60CB-9087-7B36D80D1FAB}"/>
              </a:ext>
            </a:extLst>
          </p:cNvPr>
          <p:cNvSpPr txBox="1"/>
          <p:nvPr/>
        </p:nvSpPr>
        <p:spPr>
          <a:xfrm>
            <a:off x="10343480" y="6358830"/>
            <a:ext cx="2081802" cy="334835"/>
          </a:xfrm>
          <a:prstGeom prst="rect">
            <a:avLst/>
          </a:prstGeom>
          <a:noFill/>
        </p:spPr>
        <p:txBody>
          <a:bodyPr wrap="square" lIns="91440" tIns="45720" rIns="91440" bIns="45720" anchor="t">
            <a:spAutoFit/>
          </a:bodyPr>
          <a:lstStyle/>
          <a:p>
            <a:pPr lvl="1" algn="ctr">
              <a:lnSpc>
                <a:spcPct val="150000"/>
              </a:lnSpc>
              <a:buClr>
                <a:srgbClr val="7030A0"/>
              </a:buClr>
            </a:pPr>
            <a:r>
              <a:rPr lang="fr-FR" sz="1200" noProof="0">
                <a:solidFill>
                  <a:prstClr val="black"/>
                </a:solidFill>
                <a:latin typeface="Arial Nova Light"/>
              </a:rPr>
              <a:t>Employeur</a:t>
            </a:r>
          </a:p>
        </p:txBody>
      </p:sp>
      <p:sp>
        <p:nvSpPr>
          <p:cNvPr id="96" name="ZoneTexte 1">
            <a:extLst>
              <a:ext uri="{FF2B5EF4-FFF2-40B4-BE49-F238E27FC236}">
                <a16:creationId xmlns:a16="http://schemas.microsoft.com/office/drawing/2014/main" id="{62D7CDCB-A0BE-D385-DCA1-7E0A4BA79CF0}"/>
              </a:ext>
            </a:extLst>
          </p:cNvPr>
          <p:cNvSpPr txBox="1"/>
          <p:nvPr/>
        </p:nvSpPr>
        <p:spPr>
          <a:xfrm>
            <a:off x="10349089" y="5689986"/>
            <a:ext cx="2081802" cy="334835"/>
          </a:xfrm>
          <a:prstGeom prst="rect">
            <a:avLst/>
          </a:prstGeom>
          <a:noFill/>
        </p:spPr>
        <p:txBody>
          <a:bodyPr wrap="square">
            <a:spAutoFit/>
          </a:bodyPr>
          <a:lstStyle/>
          <a:p>
            <a:pPr marL="457200" marR="0" lvl="1" indent="0" algn="ctr" defTabSz="914400" rtl="0" eaLnBrk="1" fontAlgn="auto" latinLnBrk="0" hangingPunct="1">
              <a:lnSpc>
                <a:spcPct val="15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Collègues</a:t>
            </a:r>
            <a:endParaRPr kumimoji="0" lang="fr-FR" sz="1600" b="0" i="0" u="none" strike="noStrike" kern="1200" cap="none" spc="0" normalizeH="0" baseline="0" noProof="0">
              <a:ln>
                <a:noFill/>
              </a:ln>
              <a:solidFill>
                <a:prstClr val="black"/>
              </a:solidFill>
              <a:effectLst/>
              <a:uLnTx/>
              <a:uFillTx/>
              <a:latin typeface="Arial Nova Light"/>
              <a:ea typeface="+mn-ea"/>
              <a:cs typeface="+mn-cs"/>
            </a:endParaRPr>
          </a:p>
        </p:txBody>
      </p:sp>
      <p:sp>
        <p:nvSpPr>
          <p:cNvPr id="3" name="ZoneTexte 90">
            <a:extLst>
              <a:ext uri="{FF2B5EF4-FFF2-40B4-BE49-F238E27FC236}">
                <a16:creationId xmlns:a16="http://schemas.microsoft.com/office/drawing/2014/main" id="{418CCEBF-A5A1-81CD-1F02-C2210AEE8491}"/>
              </a:ext>
            </a:extLst>
          </p:cNvPr>
          <p:cNvSpPr txBox="1"/>
          <p:nvPr/>
        </p:nvSpPr>
        <p:spPr>
          <a:xfrm>
            <a:off x="5228911" y="3538328"/>
            <a:ext cx="1874742" cy="340927"/>
          </a:xfrm>
          <a:prstGeom prst="rect">
            <a:avLst/>
          </a:prstGeom>
          <a:noFill/>
        </p:spPr>
        <p:txBody>
          <a:bodyPr wrap="square" lIns="91440" tIns="45720" rIns="91440" bIns="45720" anchor="t">
            <a:spAutoFit/>
          </a:bodyPr>
          <a:lstStyle/>
          <a:p>
            <a:pPr marL="457200" marR="0" lvl="1" indent="0" algn="l" defTabSz="914400">
              <a:lnSpc>
                <a:spcPct val="150000"/>
              </a:lnSpc>
              <a:spcBef>
                <a:spcPts val="0"/>
              </a:spcBef>
              <a:spcAft>
                <a:spcPts val="0"/>
              </a:spcAft>
              <a:buNone/>
              <a:tabLst/>
              <a:defRPr/>
            </a:pPr>
            <a:r>
              <a:rPr lang="fr-FR" sz="1200" noProof="0">
                <a:solidFill>
                  <a:prstClr val="black"/>
                </a:solidFill>
                <a:latin typeface="Arial Nova Light"/>
              </a:rPr>
              <a:t>Psychiatre</a:t>
            </a:r>
            <a:endParaRPr lang="fr-FR" noProof="0">
              <a:ea typeface="+mn-ea"/>
              <a:cs typeface="+mn-cs"/>
            </a:endParaRPr>
          </a:p>
        </p:txBody>
      </p:sp>
      <p:pic>
        <p:nvPicPr>
          <p:cNvPr id="2" name="Image 92">
            <a:extLst>
              <a:ext uri="{FF2B5EF4-FFF2-40B4-BE49-F238E27FC236}">
                <a16:creationId xmlns:a16="http://schemas.microsoft.com/office/drawing/2014/main" id="{416ECEDF-D9F6-7A5B-5171-16951F6388E9}"/>
              </a:ext>
            </a:extLst>
          </p:cNvPr>
          <p:cNvPicPr>
            <a:picLocks noChangeAspect="1"/>
          </p:cNvPicPr>
          <p:nvPr/>
        </p:nvPicPr>
        <p:blipFill>
          <a:blip r:embed="rId12"/>
          <a:srcRect l="412649" t="103019" r="-415507" b="-103020"/>
          <a:stretch>
            <a:fillRect/>
          </a:stretch>
        </p:blipFill>
        <p:spPr>
          <a:xfrm>
            <a:off x="7621593" y="3656565"/>
            <a:ext cx="369604" cy="653731"/>
          </a:xfrm>
          <a:prstGeom prst="rect">
            <a:avLst/>
          </a:prstGeom>
        </p:spPr>
      </p:pic>
      <p:pic>
        <p:nvPicPr>
          <p:cNvPr id="97" name="Image 92">
            <a:extLst>
              <a:ext uri="{FF2B5EF4-FFF2-40B4-BE49-F238E27FC236}">
                <a16:creationId xmlns:a16="http://schemas.microsoft.com/office/drawing/2014/main" id="{80B481B1-44AC-06A8-FCEB-4330AB36A552}"/>
              </a:ext>
            </a:extLst>
          </p:cNvPr>
          <p:cNvPicPr>
            <a:picLocks noChangeAspect="1"/>
          </p:cNvPicPr>
          <p:nvPr/>
        </p:nvPicPr>
        <p:blipFill>
          <a:blip r:embed="rId12"/>
          <a:stretch>
            <a:fillRect/>
          </a:stretch>
        </p:blipFill>
        <p:spPr>
          <a:xfrm>
            <a:off x="8510990" y="1632006"/>
            <a:ext cx="359336" cy="653730"/>
          </a:xfrm>
          <a:prstGeom prst="rect">
            <a:avLst/>
          </a:prstGeom>
        </p:spPr>
      </p:pic>
      <p:sp>
        <p:nvSpPr>
          <p:cNvPr id="98" name="ZoneTexte 90">
            <a:extLst>
              <a:ext uri="{FF2B5EF4-FFF2-40B4-BE49-F238E27FC236}">
                <a16:creationId xmlns:a16="http://schemas.microsoft.com/office/drawing/2014/main" id="{7AC37CC1-3BD4-B26C-C31D-30D3A06DFC08}"/>
              </a:ext>
            </a:extLst>
          </p:cNvPr>
          <p:cNvSpPr txBox="1"/>
          <p:nvPr/>
        </p:nvSpPr>
        <p:spPr>
          <a:xfrm>
            <a:off x="7826472" y="2225872"/>
            <a:ext cx="1874742" cy="340927"/>
          </a:xfrm>
          <a:prstGeom prst="rect">
            <a:avLst/>
          </a:prstGeom>
          <a:noFill/>
        </p:spPr>
        <p:txBody>
          <a:bodyPr wrap="square" lIns="91440" tIns="45720" rIns="91440" bIns="45720" anchor="t">
            <a:spAutoFit/>
          </a:bodyPr>
          <a:lstStyle/>
          <a:p>
            <a:pPr marL="457200" marR="0" lvl="1" indent="0" algn="l" defTabSz="914400">
              <a:lnSpc>
                <a:spcPct val="150000"/>
              </a:lnSpc>
              <a:spcBef>
                <a:spcPts val="0"/>
              </a:spcBef>
              <a:spcAft>
                <a:spcPts val="0"/>
              </a:spcAft>
              <a:buNone/>
              <a:tabLst/>
              <a:defRPr/>
            </a:pPr>
            <a:r>
              <a:rPr lang="fr-FR" sz="1200" noProof="0">
                <a:solidFill>
                  <a:prstClr val="black"/>
                </a:solidFill>
                <a:latin typeface="Arial Nova Light"/>
              </a:rPr>
              <a:t>Psychiatre</a:t>
            </a:r>
            <a:endParaRPr lang="fr-FR" noProof="0">
              <a:ea typeface="+mn-ea"/>
              <a:cs typeface="+mn-cs"/>
            </a:endParaRPr>
          </a:p>
        </p:txBody>
      </p:sp>
      <p:sp>
        <p:nvSpPr>
          <p:cNvPr id="99" name="ZoneTexte 89">
            <a:extLst>
              <a:ext uri="{FF2B5EF4-FFF2-40B4-BE49-F238E27FC236}">
                <a16:creationId xmlns:a16="http://schemas.microsoft.com/office/drawing/2014/main" id="{EF1EAD26-9CEE-BE4D-FB84-FFF77AD7E282}"/>
              </a:ext>
            </a:extLst>
          </p:cNvPr>
          <p:cNvSpPr txBox="1"/>
          <p:nvPr/>
        </p:nvSpPr>
        <p:spPr>
          <a:xfrm>
            <a:off x="68286" y="6408423"/>
            <a:ext cx="1453418" cy="677108"/>
          </a:xfrm>
          <a:prstGeom prst="rect">
            <a:avLst/>
          </a:prstGeom>
          <a:noFill/>
        </p:spPr>
        <p:txBody>
          <a:bodyPr wrap="square">
            <a:spAutoFit/>
          </a:bodyPr>
          <a:lstStyle/>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r>
              <a:rPr kumimoji="0" lang="fr-FR" sz="1200" b="0" i="0" u="none" strike="noStrike" kern="1200" cap="none" spc="0" normalizeH="0" baseline="0" noProof="0">
                <a:ln>
                  <a:noFill/>
                </a:ln>
                <a:solidFill>
                  <a:prstClr val="black"/>
                </a:solidFill>
                <a:effectLst/>
                <a:uLnTx/>
                <a:uFillTx/>
                <a:latin typeface="Arial Nova Light"/>
                <a:ea typeface="+mn-ea"/>
                <a:cs typeface="+mn-cs"/>
              </a:rPr>
              <a:t>Médecin</a:t>
            </a: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a:p>
            <a:pPr lvl="1" algn="ctr">
              <a:buClr>
                <a:srgbClr val="7030A0"/>
              </a:buClr>
            </a:pPr>
            <a:r>
              <a:rPr kumimoji="0" lang="fr-FR" sz="1200" b="0" i="0" u="none" strike="noStrike" kern="1200" cap="none" spc="0" normalizeH="0" baseline="0" noProof="0">
                <a:ln>
                  <a:noFill/>
                </a:ln>
                <a:solidFill>
                  <a:prstClr val="black"/>
                </a:solidFill>
                <a:effectLst/>
                <a:uLnTx/>
                <a:uFillTx/>
                <a:latin typeface="Arial Nova Light"/>
              </a:rPr>
              <a:t>généraliste</a:t>
            </a:r>
            <a:endParaRPr lang="fr-FR" sz="1200" noProof="0">
              <a:latin typeface="Arial Nova Light"/>
            </a:endParaRPr>
          </a:p>
          <a:p>
            <a:pPr marL="457200" marR="0" lvl="1" indent="0" algn="ctr" defTabSz="914400" rtl="0" eaLnBrk="1" fontAlgn="auto" latinLnBrk="0" hangingPunct="1">
              <a:lnSpc>
                <a:spcPct val="100000"/>
              </a:lnSpc>
              <a:spcBef>
                <a:spcPts val="0"/>
              </a:spcBef>
              <a:spcAft>
                <a:spcPts val="0"/>
              </a:spcAft>
              <a:buClr>
                <a:srgbClr val="7030A0"/>
              </a:buClr>
              <a:buSzTx/>
              <a:buFontTx/>
              <a:buNone/>
              <a:tabLst/>
              <a:defRPr/>
            </a:pPr>
            <a:endParaRPr kumimoji="0" lang="fr-FR" sz="1400" b="0" i="0" u="none" strike="noStrike" kern="1200" cap="none" spc="0" normalizeH="0" baseline="0" noProof="0">
              <a:ln>
                <a:noFill/>
              </a:ln>
              <a:solidFill>
                <a:prstClr val="black"/>
              </a:solidFill>
              <a:effectLst/>
              <a:uLnTx/>
              <a:uFillTx/>
              <a:latin typeface="Arial Nova Light"/>
              <a:ea typeface="+mn-ea"/>
              <a:cs typeface="+mn-cs"/>
            </a:endParaRPr>
          </a:p>
        </p:txBody>
      </p:sp>
      <p:pic>
        <p:nvPicPr>
          <p:cNvPr id="100" name="Image 92">
            <a:extLst>
              <a:ext uri="{FF2B5EF4-FFF2-40B4-BE49-F238E27FC236}">
                <a16:creationId xmlns:a16="http://schemas.microsoft.com/office/drawing/2014/main" id="{1C95C27B-37E8-1ADF-499D-7A1A0DAB84C8}"/>
              </a:ext>
            </a:extLst>
          </p:cNvPr>
          <p:cNvPicPr>
            <a:picLocks noChangeAspect="1"/>
          </p:cNvPicPr>
          <p:nvPr/>
        </p:nvPicPr>
        <p:blipFill>
          <a:blip r:embed="rId12"/>
          <a:stretch>
            <a:fillRect/>
          </a:stretch>
        </p:blipFill>
        <p:spPr>
          <a:xfrm>
            <a:off x="2922366" y="5901362"/>
            <a:ext cx="359336" cy="653730"/>
          </a:xfrm>
          <a:prstGeom prst="rect">
            <a:avLst/>
          </a:prstGeom>
        </p:spPr>
      </p:pic>
      <p:sp>
        <p:nvSpPr>
          <p:cNvPr id="101" name="ZoneTexte 90">
            <a:extLst>
              <a:ext uri="{FF2B5EF4-FFF2-40B4-BE49-F238E27FC236}">
                <a16:creationId xmlns:a16="http://schemas.microsoft.com/office/drawing/2014/main" id="{04B377CC-3C17-9885-95C8-528AF613603A}"/>
              </a:ext>
            </a:extLst>
          </p:cNvPr>
          <p:cNvSpPr txBox="1"/>
          <p:nvPr/>
        </p:nvSpPr>
        <p:spPr>
          <a:xfrm>
            <a:off x="2207452" y="6486463"/>
            <a:ext cx="1874742" cy="340927"/>
          </a:xfrm>
          <a:prstGeom prst="rect">
            <a:avLst/>
          </a:prstGeom>
          <a:noFill/>
        </p:spPr>
        <p:txBody>
          <a:bodyPr wrap="square" lIns="91440" tIns="45720" rIns="91440" bIns="45720" anchor="t">
            <a:spAutoFit/>
          </a:bodyPr>
          <a:lstStyle/>
          <a:p>
            <a:pPr marL="457200" marR="0" lvl="1" indent="0" algn="l" defTabSz="914400">
              <a:lnSpc>
                <a:spcPct val="150000"/>
              </a:lnSpc>
              <a:spcBef>
                <a:spcPts val="0"/>
              </a:spcBef>
              <a:spcAft>
                <a:spcPts val="0"/>
              </a:spcAft>
              <a:buNone/>
              <a:tabLst/>
              <a:defRPr/>
            </a:pPr>
            <a:r>
              <a:rPr lang="fr-FR" sz="1200" noProof="0">
                <a:solidFill>
                  <a:prstClr val="black"/>
                </a:solidFill>
                <a:latin typeface="Arial Nova Light"/>
              </a:rPr>
              <a:t>Psychiatre</a:t>
            </a:r>
            <a:endParaRPr lang="fr-FR" noProof="0">
              <a:ea typeface="+mn-ea"/>
              <a:cs typeface="+mn-cs"/>
            </a:endParaRPr>
          </a:p>
        </p:txBody>
      </p:sp>
      <p:pic>
        <p:nvPicPr>
          <p:cNvPr id="93" name="Image 66">
            <a:extLst>
              <a:ext uri="{FF2B5EF4-FFF2-40B4-BE49-F238E27FC236}">
                <a16:creationId xmlns:a16="http://schemas.microsoft.com/office/drawing/2014/main" id="{06A8929E-AFCD-8EE7-3157-1FDF9F491615}"/>
              </a:ext>
            </a:extLst>
          </p:cNvPr>
          <p:cNvPicPr>
            <a:picLocks noChangeAspect="1"/>
          </p:cNvPicPr>
          <p:nvPr/>
        </p:nvPicPr>
        <p:blipFill>
          <a:blip r:embed="rId15"/>
          <a:stretch>
            <a:fillRect/>
          </a:stretch>
        </p:blipFill>
        <p:spPr>
          <a:xfrm>
            <a:off x="5913043" y="3041951"/>
            <a:ext cx="313705" cy="630103"/>
          </a:xfrm>
          <a:prstGeom prst="rect">
            <a:avLst/>
          </a:prstGeom>
          <a:ln>
            <a:noFill/>
          </a:ln>
        </p:spPr>
      </p:pic>
      <p:pic>
        <p:nvPicPr>
          <p:cNvPr id="105" name="Graphique 84" descr="Bâtiment avec un remplissage uni">
            <a:extLst>
              <a:ext uri="{FF2B5EF4-FFF2-40B4-BE49-F238E27FC236}">
                <a16:creationId xmlns:a16="http://schemas.microsoft.com/office/drawing/2014/main" id="{C2E9B003-B7DB-9F3A-464C-C7DD54F74C8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093781" y="2941305"/>
            <a:ext cx="621838" cy="621838"/>
          </a:xfrm>
          <a:prstGeom prst="rect">
            <a:avLst/>
          </a:prstGeom>
        </p:spPr>
      </p:pic>
      <p:sp>
        <p:nvSpPr>
          <p:cNvPr id="106" name="ZoneTexte 90">
            <a:extLst>
              <a:ext uri="{FF2B5EF4-FFF2-40B4-BE49-F238E27FC236}">
                <a16:creationId xmlns:a16="http://schemas.microsoft.com/office/drawing/2014/main" id="{540BCA4B-6BDD-4510-FAD2-C0BCF0633A45}"/>
              </a:ext>
            </a:extLst>
          </p:cNvPr>
          <p:cNvSpPr txBox="1"/>
          <p:nvPr/>
        </p:nvSpPr>
        <p:spPr>
          <a:xfrm>
            <a:off x="6161359" y="3618538"/>
            <a:ext cx="2212513" cy="612655"/>
          </a:xfrm>
          <a:prstGeom prst="rect">
            <a:avLst/>
          </a:prstGeom>
          <a:noFill/>
        </p:spPr>
        <p:txBody>
          <a:bodyPr wrap="square" lIns="91440" tIns="45720" rIns="91440" bIns="45720" anchor="t">
            <a:spAutoFit/>
          </a:bodyPr>
          <a:lstStyle/>
          <a:p>
            <a:pPr lvl="1">
              <a:defRPr/>
            </a:pPr>
            <a:r>
              <a:rPr lang="fr-FR" sz="1100">
                <a:solidFill>
                  <a:prstClr val="black"/>
                </a:solidFill>
                <a:latin typeface="Arial Nova Light"/>
              </a:rPr>
              <a:t>Centres de revalidation psychosociale et équipe santé mentale</a:t>
            </a:r>
            <a:endParaRPr lang="en-US" sz="1600">
              <a:solidFill>
                <a:prstClr val="black"/>
              </a:solidFill>
              <a:ea typeface="Calibri"/>
              <a:cs typeface="Calibri"/>
            </a:endParaRPr>
          </a:p>
        </p:txBody>
      </p:sp>
      <p:pic>
        <p:nvPicPr>
          <p:cNvPr id="107" name="Image 11" descr="A group of people standing together&#10;&#10;AI-generated content may be incorrect.">
            <a:extLst>
              <a:ext uri="{FF2B5EF4-FFF2-40B4-BE49-F238E27FC236}">
                <a16:creationId xmlns:a16="http://schemas.microsoft.com/office/drawing/2014/main" id="{4EE80C79-3454-297E-4B88-9214EE4A8A7C}"/>
              </a:ext>
            </a:extLst>
          </p:cNvPr>
          <p:cNvPicPr>
            <a:picLocks noChangeAspect="1"/>
          </p:cNvPicPr>
          <p:nvPr/>
        </p:nvPicPr>
        <p:blipFill>
          <a:blip r:embed="rId24"/>
          <a:stretch>
            <a:fillRect/>
          </a:stretch>
        </p:blipFill>
        <p:spPr>
          <a:xfrm>
            <a:off x="11220521" y="4156627"/>
            <a:ext cx="618464" cy="681299"/>
          </a:xfrm>
          <a:prstGeom prst="rect">
            <a:avLst/>
          </a:prstGeom>
          <a:ln>
            <a:noFill/>
          </a:ln>
        </p:spPr>
      </p:pic>
    </p:spTree>
    <p:extLst>
      <p:ext uri="{BB962C8B-B14F-4D97-AF65-F5344CB8AC3E}">
        <p14:creationId xmlns:p14="http://schemas.microsoft.com/office/powerpoint/2010/main" val="5261436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noProof="0">
                <a:latin typeface="Futura Medium"/>
                <a:ea typeface="Calibri"/>
                <a:cs typeface="Calibri"/>
              </a:rPr>
              <a:t>5. Messages clés</a:t>
            </a:r>
            <a:endParaRPr lang="fr-FR" sz="3600" noProof="0">
              <a:latin typeface="Futura Medium"/>
              <a:ea typeface="Calibri" panose="020F0502020204030204" pitchFamily="34" charset="0"/>
            </a:endParaRPr>
          </a:p>
        </p:txBody>
      </p:sp>
      <p:sp>
        <p:nvSpPr>
          <p:cNvPr id="3" name="Espace réservé du contenu 2"/>
          <p:cNvSpPr>
            <a:spLocks noGrp="1"/>
          </p:cNvSpPr>
          <p:nvPr>
            <p:ph idx="1"/>
          </p:nvPr>
        </p:nvSpPr>
        <p:spPr>
          <a:xfrm>
            <a:off x="838200" y="1621034"/>
            <a:ext cx="11238015" cy="4656147"/>
          </a:xfrm>
        </p:spPr>
        <p:txBody>
          <a:bodyPr vert="horz" lIns="91440" tIns="45720" rIns="91440" bIns="45720" rtlCol="0" anchor="t">
            <a:normAutofit/>
          </a:bodyPr>
          <a:lstStyle/>
          <a:p>
            <a:r>
              <a:rPr lang="fr-FR" sz="2000" b="1" noProof="0">
                <a:solidFill>
                  <a:srgbClr val="1E699D"/>
                </a:solidFill>
                <a:latin typeface="Calibri"/>
                <a:ea typeface="Calibri"/>
                <a:cs typeface="Calibri"/>
              </a:rPr>
              <a:t>Être conscient des difficultés liées au travail </a:t>
            </a:r>
            <a:r>
              <a:rPr lang="fr-FR" sz="2000" noProof="0">
                <a:solidFill>
                  <a:srgbClr val="1E699D"/>
                </a:solidFill>
                <a:latin typeface="Calibri"/>
                <a:ea typeface="Calibri"/>
                <a:cs typeface="Calibri"/>
              </a:rPr>
              <a:t>en posant des questions spécifiques sur le travail de la personne, et en comprenant les évolutions du monde du travail qui jouent sur les problèmes de santé mentale rencontrés au cours de la consultation</a:t>
            </a:r>
            <a:endParaRPr lang="fr-FR" sz="2000" noProof="0"/>
          </a:p>
          <a:p>
            <a:pPr marL="0" indent="0">
              <a:buNone/>
            </a:pPr>
            <a:endParaRPr lang="fr-FR" sz="2000" noProof="0">
              <a:solidFill>
                <a:srgbClr val="1E699D"/>
              </a:solidFill>
              <a:latin typeface="Calibri"/>
              <a:ea typeface="Calibri"/>
              <a:cs typeface="Calibri"/>
            </a:endParaRPr>
          </a:p>
          <a:p>
            <a:r>
              <a:rPr lang="fr-FR" sz="2000" noProof="0">
                <a:solidFill>
                  <a:srgbClr val="1E699D"/>
                </a:solidFill>
                <a:latin typeface="Calibri"/>
                <a:ea typeface="Calibri"/>
                <a:cs typeface="Calibri"/>
              </a:rPr>
              <a:t>I</a:t>
            </a:r>
            <a:r>
              <a:rPr lang="fr-FR" sz="2000" b="1" noProof="0">
                <a:solidFill>
                  <a:srgbClr val="1E699D"/>
                </a:solidFill>
                <a:latin typeface="Calibri"/>
                <a:ea typeface="Calibri"/>
                <a:cs typeface="Calibri"/>
              </a:rPr>
              <a:t>l est nécessaire d'agir en prévention primaire, secondaire et tertiaire</a:t>
            </a:r>
          </a:p>
          <a:p>
            <a:pPr marL="0" indent="0">
              <a:buNone/>
            </a:pPr>
            <a:endParaRPr lang="fr-FR" sz="2000" b="1" noProof="0">
              <a:solidFill>
                <a:srgbClr val="1E699D"/>
              </a:solidFill>
              <a:latin typeface="Calibri"/>
              <a:ea typeface="Calibri"/>
              <a:cs typeface="Calibri"/>
            </a:endParaRPr>
          </a:p>
          <a:p>
            <a:r>
              <a:rPr lang="fr-FR" sz="2000" b="1" noProof="0">
                <a:solidFill>
                  <a:srgbClr val="1E699D"/>
                </a:solidFill>
                <a:latin typeface="Calibri"/>
                <a:ea typeface="Calibri"/>
                <a:cs typeface="Calibri"/>
              </a:rPr>
              <a:t>Connaître et utiliser les ressources à disposition (et être conscient de leurs limites)</a:t>
            </a:r>
          </a:p>
          <a:p>
            <a:pPr marL="0" indent="0">
              <a:buNone/>
            </a:pPr>
            <a:endParaRPr lang="fr-FR" sz="2000" noProof="0">
              <a:solidFill>
                <a:srgbClr val="1E699D"/>
              </a:solidFill>
              <a:latin typeface="Calibri"/>
              <a:ea typeface="Calibri"/>
              <a:cs typeface="Calibri"/>
            </a:endParaRPr>
          </a:p>
          <a:p>
            <a:r>
              <a:rPr lang="fr-FR" sz="2000" b="1" noProof="0">
                <a:solidFill>
                  <a:srgbClr val="1E699D"/>
                </a:solidFill>
                <a:latin typeface="Calibri"/>
                <a:ea typeface="Calibri"/>
                <a:cs typeface="Calibri"/>
              </a:rPr>
              <a:t>Assurer un suivi grâce à la collaboration entre le médecin généraliste et le psychologue et, éventuellement d'autres professionnels</a:t>
            </a:r>
            <a:r>
              <a:rPr lang="fr-FR" sz="2000" noProof="0">
                <a:solidFill>
                  <a:srgbClr val="1E699D"/>
                </a:solidFill>
                <a:latin typeface="Calibri"/>
                <a:ea typeface="Calibri"/>
                <a:cs typeface="Calibri"/>
              </a:rPr>
              <a:t> (professionnels de soins comme le médecin du travail ou, par exemple le CReAT au sein des OA) – voir la suite du module.</a:t>
            </a:r>
          </a:p>
        </p:txBody>
      </p:sp>
      <p:sp>
        <p:nvSpPr>
          <p:cNvPr id="5" name="Espace réservé du numéro de diapositive 4"/>
          <p:cNvSpPr>
            <a:spLocks noGrp="1"/>
          </p:cNvSpPr>
          <p:nvPr>
            <p:ph type="sldNum" sz="quarter" idx="12"/>
          </p:nvPr>
        </p:nvSpPr>
        <p:spPr/>
        <p:txBody>
          <a:bodyPr/>
          <a:lstStyle/>
          <a:p>
            <a:fld id="{27C6CCC6-2BE5-4E42-96A4-D1E8E81A3D8E}" type="slidenum">
              <a:rPr lang="fr-FR" noProof="0" smtClean="0"/>
              <a:t>67</a:t>
            </a:fld>
            <a:endParaRPr lang="fr-FR" noProof="0"/>
          </a:p>
        </p:txBody>
      </p:sp>
    </p:spTree>
    <p:extLst>
      <p:ext uri="{BB962C8B-B14F-4D97-AF65-F5344CB8AC3E}">
        <p14:creationId xmlns:p14="http://schemas.microsoft.com/office/powerpoint/2010/main" val="28241553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7400B7-4ABA-D77F-F22E-98319BC47872}"/>
              </a:ext>
            </a:extLst>
          </p:cNvPr>
          <p:cNvSpPr>
            <a:spLocks noGrp="1"/>
          </p:cNvSpPr>
          <p:nvPr>
            <p:ph type="title"/>
          </p:nvPr>
        </p:nvSpPr>
        <p:spPr/>
        <p:txBody>
          <a:bodyPr>
            <a:normAutofit/>
          </a:bodyPr>
          <a:lstStyle/>
          <a:p>
            <a:r>
              <a:rPr lang="fr-FR" sz="2800" noProof="0">
                <a:latin typeface="Futura Medium"/>
                <a:ea typeface="Calibri"/>
                <a:cs typeface="Calibri"/>
              </a:rPr>
              <a:t>6. Ressources –  Santé mentale (liste non-exhaustive)</a:t>
            </a:r>
          </a:p>
        </p:txBody>
      </p:sp>
      <p:sp>
        <p:nvSpPr>
          <p:cNvPr id="4" name="Tijdelijke aanduiding voor dianummer 3">
            <a:extLst>
              <a:ext uri="{FF2B5EF4-FFF2-40B4-BE49-F238E27FC236}">
                <a16:creationId xmlns:a16="http://schemas.microsoft.com/office/drawing/2014/main" id="{71B3AD68-842F-383C-BF1F-D3EAC0ADF3DA}"/>
              </a:ext>
            </a:extLst>
          </p:cNvPr>
          <p:cNvSpPr>
            <a:spLocks noGrp="1"/>
          </p:cNvSpPr>
          <p:nvPr>
            <p:ph type="sldNum" sz="quarter" idx="12"/>
          </p:nvPr>
        </p:nvSpPr>
        <p:spPr/>
        <p:txBody>
          <a:bodyPr/>
          <a:lstStyle/>
          <a:p>
            <a:fld id="{27C6CCC6-2BE5-4E42-96A4-D1E8E81A3D8E}" type="slidenum">
              <a:rPr lang="fr-FR" noProof="0" smtClean="0"/>
              <a:t>68</a:t>
            </a:fld>
            <a:endParaRPr lang="fr-FR" noProof="0"/>
          </a:p>
        </p:txBody>
      </p:sp>
      <p:sp>
        <p:nvSpPr>
          <p:cNvPr id="12" name="AutoShape 4">
            <a:extLst>
              <a:ext uri="{FF2B5EF4-FFF2-40B4-BE49-F238E27FC236}">
                <a16:creationId xmlns:a16="http://schemas.microsoft.com/office/drawing/2014/main" id="{A1E9F0C9-AC18-10A8-6446-34587899E8BD}"/>
              </a:ext>
            </a:extLst>
          </p:cNvPr>
          <p:cNvSpPr>
            <a:spLocks noChangeAspect="1" noChangeArrowheads="1"/>
          </p:cNvSpPr>
          <p:nvPr/>
        </p:nvSpPr>
        <p:spPr bwMode="auto">
          <a:xfrm>
            <a:off x="4667250" y="527093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noProof="0"/>
          </a:p>
        </p:txBody>
      </p:sp>
      <p:sp>
        <p:nvSpPr>
          <p:cNvPr id="5" name="Tekstvak 4">
            <a:extLst>
              <a:ext uri="{FF2B5EF4-FFF2-40B4-BE49-F238E27FC236}">
                <a16:creationId xmlns:a16="http://schemas.microsoft.com/office/drawing/2014/main" id="{A265A025-FFA8-884C-7E48-6AB01885DB80}"/>
              </a:ext>
            </a:extLst>
          </p:cNvPr>
          <p:cNvSpPr txBox="1"/>
          <p:nvPr/>
        </p:nvSpPr>
        <p:spPr>
          <a:xfrm>
            <a:off x="840749" y="1682733"/>
            <a:ext cx="11196939" cy="5709255"/>
          </a:xfrm>
          <a:prstGeom prst="rect">
            <a:avLst/>
          </a:prstGeom>
          <a:noFill/>
        </p:spPr>
        <p:txBody>
          <a:bodyPr wrap="square" lIns="91440" tIns="45720" rIns="91440" bIns="45720" rtlCol="0" anchor="t">
            <a:spAutoFit/>
          </a:bodyPr>
          <a:lstStyle/>
          <a:p>
            <a:r>
              <a:rPr lang="fr-FR" sz="1600" b="1" noProof="0">
                <a:solidFill>
                  <a:schemeClr val="accent1"/>
                </a:solidFill>
                <a:latin typeface="Calibri"/>
                <a:ea typeface="+mn-lt"/>
                <a:cs typeface="+mn-lt"/>
              </a:rPr>
              <a:t>Général</a:t>
            </a:r>
            <a:r>
              <a:rPr lang="fr-FR" sz="1600" noProof="0">
                <a:solidFill>
                  <a:schemeClr val="accent1"/>
                </a:solidFill>
                <a:latin typeface="Calibri"/>
                <a:ea typeface="+mn-lt"/>
                <a:cs typeface="+mn-lt"/>
              </a:rPr>
              <a:t> :</a:t>
            </a:r>
          </a:p>
          <a:p>
            <a:endParaRPr lang="fr-FR" sz="1600" noProof="0">
              <a:solidFill>
                <a:schemeClr val="accent1"/>
              </a:solidFill>
              <a:latin typeface="Calibri"/>
              <a:ea typeface="+mn-lt"/>
              <a:cs typeface="+mn-lt"/>
            </a:endParaRPr>
          </a:p>
          <a:p>
            <a:pPr marL="285750" indent="-285750">
              <a:lnSpc>
                <a:spcPct val="150000"/>
              </a:lnSpc>
              <a:buFont typeface="Arial,Sans-Serif" panose="020B0604020202020204" pitchFamily="34" charset="0"/>
              <a:buChar char="•"/>
            </a:pPr>
            <a:r>
              <a:rPr lang="fr-FR" sz="1600" noProof="0">
                <a:solidFill>
                  <a:schemeClr val="accent1"/>
                </a:solidFill>
                <a:ea typeface="+mn-lt"/>
                <a:cs typeface="+mn-lt"/>
              </a:rPr>
              <a:t>Site de l'INAMI dans le cadre de la convention de soins psychologiques : </a:t>
            </a:r>
            <a:r>
              <a:rPr lang="fr-FR" sz="1600" noProof="0">
                <a:solidFill>
                  <a:schemeClr val="accent1"/>
                </a:solidFill>
                <a:ea typeface="+mn-lt"/>
                <a:cs typeface="+mn-lt"/>
                <a:hlinkClick r:id="rId3">
                  <a:extLst>
                    <a:ext uri="{A12FA001-AC4F-418D-AE19-62706E023703}">
                      <ahyp:hlinkClr xmlns:ahyp="http://schemas.microsoft.com/office/drawing/2018/hyperlinkcolor" val="tx"/>
                    </a:ext>
                  </a:extLst>
                </a:hlinkClick>
              </a:rPr>
              <a:t>Parlons-en| INAMI</a:t>
            </a:r>
            <a:endParaRPr lang="fr-FR" sz="1600" noProof="0">
              <a:solidFill>
                <a:schemeClr val="accent1"/>
              </a:solidFill>
              <a:latin typeface="Calibri"/>
              <a:ea typeface="Calibri"/>
              <a:cs typeface="Calibri"/>
            </a:endParaRPr>
          </a:p>
          <a:p>
            <a:pPr marL="285750" indent="-285750">
              <a:lnSpc>
                <a:spcPct val="150000"/>
              </a:lnSpc>
              <a:buFont typeface="Arial" panose="020B0604020202020204" pitchFamily="34" charset="0"/>
              <a:buChar char="•"/>
            </a:pPr>
            <a:r>
              <a:rPr lang="fr-FR" sz="1600" noProof="0">
                <a:solidFill>
                  <a:schemeClr val="accent1"/>
                </a:solidFill>
                <a:latin typeface="Calibri"/>
                <a:ea typeface="Open Sans"/>
                <a:cs typeface="Open Sans"/>
              </a:rPr>
              <a:t>Soutien pour les médecins généralistes en vue d’une meilleure prise en charge des personnes souffrant de problèmes psychologiques </a:t>
            </a:r>
            <a:r>
              <a:rPr lang="fr-FR" sz="1600" noProof="0">
                <a:solidFill>
                  <a:schemeClr val="accent1"/>
                </a:solidFill>
                <a:latin typeface="Calibri"/>
                <a:ea typeface="Calibri"/>
                <a:cs typeface="Calibri"/>
              </a:rPr>
              <a:t>: </a:t>
            </a:r>
            <a:r>
              <a:rPr lang="fr-FR" sz="1600" noProof="0">
                <a:solidFill>
                  <a:schemeClr val="accent1"/>
                </a:solidFill>
                <a:latin typeface="Calibri"/>
                <a:ea typeface="+mn-lt"/>
                <a:cs typeface="+mn-lt"/>
                <a:hlinkClick r:id="rId4">
                  <a:extLst>
                    <a:ext uri="{A12FA001-AC4F-418D-AE19-62706E023703}">
                      <ahyp:hlinkClr xmlns:ahyp="http://schemas.microsoft.com/office/drawing/2018/hyperlinkcolor" val="tx"/>
                    </a:ext>
                  </a:extLst>
                </a:hlinkClick>
              </a:rPr>
              <a:t>Soutien pour les médecins généralistes en vue d’une meilleure prise en charge des personnes souffrant de problèmes psychologiques | INAMI</a:t>
            </a:r>
            <a:endParaRPr lang="fr-FR" sz="1600" noProof="0">
              <a:solidFill>
                <a:schemeClr val="accent1"/>
              </a:solidFill>
              <a:latin typeface="Calibri"/>
              <a:ea typeface="Calibri"/>
              <a:cs typeface="Calibri"/>
            </a:endParaRPr>
          </a:p>
          <a:p>
            <a:pPr marL="285750" indent="-285750">
              <a:lnSpc>
                <a:spcPct val="150000"/>
              </a:lnSpc>
              <a:buFont typeface="Arial,Sans-Serif" panose="020B0604020202020204" pitchFamily="34" charset="0"/>
              <a:buChar char="•"/>
            </a:pPr>
            <a:r>
              <a:rPr lang="fr-FR" sz="1600" noProof="0">
                <a:solidFill>
                  <a:schemeClr val="accent1"/>
                </a:solidFill>
                <a:latin typeface="Calibri"/>
                <a:ea typeface="Calibri"/>
                <a:cs typeface="Calibri"/>
              </a:rPr>
              <a:t>Outil visuel capacité de charge - vulnérabilités - facteurs de stress : métaphore de la poutre : </a:t>
            </a:r>
            <a:r>
              <a:rPr lang="fr-FR" sz="1600" noProof="0">
                <a:solidFill>
                  <a:schemeClr val="accent1"/>
                </a:solidFill>
                <a:latin typeface="Calibri"/>
                <a:ea typeface="Calibri"/>
                <a:cs typeface="Calibri"/>
                <a:hlinkClick r:id="rId5">
                  <a:extLst>
                    <a:ext uri="{A12FA001-AC4F-418D-AE19-62706E023703}">
                      <ahyp:hlinkClr xmlns:ahyp="http://schemas.microsoft.com/office/drawing/2018/hyperlinkcolor" val="tx"/>
                    </a:ext>
                  </a:extLst>
                </a:hlinkClick>
              </a:rPr>
              <a:t>Home | </a:t>
            </a:r>
            <a:r>
              <a:rPr lang="fr-FR" sz="1600" noProof="0" err="1">
                <a:solidFill>
                  <a:schemeClr val="accent1"/>
                </a:solidFill>
                <a:latin typeface="Calibri"/>
                <a:ea typeface="Calibri"/>
                <a:cs typeface="Calibri"/>
                <a:hlinkClick r:id="rId5">
                  <a:extLst>
                    <a:ext uri="{A12FA001-AC4F-418D-AE19-62706E023703}">
                      <ahyp:hlinkClr xmlns:ahyp="http://schemas.microsoft.com/office/drawing/2018/hyperlinkcolor" val="tx"/>
                    </a:ext>
                  </a:extLst>
                </a:hlinkClick>
              </a:rPr>
              <a:t>Balkmetafoor</a:t>
            </a:r>
            <a:r>
              <a:rPr lang="fr-FR" sz="1600" noProof="0">
                <a:solidFill>
                  <a:schemeClr val="accent1"/>
                </a:solidFill>
                <a:latin typeface="Calibri"/>
                <a:ea typeface="Calibri"/>
                <a:cs typeface="Calibri"/>
              </a:rPr>
              <a:t> </a:t>
            </a:r>
          </a:p>
          <a:p>
            <a:pPr marL="285750" indent="-285750">
              <a:lnSpc>
                <a:spcPct val="150000"/>
              </a:lnSpc>
              <a:buFont typeface="Arial,Sans-Serif" panose="020B0604020202020204" pitchFamily="34" charset="0"/>
              <a:buChar char="•"/>
            </a:pPr>
            <a:r>
              <a:rPr lang="fr-FR" sz="1600" noProof="0">
                <a:solidFill>
                  <a:schemeClr val="accent1"/>
                </a:solidFill>
                <a:latin typeface="Calibri"/>
                <a:ea typeface="Calibri"/>
                <a:cs typeface="Calibri"/>
              </a:rPr>
              <a:t>E-learning SPF Santé Publique (dépression, alcool, burn-out): </a:t>
            </a:r>
            <a:r>
              <a:rPr lang="fr-FR" sz="1600" noProof="0">
                <a:solidFill>
                  <a:schemeClr val="accent1"/>
                </a:solidFill>
                <a:latin typeface="Calibri"/>
                <a:ea typeface="Calibri"/>
                <a:cs typeface="Calibri"/>
                <a:hlinkClick r:id="rId6">
                  <a:extLst>
                    <a:ext uri="{A12FA001-AC4F-418D-AE19-62706E023703}">
                      <ahyp:hlinkClr xmlns:ahyp="http://schemas.microsoft.com/office/drawing/2018/hyperlinkcolor" val="tx"/>
                    </a:ext>
                  </a:extLst>
                </a:hlinkClick>
              </a:rPr>
              <a:t>E-learnings santé | SPF Santé publique</a:t>
            </a:r>
            <a:endParaRPr lang="fr-FR" sz="1600" noProof="0">
              <a:solidFill>
                <a:schemeClr val="accent1"/>
              </a:solidFill>
              <a:latin typeface="Calibri"/>
              <a:ea typeface="Calibri"/>
              <a:cs typeface="Calibri"/>
            </a:endParaRPr>
          </a:p>
          <a:p>
            <a:pPr marL="285750" indent="-285750">
              <a:lnSpc>
                <a:spcPct val="150000"/>
              </a:lnSpc>
              <a:buFont typeface="Arial,Sans-Serif" panose="020B0604020202020204" pitchFamily="34" charset="0"/>
              <a:buChar char="•"/>
            </a:pPr>
            <a:r>
              <a:rPr lang="fr-FR" sz="1600" noProof="0">
                <a:solidFill>
                  <a:schemeClr val="accent1"/>
                </a:solidFill>
                <a:latin typeface="Calibri"/>
                <a:ea typeface="Calibri"/>
                <a:cs typeface="Calibri"/>
                <a:hlinkClick r:id="rId7">
                  <a:extLst>
                    <a:ext uri="{A12FA001-AC4F-418D-AE19-62706E023703}">
                      <ahyp:hlinkClr xmlns:ahyp="http://schemas.microsoft.com/office/drawing/2018/hyperlinkcolor" val="tx"/>
                    </a:ext>
                  </a:extLst>
                </a:hlinkClick>
              </a:rPr>
              <a:t>https://emploi.belgique.be/fr/themes/bien-etre-au-travail/risques-psychosociaux-au-travail</a:t>
            </a:r>
            <a:endParaRPr lang="fr-FR" sz="1600" noProof="0">
              <a:solidFill>
                <a:schemeClr val="accent1"/>
              </a:solidFill>
              <a:latin typeface="Calibri"/>
              <a:ea typeface="Calibri"/>
              <a:cs typeface="Calibri"/>
            </a:endParaRPr>
          </a:p>
          <a:p>
            <a:pPr marL="285750" indent="-285750">
              <a:lnSpc>
                <a:spcPct val="150000"/>
              </a:lnSpc>
              <a:buFont typeface="Arial,Sans-Serif" panose="020B0604020202020204" pitchFamily="34" charset="0"/>
              <a:buChar char="•"/>
            </a:pPr>
            <a:r>
              <a:rPr lang="fr-FR" sz="1600">
                <a:solidFill>
                  <a:schemeClr val="accent1"/>
                </a:solidFill>
                <a:latin typeface="Calibri"/>
                <a:ea typeface="Calibri"/>
                <a:cs typeface="Calibri"/>
              </a:rPr>
              <a:t>Rubrique « Aide à la consultation » de la cellule santé et bien-être au travail SSMG : consultez le </a:t>
            </a:r>
            <a:r>
              <a:rPr lang="fr-FR" sz="1600">
                <a:latin typeface="Calibri"/>
                <a:ea typeface="Calibri"/>
                <a:cs typeface="Calibri"/>
                <a:hlinkClick r:id="rId8"/>
              </a:rPr>
              <a:t>FAQ</a:t>
            </a:r>
            <a:endParaRPr lang="fr-FR" sz="1600">
              <a:latin typeface="Calibri"/>
              <a:ea typeface="Calibri"/>
              <a:cs typeface="Calibri"/>
            </a:endParaRPr>
          </a:p>
          <a:p>
            <a:pPr marL="285750" indent="-285750">
              <a:lnSpc>
                <a:spcPct val="150000"/>
              </a:lnSpc>
              <a:buFont typeface="Arial,Sans-Serif" panose="020B0604020202020204" pitchFamily="34" charset="0"/>
              <a:buChar char="•"/>
            </a:pPr>
            <a:r>
              <a:rPr lang="fr-FR" sz="1600">
                <a:latin typeface="Calibri"/>
                <a:ea typeface="Calibri"/>
                <a:cs typeface="Calibri"/>
                <a:hlinkClick r:id="rId9"/>
              </a:rPr>
              <a:t>Prise en charge de l’anxiété en médecine générale </a:t>
            </a:r>
            <a:r>
              <a:rPr lang="fr-FR" sz="1600">
                <a:solidFill>
                  <a:schemeClr val="accent1"/>
                </a:solidFill>
                <a:latin typeface="Calibri"/>
                <a:ea typeface="Calibri"/>
                <a:cs typeface="Calibri"/>
              </a:rPr>
              <a:t>(webinaire SSMG 2024)</a:t>
            </a:r>
          </a:p>
          <a:p>
            <a:pPr marL="285750" indent="-285750">
              <a:lnSpc>
                <a:spcPct val="150000"/>
              </a:lnSpc>
              <a:buFont typeface="Arial,Sans-Serif" panose="020B0604020202020204" pitchFamily="34" charset="0"/>
              <a:buChar char="•"/>
            </a:pPr>
            <a:endParaRPr lang="fr-BE" sz="1600">
              <a:latin typeface="Calibri"/>
              <a:ea typeface="Calibri"/>
              <a:cs typeface="Calibri"/>
            </a:endParaRPr>
          </a:p>
          <a:p>
            <a:pPr marL="285750" indent="-285750">
              <a:lnSpc>
                <a:spcPct val="150000"/>
              </a:lnSpc>
              <a:buFont typeface="Arial,Sans-Serif" panose="020B0604020202020204" pitchFamily="34" charset="0"/>
              <a:buChar char="•"/>
            </a:pPr>
            <a:endParaRPr lang="fr-FR" sz="1600" noProof="0">
              <a:solidFill>
                <a:schemeClr val="accent1"/>
              </a:solidFill>
              <a:latin typeface="Calibri"/>
              <a:ea typeface="Calibri"/>
              <a:cs typeface="Calibri"/>
            </a:endParaRPr>
          </a:p>
          <a:p>
            <a:pPr>
              <a:lnSpc>
                <a:spcPct val="150000"/>
              </a:lnSpc>
            </a:pPr>
            <a:endParaRPr lang="fr-FR" sz="1600" noProof="0">
              <a:solidFill>
                <a:srgbClr val="000000"/>
              </a:solidFill>
              <a:latin typeface="Aptos"/>
              <a:ea typeface="Calibri"/>
              <a:cs typeface="Calibri"/>
            </a:endParaRPr>
          </a:p>
          <a:p>
            <a:pPr marL="285750" indent="-285750">
              <a:lnSpc>
                <a:spcPct val="150000"/>
              </a:lnSpc>
              <a:buFont typeface="Arial" panose="020B0604020202020204" pitchFamily="34" charset="0"/>
              <a:buChar char="•"/>
            </a:pPr>
            <a:endParaRPr lang="fr-FR" sz="1600" noProof="0">
              <a:solidFill>
                <a:srgbClr val="1E699D"/>
              </a:solidFill>
              <a:latin typeface="Calibri"/>
              <a:ea typeface="Calibri"/>
              <a:cs typeface="Calibri"/>
            </a:endParaRPr>
          </a:p>
          <a:p>
            <a:pPr marL="285750" indent="-285750">
              <a:buFont typeface="Arial" panose="020B0604020202020204" pitchFamily="34" charset="0"/>
              <a:buChar char="•"/>
            </a:pPr>
            <a:endParaRPr lang="fr-FR" noProof="0"/>
          </a:p>
        </p:txBody>
      </p:sp>
    </p:spTree>
    <p:extLst>
      <p:ext uri="{BB962C8B-B14F-4D97-AF65-F5344CB8AC3E}">
        <p14:creationId xmlns:p14="http://schemas.microsoft.com/office/powerpoint/2010/main" val="111476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C29EA2-3320-8164-7317-541013765620}"/>
              </a:ext>
            </a:extLst>
          </p:cNvPr>
          <p:cNvSpPr>
            <a:spLocks noGrp="1"/>
          </p:cNvSpPr>
          <p:nvPr>
            <p:ph type="title"/>
          </p:nvPr>
        </p:nvSpPr>
        <p:spPr>
          <a:xfrm>
            <a:off x="375558" y="365125"/>
            <a:ext cx="11703956" cy="1352777"/>
          </a:xfrm>
        </p:spPr>
        <p:txBody>
          <a:bodyPr>
            <a:normAutofit/>
          </a:bodyPr>
          <a:lstStyle/>
          <a:p>
            <a:r>
              <a:rPr lang="fr-FR" sz="2800" noProof="0">
                <a:latin typeface="Futura Medium"/>
                <a:ea typeface="Calibri"/>
                <a:cs typeface="Calibri"/>
              </a:rPr>
              <a:t>6. Ressources - Burnout, Travail et Réintégration au travail (liste non-exhaustive)</a:t>
            </a:r>
          </a:p>
        </p:txBody>
      </p:sp>
      <p:sp>
        <p:nvSpPr>
          <p:cNvPr id="4" name="Tijdelijke aanduiding voor dianummer 3">
            <a:extLst>
              <a:ext uri="{FF2B5EF4-FFF2-40B4-BE49-F238E27FC236}">
                <a16:creationId xmlns:a16="http://schemas.microsoft.com/office/drawing/2014/main" id="{FEBDD997-6DA3-1D1D-6DC4-C3E80B587938}"/>
              </a:ext>
            </a:extLst>
          </p:cNvPr>
          <p:cNvSpPr>
            <a:spLocks noGrp="1"/>
          </p:cNvSpPr>
          <p:nvPr>
            <p:ph type="sldNum" sz="quarter" idx="12"/>
          </p:nvPr>
        </p:nvSpPr>
        <p:spPr/>
        <p:txBody>
          <a:bodyPr/>
          <a:lstStyle/>
          <a:p>
            <a:fld id="{27C6CCC6-2BE5-4E42-96A4-D1E8E81A3D8E}" type="slidenum">
              <a:rPr lang="fr-FR" noProof="0" smtClean="0"/>
              <a:t>69</a:t>
            </a:fld>
            <a:endParaRPr lang="fr-FR" noProof="0"/>
          </a:p>
        </p:txBody>
      </p:sp>
      <p:sp>
        <p:nvSpPr>
          <p:cNvPr id="6" name="Tekstvak 5">
            <a:extLst>
              <a:ext uri="{FF2B5EF4-FFF2-40B4-BE49-F238E27FC236}">
                <a16:creationId xmlns:a16="http://schemas.microsoft.com/office/drawing/2014/main" id="{8970BE89-2DF1-B83D-0468-153877716C1C}"/>
              </a:ext>
            </a:extLst>
          </p:cNvPr>
          <p:cNvSpPr txBox="1"/>
          <p:nvPr/>
        </p:nvSpPr>
        <p:spPr>
          <a:xfrm>
            <a:off x="689429" y="1759237"/>
            <a:ext cx="10664371" cy="4858189"/>
          </a:xfrm>
          <a:prstGeom prst="rect">
            <a:avLst/>
          </a:prstGeom>
          <a:noFill/>
        </p:spPr>
        <p:txBody>
          <a:bodyPr wrap="square" lIns="91440" tIns="45720" rIns="91440" bIns="45720" rtlCol="0" anchor="t">
            <a:spAutoFit/>
          </a:bodyPr>
          <a:lstStyle/>
          <a:p>
            <a:pPr marL="285750" indent="-285750">
              <a:lnSpc>
                <a:spcPct val="150000"/>
              </a:lnSpc>
              <a:buFont typeface="Arial,Sans-Serif" panose="020B0604020202020204" pitchFamily="34" charset="0"/>
              <a:buChar char="•"/>
            </a:pPr>
            <a:r>
              <a:rPr lang="fr-FR" sz="1600">
                <a:solidFill>
                  <a:schemeClr val="accent1"/>
                </a:solidFill>
                <a:latin typeface="Calibri"/>
                <a:ea typeface="Calibri"/>
                <a:cs typeface="Calibri"/>
              </a:rPr>
              <a:t>Programme burn-out de FEDRIS: </a:t>
            </a:r>
            <a:r>
              <a:rPr lang="fr-FR" sz="1600">
                <a:solidFill>
                  <a:schemeClr val="accent1"/>
                </a:solidFill>
                <a:latin typeface="Calibri"/>
                <a:ea typeface="+mn-lt"/>
                <a:cs typeface="+mn-lt"/>
                <a:hlinkClick r:id="rId2">
                  <a:extLst>
                    <a:ext uri="{A12FA001-AC4F-418D-AE19-62706E023703}">
                      <ahyp:hlinkClr xmlns:ahyp="http://schemas.microsoft.com/office/drawing/2018/hyperlinkcolor" val="tx"/>
                    </a:ext>
                  </a:extLst>
                </a:hlinkClick>
              </a:rPr>
              <a:t>Programme de prévention du burn-out | Agence fédérale des risques professionnels</a:t>
            </a:r>
            <a:endParaRPr lang="fr-FR" sz="1600">
              <a:solidFill>
                <a:schemeClr val="accent1"/>
              </a:solidFill>
              <a:latin typeface="Calibri"/>
              <a:ea typeface="Calibri"/>
              <a:cs typeface="Calibri"/>
            </a:endParaRPr>
          </a:p>
          <a:p>
            <a:pPr marL="285750" indent="-285750">
              <a:lnSpc>
                <a:spcPct val="150000"/>
              </a:lnSpc>
              <a:buFont typeface="Arial,Sans-Serif" panose="020B0604020202020204" pitchFamily="34" charset="0"/>
              <a:buChar char="•"/>
            </a:pPr>
            <a:r>
              <a:rPr lang="fr-FR" sz="1600" noProof="0">
                <a:solidFill>
                  <a:schemeClr val="accent1"/>
                </a:solidFill>
                <a:latin typeface="Calibri"/>
                <a:ea typeface="Calibri"/>
                <a:cs typeface="Calibri"/>
              </a:rPr>
              <a:t>Outil de détection précoce du burn-out : </a:t>
            </a:r>
            <a:r>
              <a:rPr lang="fr-FR" sz="1600" noProof="0">
                <a:solidFill>
                  <a:schemeClr val="accent1"/>
                </a:solidFill>
                <a:latin typeface="Calibri"/>
                <a:ea typeface="Calibri"/>
                <a:cs typeface="Calibri"/>
                <a:hlinkClick r:id="rId3">
                  <a:extLst>
                    <a:ext uri="{A12FA001-AC4F-418D-AE19-62706E023703}">
                      <ahyp:hlinkClr xmlns:ahyp="http://schemas.microsoft.com/office/drawing/2018/hyperlinkcolor" val="tx"/>
                    </a:ext>
                  </a:extLst>
                </a:hlinkClick>
              </a:rPr>
              <a:t>OUTIL-DE-DÉTECTION-PRÉCOCE-DU-BURNOUT_F.pdf</a:t>
            </a:r>
            <a:r>
              <a:rPr lang="fr-FR" sz="1600" noProof="0">
                <a:solidFill>
                  <a:schemeClr val="accent1"/>
                </a:solidFill>
                <a:latin typeface="Calibri"/>
                <a:ea typeface="Calibri"/>
                <a:cs typeface="Calibri"/>
              </a:rPr>
              <a:t> </a:t>
            </a:r>
          </a:p>
          <a:p>
            <a:pPr marL="285750" indent="-285750">
              <a:lnSpc>
                <a:spcPct val="150000"/>
              </a:lnSpc>
              <a:buFont typeface="Arial" panose="020B0604020202020204" pitchFamily="34" charset="0"/>
              <a:buChar char="•"/>
            </a:pPr>
            <a:r>
              <a:rPr lang="fr-FR" sz="1600" noProof="0">
                <a:solidFill>
                  <a:schemeClr val="accent1"/>
                </a:solidFill>
                <a:latin typeface="Calibri"/>
                <a:ea typeface="+mn-lt"/>
                <a:cs typeface="+mn-lt"/>
              </a:rPr>
              <a:t>Réintégration des travailleurs en incapacité de travail : </a:t>
            </a:r>
            <a:r>
              <a:rPr lang="fr-FR" sz="1600" noProof="0">
                <a:solidFill>
                  <a:schemeClr val="accent1"/>
                </a:solidFill>
                <a:latin typeface="Calibri"/>
                <a:ea typeface="+mn-lt"/>
                <a:cs typeface="+mn-lt"/>
                <a:hlinkClick r:id="rId4">
                  <a:extLst>
                    <a:ext uri="{A12FA001-AC4F-418D-AE19-62706E023703}">
                      <ahyp:hlinkClr xmlns:ahyp="http://schemas.microsoft.com/office/drawing/2018/hyperlinkcolor" val="tx"/>
                    </a:ext>
                  </a:extLst>
                </a:hlinkClick>
              </a:rPr>
              <a:t>Réintégration des travailleurs en incapacité de travail | SPF Emploi - Travail et Concertation sociale</a:t>
            </a:r>
          </a:p>
          <a:p>
            <a:pPr marL="285750" indent="-285750">
              <a:lnSpc>
                <a:spcPct val="150000"/>
              </a:lnSpc>
              <a:buFont typeface="Arial" panose="020B0604020202020204" pitchFamily="34" charset="0"/>
              <a:buChar char="•"/>
            </a:pPr>
            <a:r>
              <a:rPr lang="fr-FR" sz="1600">
                <a:solidFill>
                  <a:schemeClr val="accent1"/>
                </a:solidFill>
                <a:latin typeface="Calibri"/>
                <a:ea typeface="+mn-lt"/>
                <a:cs typeface="+mn-lt"/>
              </a:rPr>
              <a:t>Fiches du CNSAM </a:t>
            </a:r>
            <a:r>
              <a:rPr lang="fr-FR" sz="1600">
                <a:latin typeface="Calibri"/>
                <a:ea typeface="Calibri"/>
                <a:cs typeface="Calibri"/>
              </a:rPr>
              <a:t>: </a:t>
            </a:r>
            <a:r>
              <a:rPr lang="fr-FR" sz="1600">
                <a:latin typeface="Calibri"/>
                <a:ea typeface="Calibri"/>
                <a:cs typeface="Calibri"/>
                <a:hlinkClick r:id="rId5"/>
              </a:rPr>
              <a:t>épisode dépressif léger</a:t>
            </a:r>
            <a:r>
              <a:rPr lang="fr-FR" sz="1600">
                <a:latin typeface="Calibri"/>
                <a:ea typeface="Calibri"/>
                <a:cs typeface="Calibri"/>
              </a:rPr>
              <a:t>, </a:t>
            </a:r>
            <a:r>
              <a:rPr lang="fr-FR" sz="1600">
                <a:latin typeface="Calibri"/>
                <a:ea typeface="Calibri"/>
                <a:cs typeface="Calibri"/>
                <a:hlinkClick r:id="rId6"/>
              </a:rPr>
              <a:t>burnout</a:t>
            </a:r>
            <a:r>
              <a:rPr lang="fr-FR" sz="1600">
                <a:latin typeface="Calibri"/>
                <a:ea typeface="Calibri"/>
                <a:cs typeface="Calibri"/>
              </a:rPr>
              <a:t> </a:t>
            </a:r>
            <a:r>
              <a:rPr lang="fr-FR" sz="1600">
                <a:solidFill>
                  <a:schemeClr val="accent1"/>
                </a:solidFill>
                <a:latin typeface="Calibri"/>
                <a:ea typeface="+mn-lt"/>
                <a:cs typeface="+mn-lt"/>
              </a:rPr>
              <a:t>(médecin généraliste)</a:t>
            </a:r>
          </a:p>
          <a:p>
            <a:pPr marL="285750" indent="-285750">
              <a:lnSpc>
                <a:spcPct val="150000"/>
              </a:lnSpc>
              <a:buFont typeface="Arial" panose="020B0604020202020204" pitchFamily="34" charset="0"/>
              <a:buChar char="•"/>
            </a:pPr>
            <a:r>
              <a:rPr lang="fr-FR" sz="1600">
                <a:latin typeface="Calibri"/>
                <a:ea typeface="Calibri"/>
                <a:cs typeface="Calibri"/>
                <a:hlinkClick r:id="rId7"/>
              </a:rPr>
              <a:t>Fiche sur l’évaluation de la charge psychosociale </a:t>
            </a:r>
            <a:r>
              <a:rPr lang="fr-FR" sz="1600">
                <a:solidFill>
                  <a:schemeClr val="accent1"/>
                </a:solidFill>
                <a:latin typeface="Calibri"/>
                <a:ea typeface="+mn-lt"/>
                <a:cs typeface="+mn-lt"/>
              </a:rPr>
              <a:t>des patients au travail (cellule santé et bien-être au travail)</a:t>
            </a:r>
          </a:p>
          <a:p>
            <a:pPr marL="285750" indent="-285750">
              <a:lnSpc>
                <a:spcPct val="150000"/>
              </a:lnSpc>
              <a:buFont typeface="Arial" panose="020B0604020202020204" pitchFamily="34" charset="0"/>
              <a:buChar char="•"/>
            </a:pPr>
            <a:r>
              <a:rPr lang="fr-FR" sz="1600">
                <a:solidFill>
                  <a:schemeClr val="accent1"/>
                </a:solidFill>
                <a:ea typeface="+mn-lt"/>
                <a:cs typeface="+mn-lt"/>
              </a:rPr>
              <a:t>Site web de </a:t>
            </a:r>
            <a:r>
              <a:rPr lang="fr-FR" sz="1600" noProof="0">
                <a:solidFill>
                  <a:schemeClr val="accent1"/>
                </a:solidFill>
                <a:ea typeface="+mn-lt"/>
                <a:cs typeface="+mn-lt"/>
              </a:rPr>
              <a:t>l'INAMI sur l'incapacité de travail et le retour au travail : </a:t>
            </a:r>
          </a:p>
          <a:p>
            <a:pPr marL="742950" lvl="1" indent="-285750">
              <a:lnSpc>
                <a:spcPct val="150000"/>
              </a:lnSpc>
              <a:buFont typeface="Courier New" panose="020B0604020202020204" pitchFamily="34" charset="0"/>
              <a:buChar char="o"/>
            </a:pPr>
            <a:r>
              <a:rPr lang="fr-FR" sz="1600" noProof="0">
                <a:solidFill>
                  <a:schemeClr val="accent1"/>
                </a:solidFill>
                <a:ea typeface="+mn-lt"/>
                <a:cs typeface="+mn-lt"/>
                <a:hlinkClick r:id="rId8">
                  <a:extLst>
                    <a:ext uri="{A12FA001-AC4F-418D-AE19-62706E023703}">
                      <ahyp:hlinkClr xmlns:ahyp="http://schemas.microsoft.com/office/drawing/2018/hyperlinkcolor" val="tx"/>
                    </a:ext>
                  </a:extLst>
                </a:hlinkClick>
              </a:rPr>
              <a:t>Reprise d’un travail pendant une incapacité de travail | INAMI</a:t>
            </a:r>
            <a:endParaRPr lang="fr-FR" noProof="0">
              <a:solidFill>
                <a:schemeClr val="accent1"/>
              </a:solidFill>
            </a:endParaRPr>
          </a:p>
          <a:p>
            <a:pPr marL="742950" lvl="1" indent="-285750">
              <a:lnSpc>
                <a:spcPct val="150000"/>
              </a:lnSpc>
              <a:buFont typeface="Courier New" panose="020B0604020202020204" pitchFamily="34" charset="0"/>
              <a:buChar char="o"/>
            </a:pPr>
            <a:r>
              <a:rPr lang="fr-FR" sz="1600" noProof="0">
                <a:solidFill>
                  <a:schemeClr val="accent1"/>
                </a:solidFill>
                <a:ea typeface="+mn-lt"/>
                <a:cs typeface="+mn-lt"/>
                <a:hlinkClick r:id="rId9">
                  <a:extLst>
                    <a:ext uri="{A12FA001-AC4F-418D-AE19-62706E023703}">
                      <ahyp:hlinkClr xmlns:ahyp="http://schemas.microsoft.com/office/drawing/2018/hyperlinkcolor" val="tx"/>
                    </a:ext>
                  </a:extLst>
                </a:hlinkClick>
              </a:rPr>
              <a:t>Incapacité de travail des travailleurs indépendants | INAMI</a:t>
            </a:r>
          </a:p>
          <a:p>
            <a:pPr marL="742950" lvl="1" indent="-285750">
              <a:lnSpc>
                <a:spcPct val="150000"/>
              </a:lnSpc>
              <a:buFont typeface="Courier New" panose="020B0604020202020204" pitchFamily="34" charset="0"/>
              <a:buChar char="o"/>
            </a:pPr>
            <a:r>
              <a:rPr lang="fr-FR" sz="1600" noProof="0">
                <a:solidFill>
                  <a:schemeClr val="accent1"/>
                </a:solidFill>
                <a:ea typeface="+mn-lt"/>
                <a:cs typeface="+mn-lt"/>
                <a:hlinkClick r:id="rId10">
                  <a:extLst>
                    <a:ext uri="{A12FA001-AC4F-418D-AE19-62706E023703}">
                      <ahyp:hlinkClr xmlns:ahyp="http://schemas.microsoft.com/office/drawing/2018/hyperlinkcolor" val="tx"/>
                    </a:ext>
                  </a:extLst>
                </a:hlinkClick>
              </a:rPr>
              <a:t>Incapacité de travail des travailleurs salariés/des chômeurs | INAMI</a:t>
            </a:r>
            <a:endParaRPr lang="fr-FR" sz="1600" noProof="0">
              <a:solidFill>
                <a:schemeClr val="accent1"/>
              </a:solidFill>
              <a:ea typeface="+mn-lt"/>
              <a:cs typeface="+mn-lt"/>
            </a:endParaRPr>
          </a:p>
          <a:p>
            <a:pPr marL="285750" indent="-285750">
              <a:lnSpc>
                <a:spcPct val="150000"/>
              </a:lnSpc>
              <a:buFont typeface="Courier New" panose="020B0604020202020204" pitchFamily="34" charset="0"/>
              <a:buChar char="o"/>
            </a:pPr>
            <a:r>
              <a:rPr lang="fr-FR" sz="1600">
                <a:solidFill>
                  <a:schemeClr val="accent1"/>
                </a:solidFill>
                <a:latin typeface="Aptos"/>
                <a:ea typeface="+mn-lt"/>
                <a:cs typeface="+mn-lt"/>
              </a:rPr>
              <a:t>Site web du SPF Emploi : </a:t>
            </a:r>
            <a:r>
              <a:rPr lang="fr-FR" sz="1600">
                <a:hlinkClick r:id="rId4"/>
              </a:rPr>
              <a:t>Réintégration des travailleurs en incapacité de travail | SPF Emploi - Travail et Concertation sociale</a:t>
            </a:r>
            <a:endParaRPr lang="fr-FR" sz="1600"/>
          </a:p>
          <a:p>
            <a:pPr marL="285750" indent="-285750">
              <a:lnSpc>
                <a:spcPct val="150000"/>
              </a:lnSpc>
              <a:buFont typeface="Courier New" panose="020B0604020202020204" pitchFamily="34" charset="0"/>
              <a:buChar char="o"/>
            </a:pPr>
            <a:r>
              <a:rPr lang="fr-FR" sz="1600">
                <a:solidFill>
                  <a:schemeClr val="accent1"/>
                </a:solidFill>
                <a:ea typeface="Calibri"/>
                <a:cs typeface="Calibri"/>
              </a:rPr>
              <a:t>Informations pratiques sur la santé et la réintégration au travail : </a:t>
            </a:r>
            <a:r>
              <a:rPr lang="fr-FR" sz="1600">
                <a:hlinkClick r:id="rId11"/>
              </a:rPr>
              <a:t>Santé et réintégration du travailleur | </a:t>
            </a:r>
            <a:r>
              <a:rPr lang="fr-FR" sz="1600" err="1">
                <a:hlinkClick r:id="rId11"/>
              </a:rPr>
              <a:t>Beswic</a:t>
            </a:r>
            <a:endParaRPr lang="fr-FR" sz="1600" noProof="0">
              <a:solidFill>
                <a:schemeClr val="accent1"/>
              </a:solidFill>
              <a:latin typeface="Aptos"/>
              <a:ea typeface="Calibri"/>
              <a:cs typeface="Calibri"/>
            </a:endParaRPr>
          </a:p>
        </p:txBody>
      </p:sp>
    </p:spTree>
    <p:extLst>
      <p:ext uri="{BB962C8B-B14F-4D97-AF65-F5344CB8AC3E}">
        <p14:creationId xmlns:p14="http://schemas.microsoft.com/office/powerpoint/2010/main" val="3238471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638599-5857-4923-AF94-2276CB5A49AA}"/>
              </a:ext>
            </a:extLst>
          </p:cNvPr>
          <p:cNvSpPr>
            <a:spLocks noGrp="1"/>
          </p:cNvSpPr>
          <p:nvPr>
            <p:ph type="title" idx="4294967295"/>
          </p:nvPr>
        </p:nvSpPr>
        <p:spPr>
          <a:xfrm>
            <a:off x="605326" y="374362"/>
            <a:ext cx="11369406" cy="955675"/>
          </a:xfrm>
          <a:prstGeom prst="rect">
            <a:avLst/>
          </a:prstGeom>
        </p:spPr>
        <p:txBody>
          <a:bodyPr lIns="91440" tIns="45720" rIns="91440" bIns="45720" anchor="t"/>
          <a:lstStyle/>
          <a:p>
            <a:r>
              <a:rPr lang="fr-FR" sz="2800" noProof="0">
                <a:solidFill>
                  <a:srgbClr val="1E699D"/>
                </a:solidFill>
                <a:latin typeface="Futura Medium"/>
                <a:ea typeface="Calibri"/>
                <a:cs typeface="Calibri"/>
              </a:rPr>
              <a:t>2. Chiffres sur la santé mentale et l’incapacité de travail en Belgique</a:t>
            </a:r>
            <a:r>
              <a:rPr lang="fr-FR" sz="2800" noProof="0">
                <a:solidFill>
                  <a:schemeClr val="accent2">
                    <a:lumMod val="60000"/>
                    <a:lumOff val="40000"/>
                  </a:schemeClr>
                </a:solidFill>
                <a:latin typeface="Futura Medium"/>
                <a:ea typeface="Calibri"/>
                <a:cs typeface="Calibri"/>
              </a:rPr>
              <a:t> </a:t>
            </a:r>
          </a:p>
        </p:txBody>
      </p:sp>
      <p:sp>
        <p:nvSpPr>
          <p:cNvPr id="3" name="Espace réservé du contenu 2">
            <a:extLst>
              <a:ext uri="{FF2B5EF4-FFF2-40B4-BE49-F238E27FC236}">
                <a16:creationId xmlns:a16="http://schemas.microsoft.com/office/drawing/2014/main" id="{35BAB711-7CBE-E48B-4C8B-CA384CBFC945}"/>
              </a:ext>
            </a:extLst>
          </p:cNvPr>
          <p:cNvSpPr>
            <a:spLocks noGrp="1"/>
          </p:cNvSpPr>
          <p:nvPr>
            <p:ph idx="4294967295"/>
          </p:nvPr>
        </p:nvSpPr>
        <p:spPr>
          <a:xfrm>
            <a:off x="605326" y="1330037"/>
            <a:ext cx="11296651" cy="5058786"/>
          </a:xfrm>
          <a:prstGeom prst="rect">
            <a:avLst/>
          </a:prstGeom>
        </p:spPr>
        <p:txBody>
          <a:bodyPr vert="horz" lIns="91440" tIns="45720" rIns="91440" bIns="45720" rtlCol="0" anchor="t">
            <a:normAutofit/>
          </a:bodyPr>
          <a:lstStyle/>
          <a:p>
            <a:pPr marL="0" indent="0">
              <a:buNone/>
            </a:pPr>
            <a:endParaRPr lang="fr-FR" sz="1600" noProof="0">
              <a:latin typeface="Calibri"/>
              <a:ea typeface="Calibri"/>
              <a:cs typeface="Calibri"/>
            </a:endParaRPr>
          </a:p>
          <a:p>
            <a:pPr marL="0" indent="0">
              <a:buNone/>
            </a:pPr>
            <a:r>
              <a:rPr lang="fr-FR" sz="1600" noProof="0">
                <a:latin typeface="Calibri"/>
                <a:ea typeface="Calibri"/>
                <a:cs typeface="Calibri"/>
              </a:rPr>
              <a:t>Les constats qui sous-tendent ce projet :</a:t>
            </a:r>
            <a:endParaRPr lang="fr-FR" sz="1600" b="1" noProof="0">
              <a:latin typeface="Calibri"/>
              <a:ea typeface="Calibri"/>
              <a:cs typeface="Calibri"/>
            </a:endParaRPr>
          </a:p>
          <a:p>
            <a:pPr marL="0" indent="0">
              <a:buNone/>
            </a:pPr>
            <a:endParaRPr lang="fr-FR" sz="1600" u="sng" noProof="0">
              <a:ea typeface="Calibri"/>
              <a:cs typeface="Calibri"/>
            </a:endParaRPr>
          </a:p>
          <a:p>
            <a:pPr marL="0" indent="0">
              <a:buNone/>
            </a:pPr>
            <a:r>
              <a:rPr lang="fr-FR" sz="1600" u="sng" noProof="0"/>
              <a:t>Selon Sciensano </a:t>
            </a:r>
            <a:r>
              <a:rPr lang="fr-FR" sz="1600" u="sng" noProof="0">
                <a:solidFill>
                  <a:srgbClr val="1E699D"/>
                </a:solidFill>
              </a:rPr>
              <a:t>(mars 2024):</a:t>
            </a:r>
            <a:endParaRPr lang="fr-FR" sz="1600" u="sng" noProof="0">
              <a:solidFill>
                <a:srgbClr val="1E699D"/>
              </a:solidFill>
              <a:ea typeface="Calibri"/>
              <a:cs typeface="Calibri"/>
            </a:endParaRPr>
          </a:p>
          <a:p>
            <a:pPr>
              <a:buFont typeface="Calibri" panose="020B0604020202020204" pitchFamily="34" charset="0"/>
              <a:buChar char="-"/>
            </a:pPr>
            <a:r>
              <a:rPr lang="fr-FR" sz="1600" noProof="0">
                <a:solidFill>
                  <a:srgbClr val="1E699D"/>
                </a:solidFill>
                <a:ea typeface="+mn-lt"/>
                <a:cs typeface="+mn-lt"/>
              </a:rPr>
              <a:t>18,9% de la population belge souffre d'un problème d'anxiété</a:t>
            </a:r>
            <a:endParaRPr lang="fr-FR" sz="1600" noProof="0">
              <a:solidFill>
                <a:srgbClr val="1E699D"/>
              </a:solidFill>
              <a:ea typeface="Calibri"/>
              <a:cs typeface="Calibri"/>
            </a:endParaRPr>
          </a:p>
          <a:p>
            <a:pPr>
              <a:buFont typeface="Calibri" panose="020B0604020202020204" pitchFamily="34" charset="0"/>
              <a:buChar char="-"/>
            </a:pPr>
            <a:r>
              <a:rPr lang="fr-FR" sz="1600" noProof="0">
                <a:solidFill>
                  <a:srgbClr val="1E699D"/>
                </a:solidFill>
                <a:ea typeface="+mn-lt"/>
                <a:cs typeface="+mn-lt"/>
              </a:rPr>
              <a:t>17,2% de la population belge souffre d'un problème de dépression</a:t>
            </a:r>
            <a:endParaRPr lang="fr-FR" sz="1600" noProof="0">
              <a:solidFill>
                <a:srgbClr val="1E699D"/>
              </a:solidFill>
              <a:ea typeface="Calibri"/>
              <a:cs typeface="Calibri"/>
            </a:endParaRPr>
          </a:p>
          <a:p>
            <a:pPr marL="457200" lvl="1" indent="0">
              <a:buNone/>
            </a:pPr>
            <a:endParaRPr lang="fr-FR" sz="1600" noProof="0">
              <a:ea typeface="Calibri"/>
              <a:cs typeface="Calibri"/>
            </a:endParaRPr>
          </a:p>
          <a:p>
            <a:pPr marL="0" indent="0">
              <a:buNone/>
            </a:pPr>
            <a:r>
              <a:rPr lang="fr-FR" sz="1600" u="sng" noProof="0"/>
              <a:t>Selon l'INAMI: </a:t>
            </a:r>
            <a:br>
              <a:rPr lang="fr-FR" sz="1600" u="sng" noProof="0"/>
            </a:br>
            <a:endParaRPr lang="fr-FR" sz="1600" u="sng" noProof="0">
              <a:ea typeface="Calibri"/>
              <a:cs typeface="Calibri"/>
            </a:endParaRPr>
          </a:p>
          <a:p>
            <a:pPr>
              <a:buFont typeface="Calibri" panose="020B0604020202020204" pitchFamily="34" charset="0"/>
              <a:buChar char="-"/>
            </a:pPr>
            <a:r>
              <a:rPr lang="fr-FR" sz="1600" noProof="0">
                <a:ea typeface="+mn-lt"/>
                <a:cs typeface="+mn-lt"/>
              </a:rPr>
              <a:t>37,57 % des personnes en </a:t>
            </a:r>
            <a:r>
              <a:rPr lang="fr-FR" sz="1600" noProof="0">
                <a:solidFill>
                  <a:srgbClr val="1E699D"/>
                </a:solidFill>
                <a:ea typeface="+mn-lt"/>
                <a:cs typeface="+mn-lt"/>
              </a:rPr>
              <a:t>incapacité de longue durée (AO) au 31/12/2023</a:t>
            </a:r>
            <a:r>
              <a:rPr lang="fr-FR" sz="1600" noProof="0">
                <a:ea typeface="+mn-lt"/>
                <a:cs typeface="+mn-lt"/>
              </a:rPr>
              <a:t> souffraient d'un trouble mental, dont 69,48 % d'une dépression ou d'un épuisement professionnel.</a:t>
            </a:r>
            <a:endParaRPr lang="fr-FR" sz="1600" noProof="0">
              <a:ea typeface="Calibri"/>
              <a:cs typeface="Calibri"/>
            </a:endParaRPr>
          </a:p>
          <a:p>
            <a:pPr>
              <a:buFont typeface="Calibri" panose="020B0604020202020204" pitchFamily="34" charset="0"/>
              <a:buChar char="-"/>
            </a:pPr>
            <a:r>
              <a:rPr lang="fr-FR" sz="1600" noProof="0">
                <a:ea typeface="+mn-lt"/>
                <a:cs typeface="+mn-lt"/>
              </a:rPr>
              <a:t>Ainsi, le nombre de personnes en invalidité en raison d'un trouble mental ou comportemental a désormais augmenté de 30,9 % entre 2018 et 2023. Cette augmentation atteint 44 % lorsqu'il s'agit de dépression ou d'épuisement professionnel.</a:t>
            </a:r>
          </a:p>
          <a:p>
            <a:pPr marL="0" indent="0">
              <a:buNone/>
            </a:pPr>
            <a:r>
              <a:rPr lang="fr-FR" sz="1600" b="1" noProof="0">
                <a:ea typeface="Calibri"/>
                <a:cs typeface="Calibri"/>
              </a:rPr>
              <a:t>                      </a:t>
            </a:r>
            <a:endParaRPr lang="fr-FR" sz="1600" noProof="0">
              <a:solidFill>
                <a:srgbClr val="1E699D"/>
              </a:solidFill>
              <a:ea typeface="Calibri"/>
              <a:cs typeface="Calibri"/>
            </a:endParaRPr>
          </a:p>
          <a:p>
            <a:pPr marL="0" indent="0" algn="ctr">
              <a:buNone/>
            </a:pPr>
            <a:r>
              <a:rPr lang="fr-FR" sz="2600" b="1" noProof="0">
                <a:solidFill>
                  <a:srgbClr val="1E699D"/>
                </a:solidFill>
                <a:ea typeface="Calibri"/>
                <a:cs typeface="Calibri"/>
              </a:rPr>
              <a:t>Les problèmes de santé mentale représentent un défi majeur! </a:t>
            </a:r>
          </a:p>
          <a:p>
            <a:pPr marL="0" indent="0" algn="ctr">
              <a:buNone/>
            </a:pPr>
            <a:endParaRPr lang="fr-FR" sz="2600" b="1" noProof="0">
              <a:ea typeface="Calibri"/>
              <a:cs typeface="Calibri"/>
            </a:endParaRPr>
          </a:p>
          <a:p>
            <a:pPr marL="0" indent="0">
              <a:buNone/>
            </a:pPr>
            <a:endParaRPr lang="fr-FR" noProof="0">
              <a:solidFill>
                <a:srgbClr val="1E699D"/>
              </a:solidFill>
              <a:ea typeface="Calibri"/>
              <a:cs typeface="Calibri"/>
            </a:endParaRPr>
          </a:p>
        </p:txBody>
      </p:sp>
      <p:sp>
        <p:nvSpPr>
          <p:cNvPr id="6" name="Espace réservé du numéro de diapositive 5"/>
          <p:cNvSpPr>
            <a:spLocks noGrp="1"/>
          </p:cNvSpPr>
          <p:nvPr>
            <p:ph type="sldNum" sz="quarter" idx="10"/>
          </p:nvPr>
        </p:nvSpPr>
        <p:spPr/>
        <p:txBody>
          <a:bodyPr/>
          <a:lstStyle/>
          <a:p>
            <a:fld id="{9FCF0D27-783A-4A41-A067-B898C8DC56C7}" type="slidenum">
              <a:rPr lang="fr-FR" noProof="0" smtClean="0"/>
              <a:pPr/>
              <a:t>7</a:t>
            </a:fld>
            <a:endParaRPr lang="fr-FR" noProof="0"/>
          </a:p>
        </p:txBody>
      </p:sp>
      <p:sp>
        <p:nvSpPr>
          <p:cNvPr id="4" name="Flèche : droite 3">
            <a:extLst>
              <a:ext uri="{FF2B5EF4-FFF2-40B4-BE49-F238E27FC236}">
                <a16:creationId xmlns:a16="http://schemas.microsoft.com/office/drawing/2014/main" id="{D2B2148B-1F17-E824-F903-BF171EA0444F}"/>
              </a:ext>
            </a:extLst>
          </p:cNvPr>
          <p:cNvSpPr/>
          <p:nvPr/>
        </p:nvSpPr>
        <p:spPr>
          <a:xfrm>
            <a:off x="1032898" y="5719758"/>
            <a:ext cx="799737" cy="358503"/>
          </a:xfrm>
          <a:prstGeom prst="rightArrow">
            <a:avLst/>
          </a:prstGeom>
          <a:solidFill>
            <a:srgbClr val="F0F8CA"/>
          </a:solidFill>
          <a:ln>
            <a:solidFill>
              <a:srgbClr val="F0F8C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41325298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F9B3BE-46FB-04B7-97A1-0339E32EDE2F}"/>
              </a:ext>
            </a:extLst>
          </p:cNvPr>
          <p:cNvSpPr>
            <a:spLocks noGrp="1"/>
          </p:cNvSpPr>
          <p:nvPr>
            <p:ph type="title"/>
          </p:nvPr>
        </p:nvSpPr>
        <p:spPr>
          <a:xfrm>
            <a:off x="575110" y="347364"/>
            <a:ext cx="10984738" cy="834409"/>
          </a:xfrm>
        </p:spPr>
        <p:txBody>
          <a:bodyPr>
            <a:normAutofit/>
          </a:bodyPr>
          <a:lstStyle/>
          <a:p>
            <a:r>
              <a:rPr lang="fr-FR" noProof="0">
                <a:latin typeface="Calibri"/>
                <a:ea typeface="Calibri"/>
                <a:cs typeface="Calibri"/>
              </a:rPr>
              <a:t>IV. Travail et Réintégration</a:t>
            </a:r>
          </a:p>
        </p:txBody>
      </p:sp>
      <p:sp>
        <p:nvSpPr>
          <p:cNvPr id="3" name="Espace réservé du contenu 2">
            <a:extLst>
              <a:ext uri="{FF2B5EF4-FFF2-40B4-BE49-F238E27FC236}">
                <a16:creationId xmlns:a16="http://schemas.microsoft.com/office/drawing/2014/main" id="{E5384ACB-EEC3-464A-F1B2-CF89E02E9DD7}"/>
              </a:ext>
            </a:extLst>
          </p:cNvPr>
          <p:cNvSpPr>
            <a:spLocks noGrp="1"/>
          </p:cNvSpPr>
          <p:nvPr>
            <p:ph idx="1"/>
          </p:nvPr>
        </p:nvSpPr>
        <p:spPr>
          <a:xfrm>
            <a:off x="932673" y="1181773"/>
            <a:ext cx="9570885" cy="4613083"/>
          </a:xfrm>
        </p:spPr>
        <p:txBody>
          <a:bodyPr lIns="91440" tIns="45720" rIns="91440" bIns="45720" anchor="t"/>
          <a:lstStyle/>
          <a:p>
            <a:pPr marL="342900" indent="-342900">
              <a:buFont typeface="+mj-lt"/>
              <a:buAutoNum type="arabicPeriod"/>
            </a:pPr>
            <a:r>
              <a:rPr lang="fr-FR" sz="1500" b="1" noProof="0"/>
              <a:t>(Re)mise en perspective</a:t>
            </a:r>
          </a:p>
          <a:p>
            <a:pPr marL="971550" lvl="2" indent="-342900">
              <a:buFont typeface="+mj-lt"/>
              <a:buAutoNum type="arabicPeriod"/>
            </a:pPr>
            <a:r>
              <a:rPr lang="fr-FR" sz="1500" noProof="0"/>
              <a:t>Présentation des acteurs dans le domaine du travail et de la sécurité sociale </a:t>
            </a:r>
          </a:p>
          <a:p>
            <a:pPr marL="971550" lvl="2" indent="-342900">
              <a:buFont typeface="+mj-lt"/>
              <a:buAutoNum type="arabicPeriod"/>
            </a:pPr>
            <a:r>
              <a:rPr lang="fr-FR" sz="1500" noProof="0"/>
              <a:t>Missions des différents acteurs</a:t>
            </a:r>
            <a:endParaRPr lang="fr-FR" sz="1500" noProof="0">
              <a:ea typeface="Calibri"/>
              <a:cs typeface="Calibri"/>
            </a:endParaRPr>
          </a:p>
          <a:p>
            <a:pPr marL="971550" lvl="2" indent="-342900">
              <a:buFont typeface="+mj-lt"/>
              <a:buAutoNum type="arabicPeriod"/>
            </a:pPr>
            <a:r>
              <a:rPr lang="fr-FR" sz="1500" noProof="0"/>
              <a:t>Un nouvel outil pour faciliter les échanges entre médecins : la plateforme TRIO</a:t>
            </a:r>
          </a:p>
          <a:p>
            <a:pPr marL="342900" indent="-342900">
              <a:buFont typeface="+mj-lt"/>
              <a:buAutoNum type="arabicPeriod"/>
            </a:pPr>
            <a:r>
              <a:rPr lang="fr-FR" sz="1500" b="1" noProof="0"/>
              <a:t>Le médecin du travail</a:t>
            </a:r>
            <a:endParaRPr lang="fr-FR" sz="1500" b="1" noProof="0">
              <a:ea typeface="Calibri"/>
              <a:cs typeface="Calibri"/>
            </a:endParaRPr>
          </a:p>
          <a:p>
            <a:pPr marL="971550" lvl="2" indent="-342900">
              <a:buFont typeface="+mj-lt"/>
              <a:buAutoNum type="arabicPeriod"/>
            </a:pPr>
            <a:r>
              <a:rPr lang="fr-FR" sz="1500" noProof="0"/>
              <a:t>Mission</a:t>
            </a:r>
            <a:endParaRPr lang="fr-FR" sz="1500" noProof="0">
              <a:ea typeface="Calibri"/>
              <a:cs typeface="Calibri"/>
            </a:endParaRPr>
          </a:p>
          <a:p>
            <a:pPr marL="971550" lvl="2" indent="-342900">
              <a:buFont typeface="+mj-lt"/>
              <a:buAutoNum type="arabicPeriod"/>
            </a:pPr>
            <a:r>
              <a:rPr lang="fr-FR" sz="1500" noProof="0"/>
              <a:t>Ce qu'il faut savoir</a:t>
            </a:r>
          </a:p>
          <a:p>
            <a:pPr marL="342900" indent="-342900">
              <a:buFont typeface="+mj-lt"/>
              <a:buAutoNum type="arabicPeriod"/>
            </a:pPr>
            <a:r>
              <a:rPr lang="fr-FR" sz="1500" b="1"/>
              <a:t>Prévention des RPS : que faire/conseiller aux patient(e)s confronté(e)s à une situation en lien avec les risques psychosociaux ?</a:t>
            </a:r>
            <a:endParaRPr lang="fr-FR" sz="1500" b="1">
              <a:ea typeface="Calibri"/>
              <a:cs typeface="Calibri"/>
            </a:endParaRPr>
          </a:p>
          <a:p>
            <a:pPr marL="971550" lvl="2" indent="-342900">
              <a:buFont typeface="+mj-lt"/>
              <a:buAutoNum type="arabicPeriod"/>
            </a:pPr>
            <a:r>
              <a:rPr lang="fr-FR" sz="1500"/>
              <a:t>Acteurs de la prévention sur le lieu de travail</a:t>
            </a:r>
            <a:endParaRPr lang="fr-FR" sz="1500">
              <a:ea typeface="Calibri"/>
              <a:cs typeface="Calibri"/>
            </a:endParaRPr>
          </a:p>
          <a:p>
            <a:pPr marL="971550" lvl="2" indent="-342900">
              <a:buFont typeface="+mj-lt"/>
              <a:buAutoNum type="arabicPeriod"/>
            </a:pPr>
            <a:r>
              <a:rPr lang="fr-FR" sz="1500"/>
              <a:t>Rôle du MG et/ou psychologue</a:t>
            </a:r>
            <a:endParaRPr lang="fr-FR" sz="1500">
              <a:ea typeface="Calibri"/>
              <a:cs typeface="Calibri"/>
            </a:endParaRPr>
          </a:p>
          <a:p>
            <a:pPr marL="971550" lvl="2" indent="-342900">
              <a:buFont typeface="+mj-lt"/>
              <a:buAutoNum type="arabicPeriod"/>
            </a:pPr>
            <a:r>
              <a:rPr lang="fr-FR" sz="1500"/>
              <a:t>RPS : messages clés</a:t>
            </a:r>
          </a:p>
          <a:p>
            <a:pPr marL="228600" indent="-228600">
              <a:buSzPct val="100000"/>
              <a:buFont typeface="+mj-lt"/>
              <a:buAutoNum type="arabicPeriod"/>
            </a:pPr>
            <a:r>
              <a:rPr lang="fr-FR" sz="1500" b="1"/>
              <a:t>Deux exemples prévention primaire et/ou secondaire</a:t>
            </a:r>
          </a:p>
          <a:p>
            <a:pPr marL="857250" lvl="2">
              <a:buSzPct val="100000"/>
              <a:buFont typeface="+mj-lt"/>
              <a:buAutoNum type="arabicPeriod"/>
            </a:pPr>
            <a:r>
              <a:rPr lang="fr-FR" sz="1500"/>
              <a:t>Programme burnout FEDRIS</a:t>
            </a:r>
          </a:p>
          <a:p>
            <a:pPr marL="857250" lvl="2">
              <a:buSzPct val="100000"/>
              <a:buFont typeface="+mj-lt"/>
              <a:buAutoNum type="arabicPeriod"/>
            </a:pPr>
            <a:r>
              <a:rPr lang="fr-FR" sz="1500"/>
              <a:t>Santé mentale indépendants: caisses d’assurance sociale</a:t>
            </a:r>
          </a:p>
          <a:p>
            <a:pPr marL="342900" indent="-342900">
              <a:buFont typeface="+mj-lt"/>
              <a:buAutoNum type="arabicPeriod"/>
            </a:pPr>
            <a:r>
              <a:rPr lang="fr-FR" sz="1500" noProof="0"/>
              <a:t> </a:t>
            </a:r>
            <a:r>
              <a:rPr lang="fr-FR" sz="1500" b="1" noProof="0"/>
              <a:t>Le retour au travail chez l’employeur… trois cas de figure </a:t>
            </a:r>
            <a:endParaRPr lang="fr-FR" sz="1500" b="1" noProof="0">
              <a:ea typeface="Calibri"/>
              <a:cs typeface="Calibri"/>
            </a:endParaRPr>
          </a:p>
          <a:p>
            <a:pPr marL="971550" lvl="2" indent="-342900">
              <a:buFont typeface="+mj-lt"/>
              <a:buAutoNum type="arabicPeriod"/>
            </a:pPr>
            <a:r>
              <a:rPr lang="fr-FR" sz="1500" noProof="0"/>
              <a:t>Réintégration… sans adaptation de poste</a:t>
            </a:r>
            <a:endParaRPr lang="fr-FR" sz="1500" noProof="0">
              <a:ea typeface="Calibri"/>
              <a:cs typeface="Calibri"/>
            </a:endParaRPr>
          </a:p>
          <a:p>
            <a:pPr marL="971550" lvl="2" indent="-342900">
              <a:buFont typeface="+mj-lt"/>
              <a:buAutoNum type="arabicPeriod"/>
            </a:pPr>
            <a:r>
              <a:rPr lang="fr-FR" sz="1500" noProof="0"/>
              <a:t>Réintégration avec adaptation &amp; reprise partielle</a:t>
            </a:r>
            <a:endParaRPr lang="fr-FR" sz="1500" noProof="0">
              <a:ea typeface="Calibri"/>
              <a:cs typeface="Calibri"/>
            </a:endParaRPr>
          </a:p>
          <a:p>
            <a:pPr marL="971550" lvl="2" indent="-342900">
              <a:buFont typeface="+mj-lt"/>
              <a:buAutoNum type="arabicPeriod"/>
            </a:pPr>
            <a:r>
              <a:rPr lang="fr-FR" sz="1500" noProof="0"/>
              <a:t>Trajet de réintégration et force majeure médicale</a:t>
            </a:r>
          </a:p>
          <a:p>
            <a:pPr marL="0" indent="0">
              <a:buNone/>
            </a:pPr>
            <a:endParaRPr lang="fr-FR" sz="1500" noProof="0"/>
          </a:p>
          <a:p>
            <a:endParaRPr lang="fr-FR" sz="1500" noProof="0"/>
          </a:p>
          <a:p>
            <a:endParaRPr lang="fr-FR" sz="1500" noProof="0"/>
          </a:p>
          <a:p>
            <a:endParaRPr lang="fr-FR" sz="1500" noProof="0"/>
          </a:p>
          <a:p>
            <a:pPr marL="0" indent="0">
              <a:buNone/>
            </a:pPr>
            <a:r>
              <a:rPr lang="fr-FR" sz="1500" noProof="0"/>
              <a:t> </a:t>
            </a:r>
            <a:endParaRPr lang="fr-FR" sz="1500" noProof="0">
              <a:ea typeface="Calibri"/>
              <a:cs typeface="Calibri"/>
            </a:endParaRPr>
          </a:p>
          <a:p>
            <a:endParaRPr lang="fr-FR" sz="1500" noProof="0"/>
          </a:p>
          <a:p>
            <a:endParaRPr lang="fr-FR" sz="1500" noProof="0"/>
          </a:p>
        </p:txBody>
      </p:sp>
    </p:spTree>
    <p:extLst>
      <p:ext uri="{BB962C8B-B14F-4D97-AF65-F5344CB8AC3E}">
        <p14:creationId xmlns:p14="http://schemas.microsoft.com/office/powerpoint/2010/main" val="67684642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F8DC1-DC35-BFD6-670A-0DA0C9A5E67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06EEAF3-76BF-5270-50F7-0B764E816C2E}"/>
              </a:ext>
            </a:extLst>
          </p:cNvPr>
          <p:cNvSpPr>
            <a:spLocks noGrp="1"/>
          </p:cNvSpPr>
          <p:nvPr>
            <p:ph type="title"/>
          </p:nvPr>
        </p:nvSpPr>
        <p:spPr>
          <a:xfrm>
            <a:off x="575110" y="347364"/>
            <a:ext cx="11122904" cy="834409"/>
          </a:xfrm>
        </p:spPr>
        <p:txBody>
          <a:bodyPr>
            <a:normAutofit/>
          </a:bodyPr>
          <a:lstStyle/>
          <a:p>
            <a:r>
              <a:rPr lang="fr-FR" noProof="0">
                <a:latin typeface="Calibri"/>
                <a:ea typeface="Calibri"/>
                <a:cs typeface="Calibri"/>
              </a:rPr>
              <a:t>IV. Travail </a:t>
            </a:r>
            <a:r>
              <a:rPr lang="fr-FR">
                <a:latin typeface="Calibri"/>
                <a:ea typeface="Calibri"/>
                <a:cs typeface="Calibri"/>
              </a:rPr>
              <a:t>et Réintégration</a:t>
            </a:r>
            <a:endParaRPr lang="fr-FR" noProof="0">
              <a:latin typeface="Calibri"/>
              <a:ea typeface="Calibri"/>
              <a:cs typeface="Calibri"/>
            </a:endParaRPr>
          </a:p>
        </p:txBody>
      </p:sp>
      <p:sp>
        <p:nvSpPr>
          <p:cNvPr id="3" name="Espace réservé du contenu 2">
            <a:extLst>
              <a:ext uri="{FF2B5EF4-FFF2-40B4-BE49-F238E27FC236}">
                <a16:creationId xmlns:a16="http://schemas.microsoft.com/office/drawing/2014/main" id="{257EAB89-7B1A-3779-5B38-5FC161045237}"/>
              </a:ext>
            </a:extLst>
          </p:cNvPr>
          <p:cNvSpPr>
            <a:spLocks noGrp="1"/>
          </p:cNvSpPr>
          <p:nvPr>
            <p:ph idx="1"/>
          </p:nvPr>
        </p:nvSpPr>
        <p:spPr>
          <a:xfrm>
            <a:off x="1648868" y="1181773"/>
            <a:ext cx="9683311" cy="5337607"/>
          </a:xfrm>
        </p:spPr>
        <p:txBody>
          <a:bodyPr lIns="91440" tIns="45720" rIns="91440" bIns="45720" anchor="t"/>
          <a:lstStyle/>
          <a:p>
            <a:pPr marL="342900" indent="-342900">
              <a:buFont typeface="+mj-lt"/>
              <a:buAutoNum type="arabicPeriod" startAt="6"/>
            </a:pPr>
            <a:r>
              <a:rPr lang="fr-FR" sz="1600" b="1" noProof="0"/>
              <a:t>Le médecin-conseil et son équipe multidisciplinaire</a:t>
            </a:r>
          </a:p>
          <a:p>
            <a:pPr marL="1428750" lvl="3" indent="-342900">
              <a:buFont typeface="+mj-lt"/>
              <a:buAutoNum type="arabicPeriod"/>
            </a:pPr>
            <a:r>
              <a:rPr lang="fr-FR" sz="1600" noProof="0"/>
              <a:t>Mutualités</a:t>
            </a:r>
            <a:endParaRPr lang="fr-FR" sz="1600" noProof="0">
              <a:ea typeface="Calibri"/>
              <a:cs typeface="Calibri"/>
            </a:endParaRPr>
          </a:p>
          <a:p>
            <a:pPr marL="1428750" lvl="3" indent="-342900">
              <a:buFont typeface="+mj-lt"/>
              <a:buAutoNum type="arabicPeriod"/>
            </a:pPr>
            <a:r>
              <a:rPr lang="fr-FR" sz="1600" noProof="0"/>
              <a:t>Composition de l’équipe multidisciplinaire </a:t>
            </a:r>
            <a:endParaRPr lang="fr-FR" sz="1600" noProof="0">
              <a:ea typeface="Calibri"/>
              <a:cs typeface="Calibri"/>
            </a:endParaRPr>
          </a:p>
          <a:p>
            <a:pPr marL="1428750" lvl="3" indent="-342900">
              <a:buFont typeface="+mj-lt"/>
              <a:buAutoNum type="arabicPeriod"/>
            </a:pPr>
            <a:r>
              <a:rPr lang="fr-FR" sz="1600" noProof="0"/>
              <a:t>Profil d'un médecin conseil et tâches légales</a:t>
            </a:r>
            <a:endParaRPr lang="fr-FR" sz="1600" noProof="0">
              <a:ea typeface="Calibri"/>
              <a:cs typeface="Calibri"/>
            </a:endParaRPr>
          </a:p>
          <a:p>
            <a:pPr marL="1428750" lvl="3" indent="-342900">
              <a:buFont typeface="+mj-lt"/>
              <a:buAutoNum type="arabicPeriod"/>
            </a:pPr>
            <a:r>
              <a:rPr lang="fr-FR" sz="1600" noProof="0"/>
              <a:t>Missions de l'équipe multidisciplinaire</a:t>
            </a:r>
            <a:endParaRPr lang="fr-FR" sz="1600" noProof="0">
              <a:ea typeface="Calibri"/>
              <a:cs typeface="Calibri"/>
            </a:endParaRPr>
          </a:p>
          <a:p>
            <a:pPr marL="1428750" lvl="3" indent="-342900">
              <a:buFont typeface="+mj-lt"/>
              <a:buAutoNum type="arabicPeriod"/>
            </a:pPr>
            <a:r>
              <a:rPr lang="fr-FR" sz="1600" noProof="0">
                <a:ea typeface="Calibri"/>
                <a:cs typeface="Calibri"/>
              </a:rPr>
              <a:t>Rôle du coordinateur retour au travail, pourquoi et comment le contacter ? </a:t>
            </a:r>
          </a:p>
          <a:p>
            <a:pPr>
              <a:buFont typeface="+mj-lt"/>
              <a:buAutoNum type="arabicPeriod" startAt="6"/>
            </a:pPr>
            <a:r>
              <a:rPr lang="fr-FR" sz="1600" b="1" noProof="0">
                <a:ea typeface="+mn-lt"/>
                <a:cs typeface="+mn-lt"/>
              </a:rPr>
              <a:t>Calendrier de l'incapacité de travail et les 8 phases (bases juridiques et procédures) </a:t>
            </a:r>
            <a:endParaRPr lang="fr-FR" sz="2000" b="1" noProof="0"/>
          </a:p>
          <a:p>
            <a:pPr>
              <a:buFont typeface="+mj-lt"/>
              <a:buAutoNum type="arabicPeriod" startAt="6"/>
            </a:pPr>
            <a:r>
              <a:rPr lang="fr-FR" sz="1600" b="1" noProof="0">
                <a:ea typeface="+mn-lt"/>
                <a:cs typeface="+mn-lt"/>
              </a:rPr>
              <a:t>Suivi de l'invalidité </a:t>
            </a:r>
          </a:p>
          <a:p>
            <a:pPr>
              <a:buFont typeface="+mj-lt"/>
              <a:buAutoNum type="arabicPeriod" startAt="6"/>
            </a:pPr>
            <a:r>
              <a:rPr lang="fr-FR" sz="1600" b="1" noProof="0">
                <a:ea typeface="+mn-lt"/>
                <a:cs typeface="+mn-lt"/>
              </a:rPr>
              <a:t>Leviers pour la réintégration socioprofessionnelle </a:t>
            </a:r>
          </a:p>
          <a:p>
            <a:pPr>
              <a:buFont typeface="+mj-lt"/>
              <a:buAutoNum type="arabicPeriod" startAt="6"/>
            </a:pPr>
            <a:r>
              <a:rPr lang="fr-FR" sz="1600" b="1" noProof="0">
                <a:ea typeface="+mn-lt"/>
                <a:cs typeface="+mn-lt"/>
              </a:rPr>
              <a:t>Comment contacter le médecin-conseil et que dois-je lui envoyer ? </a:t>
            </a:r>
          </a:p>
          <a:p>
            <a:pPr>
              <a:buFont typeface="+mj-lt"/>
              <a:buAutoNum type="arabicPeriod" startAt="6"/>
            </a:pPr>
            <a:r>
              <a:rPr lang="fr-FR" sz="1600" b="1" noProof="0">
                <a:ea typeface="+mn-lt"/>
                <a:cs typeface="+mn-lt"/>
              </a:rPr>
              <a:t>Services régionaux d’emploi: Actiris &amp; Forem</a:t>
            </a:r>
          </a:p>
          <a:p>
            <a:pPr>
              <a:buFont typeface="+mj-lt"/>
              <a:buAutoNum type="arabicPeriod" startAt="6"/>
            </a:pPr>
            <a:r>
              <a:rPr lang="fr-FR" sz="1600" b="1" noProof="0">
                <a:ea typeface="+mn-lt"/>
                <a:cs typeface="+mn-lt"/>
              </a:rPr>
              <a:t>Quelques exemples concernant le retour au travail (prévention tertiaire)</a:t>
            </a:r>
          </a:p>
          <a:p>
            <a:pPr lvl="2">
              <a:buFont typeface="+mj-lt"/>
              <a:buAutoNum type="arabicPeriod"/>
            </a:pPr>
            <a:r>
              <a:rPr lang="fr-FR" sz="1600" noProof="0">
                <a:ea typeface="+mn-lt"/>
                <a:cs typeface="+mn-lt"/>
              </a:rPr>
              <a:t>IPS</a:t>
            </a:r>
          </a:p>
          <a:p>
            <a:pPr lvl="2">
              <a:buFont typeface="+mj-lt"/>
              <a:buAutoNum type="arabicPeriod"/>
            </a:pPr>
            <a:r>
              <a:rPr lang="fr-FR" sz="1600" noProof="0">
                <a:ea typeface="+mn-lt"/>
                <a:cs typeface="+mn-lt"/>
              </a:rPr>
              <a:t>Fonds Retour Au Travail</a:t>
            </a:r>
          </a:p>
          <a:p>
            <a:pPr>
              <a:buFont typeface="+mj-lt"/>
              <a:buAutoNum type="arabicPeriod" startAt="6"/>
            </a:pPr>
            <a:r>
              <a:rPr lang="fr-FR" sz="1600" b="1" noProof="0">
                <a:ea typeface="+mn-lt"/>
                <a:cs typeface="+mn-lt"/>
              </a:rPr>
              <a:t>Retour au travail : défis</a:t>
            </a:r>
          </a:p>
          <a:p>
            <a:pPr marL="0" indent="0">
              <a:buNone/>
            </a:pPr>
            <a:endParaRPr lang="fr-FR" sz="2000" noProof="0"/>
          </a:p>
          <a:p>
            <a:endParaRPr lang="fr-FR" noProof="0"/>
          </a:p>
          <a:p>
            <a:endParaRPr lang="fr-FR" noProof="0"/>
          </a:p>
          <a:p>
            <a:endParaRPr lang="fr-FR" noProof="0"/>
          </a:p>
          <a:p>
            <a:pPr marL="0" indent="0">
              <a:buNone/>
            </a:pPr>
            <a:r>
              <a:rPr lang="fr-FR" noProof="0"/>
              <a:t> </a:t>
            </a:r>
            <a:endParaRPr lang="fr-FR" noProof="0">
              <a:ea typeface="Calibri"/>
              <a:cs typeface="Calibri"/>
            </a:endParaRPr>
          </a:p>
          <a:p>
            <a:endParaRPr lang="fr-FR" noProof="0"/>
          </a:p>
          <a:p>
            <a:endParaRPr lang="fr-FR" noProof="0"/>
          </a:p>
        </p:txBody>
      </p:sp>
    </p:spTree>
    <p:extLst>
      <p:ext uri="{BB962C8B-B14F-4D97-AF65-F5344CB8AC3E}">
        <p14:creationId xmlns:p14="http://schemas.microsoft.com/office/powerpoint/2010/main" val="31609521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92B83-07A9-84D6-8DCE-F1324789AFAA}"/>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DBFFEC62-5459-D587-56B4-6A0107A0F7A5}"/>
              </a:ext>
            </a:extLst>
          </p:cNvPr>
          <p:cNvSpPr>
            <a:spLocks noGrp="1"/>
          </p:cNvSpPr>
          <p:nvPr>
            <p:ph type="title"/>
          </p:nvPr>
        </p:nvSpPr>
        <p:spPr/>
        <p:txBody>
          <a:bodyPr/>
          <a:lstStyle/>
          <a:p>
            <a:r>
              <a:rPr lang="fr-FR" sz="4800" b="1" noProof="0">
                <a:solidFill>
                  <a:srgbClr val="1E699D"/>
                </a:solidFill>
                <a:latin typeface="Futura Medium"/>
                <a:cs typeface="Calibri" panose="020F0502020204030204" pitchFamily="34" charset="0"/>
              </a:rPr>
              <a:t>Service de prévention</a:t>
            </a:r>
            <a:r>
              <a:rPr lang="fr-FR" sz="6600" noProof="0"/>
              <a:t> </a:t>
            </a:r>
          </a:p>
        </p:txBody>
      </p:sp>
      <p:sp>
        <p:nvSpPr>
          <p:cNvPr id="5" name="Tijdelijke aanduiding voor tekst 4">
            <a:extLst>
              <a:ext uri="{FF2B5EF4-FFF2-40B4-BE49-F238E27FC236}">
                <a16:creationId xmlns:a16="http://schemas.microsoft.com/office/drawing/2014/main" id="{F59CB920-5083-2206-D96E-64DD6E2437FF}"/>
              </a:ext>
            </a:extLst>
          </p:cNvPr>
          <p:cNvSpPr>
            <a:spLocks noGrp="1"/>
          </p:cNvSpPr>
          <p:nvPr>
            <p:ph type="body" idx="1"/>
          </p:nvPr>
        </p:nvSpPr>
        <p:spPr/>
        <p:txBody>
          <a:bodyPr/>
          <a:lstStyle/>
          <a:p>
            <a:r>
              <a:rPr lang="fr-FR" sz="2800" noProof="0">
                <a:solidFill>
                  <a:srgbClr val="1E699D"/>
                </a:solidFill>
                <a:latin typeface="Futura Medium"/>
                <a:ea typeface="+mj-ea"/>
                <a:cs typeface="Calibri" panose="020F0502020204030204" pitchFamily="34" charset="0"/>
              </a:rPr>
              <a:t>Prévention &amp; Ré-intégration</a:t>
            </a:r>
          </a:p>
        </p:txBody>
      </p:sp>
    </p:spTree>
    <p:extLst>
      <p:ext uri="{BB962C8B-B14F-4D97-AF65-F5344CB8AC3E}">
        <p14:creationId xmlns:p14="http://schemas.microsoft.com/office/powerpoint/2010/main" val="2372707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CFF4229-2333-A679-A5B1-1F914ADF3024}"/>
              </a:ext>
            </a:extLst>
          </p:cNvPr>
          <p:cNvPicPr>
            <a:picLocks noChangeAspect="1"/>
          </p:cNvPicPr>
          <p:nvPr/>
        </p:nvPicPr>
        <p:blipFill>
          <a:blip r:embed="rId3"/>
          <a:stretch>
            <a:fillRect/>
          </a:stretch>
        </p:blipFill>
        <p:spPr>
          <a:xfrm>
            <a:off x="1124347" y="803024"/>
            <a:ext cx="10305008" cy="5640454"/>
          </a:xfrm>
          <a:prstGeom prst="rect">
            <a:avLst/>
          </a:prstGeom>
          <a:noFill/>
        </p:spPr>
      </p:pic>
      <p:sp>
        <p:nvSpPr>
          <p:cNvPr id="5" name="TextBox 4">
            <a:extLst>
              <a:ext uri="{FF2B5EF4-FFF2-40B4-BE49-F238E27FC236}">
                <a16:creationId xmlns:a16="http://schemas.microsoft.com/office/drawing/2014/main" id="{7D79A8B6-1144-46B4-AB53-25680EA50D72}"/>
              </a:ext>
            </a:extLst>
          </p:cNvPr>
          <p:cNvSpPr txBox="1"/>
          <p:nvPr/>
        </p:nvSpPr>
        <p:spPr>
          <a:xfrm>
            <a:off x="-162581" y="403873"/>
            <a:ext cx="13825494" cy="795497"/>
          </a:xfrm>
          <a:prstGeom prst="rect">
            <a:avLst/>
          </a:prstGeom>
        </p:spPr>
        <p:txBody>
          <a:bodyPr rot="0" spcFirstLastPara="0" vert="horz" lIns="91440" tIns="45720" rIns="91440" bIns="45720" numCol="1" spcCol="0" rtlCol="0" fromWordArt="0" anchorCtr="0" forceAA="0" compatLnSpc="1">
            <a:prstTxWarp prst="textNoShape">
              <a:avLst/>
            </a:prstTxWarp>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28650" lvl="2">
              <a:lnSpc>
                <a:spcPct val="90000"/>
              </a:lnSpc>
              <a:spcBef>
                <a:spcPct val="0"/>
              </a:spcBef>
              <a:spcAft>
                <a:spcPts val="600"/>
              </a:spcAft>
            </a:pPr>
            <a:r>
              <a:rPr lang="en-US" sz="2800">
                <a:solidFill>
                  <a:srgbClr val="1E699D"/>
                </a:solidFill>
                <a:latin typeface="Calibri"/>
                <a:ea typeface="Calibri"/>
                <a:cs typeface="Calibri"/>
              </a:rPr>
              <a:t>1.1.Présentation des acteurs dans le domaine du travail et de la sécurité sociale ​</a:t>
            </a:r>
          </a:p>
        </p:txBody>
      </p:sp>
      <p:sp>
        <p:nvSpPr>
          <p:cNvPr id="10" name="Slide Number Placeholder 3">
            <a:extLst>
              <a:ext uri="{FF2B5EF4-FFF2-40B4-BE49-F238E27FC236}">
                <a16:creationId xmlns:a16="http://schemas.microsoft.com/office/drawing/2014/main" id="{BA1423EF-CC1E-153D-29D2-1A1A2287685B}"/>
              </a:ext>
            </a:extLst>
          </p:cNvPr>
          <p:cNvSpPr>
            <a:spLocks noGrp="1"/>
          </p:cNvSpPr>
          <p:nvPr>
            <p:ph type="sldNum" sz="quarter" idx="10"/>
          </p:nvPr>
        </p:nvSpPr>
        <p:spPr>
          <a:xfrm>
            <a:off x="11120926" y="6388815"/>
            <a:ext cx="844039" cy="365125"/>
          </a:xfrm>
        </p:spPr>
        <p:txBody>
          <a:bodyPr anchor="b">
            <a:normAutofit/>
          </a:bodyPr>
          <a:lstStyle/>
          <a:p>
            <a:pPr>
              <a:spcAft>
                <a:spcPts val="600"/>
              </a:spcAft>
              <a:defRPr/>
            </a:pPr>
            <a:fld id="{9FCF0D27-783A-4A41-A067-B898C8DC56C7}" type="slidenum">
              <a:rPr lang="fr-FR" smtClean="0">
                <a:solidFill>
                  <a:srgbClr val="1E699D">
                    <a:lumMod val="50000"/>
                    <a:lumOff val="50000"/>
                  </a:srgbClr>
                </a:solidFill>
                <a:latin typeface="Calibri"/>
              </a:rPr>
              <a:pPr>
                <a:spcAft>
                  <a:spcPts val="600"/>
                </a:spcAft>
                <a:defRPr/>
              </a:pPr>
              <a:t>73</a:t>
            </a:fld>
            <a:endParaRPr lang="fr-FR">
              <a:solidFill>
                <a:srgbClr val="1E699D">
                  <a:lumMod val="50000"/>
                  <a:lumOff val="50000"/>
                </a:srgbClr>
              </a:solidFill>
              <a:latin typeface="Calibri"/>
            </a:endParaRPr>
          </a:p>
        </p:txBody>
      </p:sp>
      <p:sp>
        <p:nvSpPr>
          <p:cNvPr id="4" name="Slide Number Placeholder 3" hidden="1">
            <a:extLst>
              <a:ext uri="{FF2B5EF4-FFF2-40B4-BE49-F238E27FC236}">
                <a16:creationId xmlns:a16="http://schemas.microsoft.com/office/drawing/2014/main" id="{331066C8-225A-6F06-5ABD-2FD387CF326C}"/>
              </a:ext>
            </a:extLst>
          </p:cNvPr>
          <p:cNvSpPr>
            <a:spLocks noGrp="1"/>
          </p:cNvSpPr>
          <p:nvPr>
            <p:ph type="sldNum" sz="quarter" idx="4294967295"/>
          </p:nvPr>
        </p:nvSpPr>
        <p:spPr>
          <a:xfrm>
            <a:off x="208801" y="6356352"/>
            <a:ext cx="2743200" cy="365125"/>
          </a:xfrm>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27C6CCC6-2BE5-4E42-96A4-D1E8E81A3D8E}" type="slidenum">
              <a:rPr kumimoji="0" lang="fr-FR" sz="1200" b="0" i="0" u="none" strike="noStrike" kern="1200" cap="none" spc="0" normalizeH="0" baseline="0" noProof="0" smtClean="0">
                <a:ln>
                  <a:noFill/>
                </a:ln>
                <a:solidFill>
                  <a:srgbClr val="1E699D">
                    <a:lumMod val="50000"/>
                    <a:lumOff val="50000"/>
                  </a:srgb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73</a:t>
            </a:fld>
            <a:endParaRPr kumimoji="0" lang="fr-FR" sz="1200" b="0" i="0" u="none" strike="noStrike" kern="1200" cap="none" spc="0" normalizeH="0" baseline="0" noProof="0">
              <a:ln>
                <a:noFill/>
              </a:ln>
              <a:solidFill>
                <a:srgbClr val="1E699D">
                  <a:lumMod val="50000"/>
                  <a:lumOff val="50000"/>
                </a:srgbClr>
              </a:solidFill>
              <a:effectLst/>
              <a:uLnTx/>
              <a:uFillTx/>
              <a:latin typeface="Calibri"/>
              <a:ea typeface="+mn-ea"/>
              <a:cs typeface="+mn-cs"/>
            </a:endParaRPr>
          </a:p>
        </p:txBody>
      </p:sp>
    </p:spTree>
    <p:extLst>
      <p:ext uri="{BB962C8B-B14F-4D97-AF65-F5344CB8AC3E}">
        <p14:creationId xmlns:p14="http://schemas.microsoft.com/office/powerpoint/2010/main" val="361782968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864778" y="543311"/>
            <a:ext cx="11490156" cy="712394"/>
          </a:xfrm>
        </p:spPr>
        <p:txBody>
          <a:bodyPr/>
          <a:lstStyle/>
          <a:p>
            <a:r>
              <a:rPr lang="fr-FR" sz="2800" noProof="0">
                <a:solidFill>
                  <a:srgbClr val="1E699D"/>
                </a:solidFill>
                <a:latin typeface="Futura Medium"/>
                <a:cs typeface="Calibri" panose="020F0502020204030204" pitchFamily="34" charset="0"/>
              </a:rPr>
              <a:t>1.2. (Re)mise en perspective : les acteurs et leurs missions</a:t>
            </a:r>
          </a:p>
        </p:txBody>
      </p:sp>
      <p:sp>
        <p:nvSpPr>
          <p:cNvPr id="14" name="Rectangle 13">
            <a:extLst>
              <a:ext uri="{FF2B5EF4-FFF2-40B4-BE49-F238E27FC236}">
                <a16:creationId xmlns:a16="http://schemas.microsoft.com/office/drawing/2014/main" id="{EAB71D5B-71F0-46E4-A2AD-E2674896F09C}"/>
              </a:ext>
            </a:extLst>
          </p:cNvPr>
          <p:cNvSpPr/>
          <p:nvPr/>
        </p:nvSpPr>
        <p:spPr>
          <a:xfrm>
            <a:off x="786446" y="2083221"/>
            <a:ext cx="5289755" cy="4021394"/>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          </a:t>
            </a:r>
            <a:r>
              <a:rPr kumimoji="0" lang="fr-FR" sz="24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SECTEUR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         PRÉVENTIF/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SÉCURITÉ SOCIALE</a:t>
            </a:r>
          </a:p>
        </p:txBody>
      </p:sp>
      <p:sp>
        <p:nvSpPr>
          <p:cNvPr id="15" name="Rectangle 14">
            <a:extLst>
              <a:ext uri="{FF2B5EF4-FFF2-40B4-BE49-F238E27FC236}">
                <a16:creationId xmlns:a16="http://schemas.microsoft.com/office/drawing/2014/main" id="{ED3B9AF3-FB49-4FB1-A8BF-8D4C07C08486}"/>
              </a:ext>
            </a:extLst>
          </p:cNvPr>
          <p:cNvSpPr/>
          <p:nvPr/>
        </p:nvSpPr>
        <p:spPr>
          <a:xfrm>
            <a:off x="6233411" y="2113936"/>
            <a:ext cx="5289754" cy="4021394"/>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16" name="ZoneTexte 15">
            <a:extLst>
              <a:ext uri="{FF2B5EF4-FFF2-40B4-BE49-F238E27FC236}">
                <a16:creationId xmlns:a16="http://schemas.microsoft.com/office/drawing/2014/main" id="{5E54F196-407E-40A2-9FCA-0367472B2DBA}"/>
              </a:ext>
            </a:extLst>
          </p:cNvPr>
          <p:cNvSpPr txBox="1"/>
          <p:nvPr/>
        </p:nvSpPr>
        <p:spPr>
          <a:xfrm>
            <a:off x="894735" y="2251587"/>
            <a:ext cx="5112775" cy="11774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17" name="ZoneTexte 16">
            <a:extLst>
              <a:ext uri="{FF2B5EF4-FFF2-40B4-BE49-F238E27FC236}">
                <a16:creationId xmlns:a16="http://schemas.microsoft.com/office/drawing/2014/main" id="{F3DC6C66-8574-4CDA-8DF0-643A6ADBF28E}"/>
              </a:ext>
            </a:extLst>
          </p:cNvPr>
          <p:cNvSpPr txBox="1"/>
          <p:nvPr/>
        </p:nvSpPr>
        <p:spPr>
          <a:xfrm>
            <a:off x="6572865" y="3876367"/>
            <a:ext cx="483747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SECTEUR CURATIF</a:t>
            </a:r>
          </a:p>
        </p:txBody>
      </p:sp>
      <p:sp>
        <p:nvSpPr>
          <p:cNvPr id="18" name="Ellipse 17">
            <a:extLst>
              <a:ext uri="{FF2B5EF4-FFF2-40B4-BE49-F238E27FC236}">
                <a16:creationId xmlns:a16="http://schemas.microsoft.com/office/drawing/2014/main" id="{49362514-DFE9-4796-A8E8-AA1F3A3AAA18}"/>
              </a:ext>
            </a:extLst>
          </p:cNvPr>
          <p:cNvSpPr/>
          <p:nvPr/>
        </p:nvSpPr>
        <p:spPr>
          <a:xfrm>
            <a:off x="5604250" y="2840293"/>
            <a:ext cx="1160206" cy="1139921"/>
          </a:xfrm>
          <a:prstGeom prst="ellipse">
            <a:avLst/>
          </a:prstGeom>
          <a:solidFill>
            <a:schemeClr val="accent6">
              <a:lumMod val="40000"/>
              <a:lumOff val="6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solidFill>
                  <a:sysClr val="windowText" lastClr="000000"/>
                </a:solidFill>
              </a:ln>
              <a:solidFill>
                <a:prstClr val="white"/>
              </a:solidFill>
              <a:effectLst/>
              <a:uLnTx/>
              <a:uFillTx/>
              <a:latin typeface="Arial"/>
            </a:endParaRPr>
          </a:p>
        </p:txBody>
      </p:sp>
      <p:sp>
        <p:nvSpPr>
          <p:cNvPr id="19" name="ZoneTexte 18">
            <a:extLst>
              <a:ext uri="{FF2B5EF4-FFF2-40B4-BE49-F238E27FC236}">
                <a16:creationId xmlns:a16="http://schemas.microsoft.com/office/drawing/2014/main" id="{A69EBB20-D466-4A6D-A4F2-E1B4EB39DB4E}"/>
              </a:ext>
            </a:extLst>
          </p:cNvPr>
          <p:cNvSpPr txBox="1"/>
          <p:nvPr/>
        </p:nvSpPr>
        <p:spPr>
          <a:xfrm>
            <a:off x="5688087" y="3167478"/>
            <a:ext cx="91955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a:ln>
                  <a:noFill/>
                </a:ln>
                <a:solidFill>
                  <a:prstClr val="white"/>
                </a:solidFill>
                <a:effectLst/>
                <a:uLnTx/>
                <a:uFillTx/>
                <a:latin typeface="Arial"/>
              </a:rPr>
              <a:t>MG</a:t>
            </a:r>
          </a:p>
        </p:txBody>
      </p:sp>
      <p:sp>
        <p:nvSpPr>
          <p:cNvPr id="3" name="Ellipse 2">
            <a:extLst>
              <a:ext uri="{FF2B5EF4-FFF2-40B4-BE49-F238E27FC236}">
                <a16:creationId xmlns:a16="http://schemas.microsoft.com/office/drawing/2014/main" id="{6C6D09EE-CB0D-906D-2D52-199B77CC7357}"/>
              </a:ext>
            </a:extLst>
          </p:cNvPr>
          <p:cNvSpPr/>
          <p:nvPr/>
        </p:nvSpPr>
        <p:spPr>
          <a:xfrm>
            <a:off x="2862807" y="2426730"/>
            <a:ext cx="1152682" cy="1139921"/>
          </a:xfrm>
          <a:prstGeom prst="ellipse">
            <a:avLst/>
          </a:prstGeom>
          <a:solidFill>
            <a:schemeClr val="accent6">
              <a:lumMod val="40000"/>
              <a:lumOff val="6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cxnSp>
        <p:nvCxnSpPr>
          <p:cNvPr id="6" name="Connecteur droit avec flèche 5">
            <a:extLst>
              <a:ext uri="{FF2B5EF4-FFF2-40B4-BE49-F238E27FC236}">
                <a16:creationId xmlns:a16="http://schemas.microsoft.com/office/drawing/2014/main" id="{E7811C9F-8DF8-D967-A558-BFF76D61005B}"/>
              </a:ext>
            </a:extLst>
          </p:cNvPr>
          <p:cNvCxnSpPr>
            <a:cxnSpLocks/>
          </p:cNvCxnSpPr>
          <p:nvPr/>
        </p:nvCxnSpPr>
        <p:spPr>
          <a:xfrm flipH="1" flipV="1">
            <a:off x="4099326" y="3418051"/>
            <a:ext cx="1588761" cy="68914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cxnSp>
        <p:nvCxnSpPr>
          <p:cNvPr id="8" name="Connecteur droit avec flèche 7">
            <a:extLst>
              <a:ext uri="{FF2B5EF4-FFF2-40B4-BE49-F238E27FC236}">
                <a16:creationId xmlns:a16="http://schemas.microsoft.com/office/drawing/2014/main" id="{A062DFF3-88D2-F5F4-3927-7E0DCEBCCE98}"/>
              </a:ext>
            </a:extLst>
          </p:cNvPr>
          <p:cNvCxnSpPr>
            <a:cxnSpLocks/>
          </p:cNvCxnSpPr>
          <p:nvPr/>
        </p:nvCxnSpPr>
        <p:spPr>
          <a:xfrm flipH="1">
            <a:off x="4064662" y="4426101"/>
            <a:ext cx="1669196" cy="590867"/>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cxnSp>
        <p:nvCxnSpPr>
          <p:cNvPr id="10" name="Connecteur droit avec flèche 9">
            <a:extLst>
              <a:ext uri="{FF2B5EF4-FFF2-40B4-BE49-F238E27FC236}">
                <a16:creationId xmlns:a16="http://schemas.microsoft.com/office/drawing/2014/main" id="{C3571253-B029-307D-0D23-C7E66B8D140A}"/>
              </a:ext>
            </a:extLst>
          </p:cNvPr>
          <p:cNvCxnSpPr>
            <a:cxnSpLocks/>
          </p:cNvCxnSpPr>
          <p:nvPr/>
        </p:nvCxnSpPr>
        <p:spPr>
          <a:xfrm>
            <a:off x="3446585" y="3758084"/>
            <a:ext cx="0" cy="773723"/>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21" name="ZoneTexte 20">
            <a:extLst>
              <a:ext uri="{FF2B5EF4-FFF2-40B4-BE49-F238E27FC236}">
                <a16:creationId xmlns:a16="http://schemas.microsoft.com/office/drawing/2014/main" id="{B377EA10-901F-D0C7-18D6-FD9C7BB6FC6C}"/>
              </a:ext>
            </a:extLst>
          </p:cNvPr>
          <p:cNvSpPr txBox="1"/>
          <p:nvPr/>
        </p:nvSpPr>
        <p:spPr>
          <a:xfrm>
            <a:off x="2982812" y="2775831"/>
            <a:ext cx="92754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err="1">
                <a:ln>
                  <a:noFill/>
                </a:ln>
                <a:solidFill>
                  <a:prstClr val="white"/>
                </a:solidFill>
                <a:effectLst/>
                <a:uLnTx/>
                <a:uFillTx/>
                <a:latin typeface="Arial"/>
              </a:rPr>
              <a:t>MdT</a:t>
            </a:r>
            <a:endParaRPr kumimoji="0" lang="fr-FR" sz="2400" b="1" i="0" u="none" strike="noStrike" kern="1200" cap="none" spc="0" normalizeH="0" baseline="0" noProof="0">
              <a:ln>
                <a:noFill/>
              </a:ln>
              <a:solidFill>
                <a:prstClr val="white"/>
              </a:solidFill>
              <a:effectLst/>
              <a:uLnTx/>
              <a:uFillTx/>
              <a:latin typeface="Arial"/>
            </a:endParaRPr>
          </a:p>
        </p:txBody>
      </p:sp>
      <p:sp>
        <p:nvSpPr>
          <p:cNvPr id="22" name="ZoneTexte 21">
            <a:extLst>
              <a:ext uri="{FF2B5EF4-FFF2-40B4-BE49-F238E27FC236}">
                <a16:creationId xmlns:a16="http://schemas.microsoft.com/office/drawing/2014/main" id="{776DE5F3-8C64-CBC6-38B0-DC5975942D62}"/>
              </a:ext>
            </a:extLst>
          </p:cNvPr>
          <p:cNvSpPr txBox="1"/>
          <p:nvPr/>
        </p:nvSpPr>
        <p:spPr>
          <a:xfrm>
            <a:off x="3071194" y="5022647"/>
            <a:ext cx="73736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a:ln>
                  <a:noFill/>
                </a:ln>
                <a:solidFill>
                  <a:prstClr val="white"/>
                </a:solidFill>
                <a:effectLst/>
                <a:uLnTx/>
                <a:uFillTx/>
                <a:latin typeface="Arial"/>
              </a:rPr>
              <a:t>MC</a:t>
            </a:r>
          </a:p>
        </p:txBody>
      </p:sp>
      <p:sp>
        <p:nvSpPr>
          <p:cNvPr id="20" name="Ellipse 19">
            <a:extLst>
              <a:ext uri="{FF2B5EF4-FFF2-40B4-BE49-F238E27FC236}">
                <a16:creationId xmlns:a16="http://schemas.microsoft.com/office/drawing/2014/main" id="{49362514-DFE9-4796-A8E8-AA1F3A3AAA18}"/>
              </a:ext>
            </a:extLst>
          </p:cNvPr>
          <p:cNvSpPr/>
          <p:nvPr/>
        </p:nvSpPr>
        <p:spPr>
          <a:xfrm>
            <a:off x="5496770" y="4582360"/>
            <a:ext cx="1359945" cy="1314945"/>
          </a:xfrm>
          <a:prstGeom prst="ellipse">
            <a:avLst/>
          </a:prstGeom>
          <a:solidFill>
            <a:schemeClr val="accent6">
              <a:lumMod val="40000"/>
              <a:lumOff val="60000"/>
            </a:schemeClr>
          </a:solidFill>
          <a:ln>
            <a:solidFill>
              <a:schemeClr val="tx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solidFill>
                  <a:sysClr val="windowText" lastClr="000000"/>
                </a:solidFill>
              </a:ln>
              <a:solidFill>
                <a:prstClr val="white"/>
              </a:solidFill>
              <a:effectLst/>
              <a:uLnTx/>
              <a:uFillTx/>
              <a:latin typeface="Arial"/>
            </a:endParaRPr>
          </a:p>
        </p:txBody>
      </p:sp>
      <p:sp>
        <p:nvSpPr>
          <p:cNvPr id="23" name="ZoneTexte 22">
            <a:extLst>
              <a:ext uri="{FF2B5EF4-FFF2-40B4-BE49-F238E27FC236}">
                <a16:creationId xmlns:a16="http://schemas.microsoft.com/office/drawing/2014/main" id="{A69EBB20-D466-4A6D-A4F2-E1B4EB39DB4E}"/>
              </a:ext>
            </a:extLst>
          </p:cNvPr>
          <p:cNvSpPr txBox="1"/>
          <p:nvPr/>
        </p:nvSpPr>
        <p:spPr>
          <a:xfrm>
            <a:off x="5589660" y="5084202"/>
            <a:ext cx="1239619" cy="33855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prstClr val="white"/>
                </a:solidFill>
                <a:effectLst/>
                <a:uLnTx/>
                <a:uFillTx/>
                <a:latin typeface="Calibri"/>
                <a:cs typeface="Calibri"/>
              </a:rPr>
              <a:t>Psychologue</a:t>
            </a:r>
            <a:endParaRPr kumimoji="0" lang="fr-FR" sz="16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cxnSp>
        <p:nvCxnSpPr>
          <p:cNvPr id="24" name="Connecteur droit avec flèche 23">
            <a:extLst>
              <a:ext uri="{FF2B5EF4-FFF2-40B4-BE49-F238E27FC236}">
                <a16:creationId xmlns:a16="http://schemas.microsoft.com/office/drawing/2014/main" id="{A062DFF3-88D2-F5F4-3927-7E0DCEBCCE98}"/>
              </a:ext>
            </a:extLst>
          </p:cNvPr>
          <p:cNvCxnSpPr>
            <a:cxnSpLocks/>
          </p:cNvCxnSpPr>
          <p:nvPr/>
        </p:nvCxnSpPr>
        <p:spPr>
          <a:xfrm flipV="1">
            <a:off x="6147865" y="4029112"/>
            <a:ext cx="0" cy="522095"/>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
        <p:nvSpPr>
          <p:cNvPr id="25" name="Ellipse 24">
            <a:extLst>
              <a:ext uri="{FF2B5EF4-FFF2-40B4-BE49-F238E27FC236}">
                <a16:creationId xmlns:a16="http://schemas.microsoft.com/office/drawing/2014/main" id="{49362514-DFE9-4796-A8E8-AA1F3A3AAA18}"/>
              </a:ext>
            </a:extLst>
          </p:cNvPr>
          <p:cNvSpPr/>
          <p:nvPr/>
        </p:nvSpPr>
        <p:spPr>
          <a:xfrm>
            <a:off x="8584155" y="4330513"/>
            <a:ext cx="1359945" cy="1314945"/>
          </a:xfrm>
          <a:prstGeom prst="ellipse">
            <a:avLst/>
          </a:prstGeom>
          <a:solidFill>
            <a:schemeClr val="accent6">
              <a:lumMod val="20000"/>
              <a:lumOff val="80000"/>
            </a:schemeClr>
          </a:solidFill>
          <a:ln>
            <a:solidFill>
              <a:schemeClr val="tx1"/>
            </a:solidFill>
            <a:prstDash val="sysDot"/>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solidFill>
                  <a:sysClr val="windowText" lastClr="000000"/>
                </a:solidFill>
              </a:ln>
              <a:solidFill>
                <a:prstClr val="white"/>
              </a:solidFill>
              <a:effectLst/>
              <a:uLnTx/>
              <a:uFillTx/>
              <a:latin typeface="Arial"/>
            </a:endParaRPr>
          </a:p>
        </p:txBody>
      </p:sp>
      <p:sp>
        <p:nvSpPr>
          <p:cNvPr id="26" name="ZoneTexte 25">
            <a:extLst>
              <a:ext uri="{FF2B5EF4-FFF2-40B4-BE49-F238E27FC236}">
                <a16:creationId xmlns:a16="http://schemas.microsoft.com/office/drawing/2014/main" id="{A69EBB20-D466-4A6D-A4F2-E1B4EB39DB4E}"/>
              </a:ext>
            </a:extLst>
          </p:cNvPr>
          <p:cNvSpPr txBox="1"/>
          <p:nvPr/>
        </p:nvSpPr>
        <p:spPr>
          <a:xfrm>
            <a:off x="8592088" y="4607147"/>
            <a:ext cx="1374308"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rPr>
              <a:t>Autres professionnels de santé</a:t>
            </a:r>
          </a:p>
        </p:txBody>
      </p:sp>
      <p:sp>
        <p:nvSpPr>
          <p:cNvPr id="13" name="Ellipse 2">
            <a:extLst>
              <a:ext uri="{FF2B5EF4-FFF2-40B4-BE49-F238E27FC236}">
                <a16:creationId xmlns:a16="http://schemas.microsoft.com/office/drawing/2014/main" id="{41697545-A550-A116-0C25-D9AE76A1DE3D}"/>
              </a:ext>
            </a:extLst>
          </p:cNvPr>
          <p:cNvSpPr/>
          <p:nvPr/>
        </p:nvSpPr>
        <p:spPr>
          <a:xfrm>
            <a:off x="2853736" y="4749016"/>
            <a:ext cx="1152682" cy="1139921"/>
          </a:xfrm>
          <a:prstGeom prst="ellipse">
            <a:avLst/>
          </a:prstGeom>
          <a:solidFill>
            <a:schemeClr val="accent6">
              <a:lumMod val="40000"/>
              <a:lumOff val="60000"/>
            </a:schemeClr>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a:ln>
                  <a:noFill/>
                </a:ln>
                <a:solidFill>
                  <a:prstClr val="white"/>
                </a:solidFill>
                <a:effectLst/>
                <a:uLnTx/>
                <a:uFillTx/>
                <a:latin typeface="Arial"/>
              </a:rPr>
              <a:t>MC</a:t>
            </a:r>
          </a:p>
        </p:txBody>
      </p:sp>
      <p:cxnSp>
        <p:nvCxnSpPr>
          <p:cNvPr id="5" name="Connecteur droit avec flèche 5">
            <a:extLst>
              <a:ext uri="{FF2B5EF4-FFF2-40B4-BE49-F238E27FC236}">
                <a16:creationId xmlns:a16="http://schemas.microsoft.com/office/drawing/2014/main" id="{CD290BB4-A113-8B57-419D-06835ABA62BD}"/>
              </a:ext>
            </a:extLst>
          </p:cNvPr>
          <p:cNvCxnSpPr>
            <a:cxnSpLocks/>
          </p:cNvCxnSpPr>
          <p:nvPr/>
        </p:nvCxnSpPr>
        <p:spPr>
          <a:xfrm flipH="1" flipV="1">
            <a:off x="6449841" y="4058462"/>
            <a:ext cx="1904208" cy="735278"/>
          </a:xfrm>
          <a:prstGeom prst="straightConnector1">
            <a:avLst/>
          </a:prstGeom>
          <a:ln w="38100">
            <a:solidFill>
              <a:schemeClr val="tx1"/>
            </a:solidFill>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7796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par>
                                <p:cTn id="32" presetID="10" presetClass="entr" presetSubtype="0" fill="hold"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Effect transition="in" filter="fade">
                                      <p:cBhvr>
                                        <p:cTn id="4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p:bldP spid="3" grpId="0" animBg="1"/>
      <p:bldP spid="13"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p:txBody>
          <a:bodyPr/>
          <a:lstStyle/>
          <a:p>
            <a:br>
              <a:rPr lang="fr-FR" sz="2800" b="1" noProof="0">
                <a:latin typeface="Futura Medium"/>
              </a:rPr>
            </a:br>
            <a:r>
              <a:rPr lang="fr-FR" sz="2800" noProof="0">
                <a:solidFill>
                  <a:srgbClr val="1E699D"/>
                </a:solidFill>
                <a:latin typeface="Futura Medium"/>
                <a:cs typeface="Calibri" panose="020F0502020204030204" pitchFamily="34" charset="0"/>
              </a:rPr>
              <a:t>1.2. (Re)mise en perspective : les acteurs et leurs missions</a:t>
            </a:r>
            <a:br>
              <a:rPr lang="fr-FR" sz="2800" b="1" noProof="0">
                <a:solidFill>
                  <a:schemeClr val="accent4"/>
                </a:solidFill>
              </a:rPr>
            </a:br>
            <a:endParaRPr lang="fr-FR" sz="2800" b="1" noProof="0"/>
          </a:p>
        </p:txBody>
      </p:sp>
      <p:graphicFrame>
        <p:nvGraphicFramePr>
          <p:cNvPr id="4" name="Tableau 3">
            <a:extLst>
              <a:ext uri="{FF2B5EF4-FFF2-40B4-BE49-F238E27FC236}">
                <a16:creationId xmlns:a16="http://schemas.microsoft.com/office/drawing/2014/main" id="{BC688B1D-3EFF-424B-8C2C-BAF32D7676B4}"/>
              </a:ext>
            </a:extLst>
          </p:cNvPr>
          <p:cNvGraphicFramePr>
            <a:graphicFrameLocks noGrp="1"/>
          </p:cNvGraphicFramePr>
          <p:nvPr>
            <p:extLst>
              <p:ext uri="{D42A27DB-BD31-4B8C-83A1-F6EECF244321}">
                <p14:modId xmlns:p14="http://schemas.microsoft.com/office/powerpoint/2010/main" val="2140986476"/>
              </p:ext>
            </p:extLst>
          </p:nvPr>
        </p:nvGraphicFramePr>
        <p:xfrm>
          <a:off x="212070" y="1399850"/>
          <a:ext cx="11767260" cy="5184550"/>
        </p:xfrm>
        <a:graphic>
          <a:graphicData uri="http://schemas.openxmlformats.org/drawingml/2006/table">
            <a:tbl>
              <a:tblPr firstRow="1" bandRow="1">
                <a:tableStyleId>{5C22544A-7EE6-4342-B048-85BDC9FD1C3A}</a:tableStyleId>
              </a:tblPr>
              <a:tblGrid>
                <a:gridCol w="1828217">
                  <a:extLst>
                    <a:ext uri="{9D8B030D-6E8A-4147-A177-3AD203B41FA5}">
                      <a16:colId xmlns:a16="http://schemas.microsoft.com/office/drawing/2014/main" val="1695899248"/>
                    </a:ext>
                  </a:extLst>
                </a:gridCol>
                <a:gridCol w="3334527">
                  <a:extLst>
                    <a:ext uri="{9D8B030D-6E8A-4147-A177-3AD203B41FA5}">
                      <a16:colId xmlns:a16="http://schemas.microsoft.com/office/drawing/2014/main" val="1105656873"/>
                    </a:ext>
                  </a:extLst>
                </a:gridCol>
                <a:gridCol w="3947650">
                  <a:extLst>
                    <a:ext uri="{9D8B030D-6E8A-4147-A177-3AD203B41FA5}">
                      <a16:colId xmlns:a16="http://schemas.microsoft.com/office/drawing/2014/main" val="1108032295"/>
                    </a:ext>
                  </a:extLst>
                </a:gridCol>
                <a:gridCol w="2656866">
                  <a:extLst>
                    <a:ext uri="{9D8B030D-6E8A-4147-A177-3AD203B41FA5}">
                      <a16:colId xmlns:a16="http://schemas.microsoft.com/office/drawing/2014/main" val="593181725"/>
                    </a:ext>
                  </a:extLst>
                </a:gridCol>
              </a:tblGrid>
              <a:tr h="609600">
                <a:tc>
                  <a:txBody>
                    <a:bodyPr/>
                    <a:lstStyle/>
                    <a:p>
                      <a:endParaRPr lang="fr-FR" sz="1400" noProof="0">
                        <a:latin typeface="Calibri" panose="020F0502020204030204" pitchFamily="34" charset="0"/>
                        <a:cs typeface="Calibri" panose="020F0502020204030204" pitchFamily="34" charset="0"/>
                      </a:endParaRPr>
                    </a:p>
                  </a:txBody>
                  <a:tcPr/>
                </a:tc>
                <a:tc>
                  <a:txBody>
                    <a:bodyPr/>
                    <a:lstStyle/>
                    <a:p>
                      <a:pPr algn="ctr"/>
                      <a:r>
                        <a:rPr lang="fr-FR" sz="1400" noProof="0">
                          <a:latin typeface="Calibri"/>
                          <a:cs typeface="Calibri"/>
                        </a:rPr>
                        <a:t>MÉDECIN DU TRAVAIL</a:t>
                      </a:r>
                    </a:p>
                  </a:txBody>
                  <a:tcPr anchor="ctr"/>
                </a:tc>
                <a:tc>
                  <a:txBody>
                    <a:bodyPr/>
                    <a:lstStyle/>
                    <a:p>
                      <a:pPr algn="ctr"/>
                      <a:r>
                        <a:rPr lang="fr-FR" sz="1400" noProof="0">
                          <a:latin typeface="Calibri"/>
                          <a:cs typeface="Calibri"/>
                        </a:rPr>
                        <a:t>MÉDECIN-CONSEIL DE LA MUTUALITE</a:t>
                      </a:r>
                    </a:p>
                  </a:txBody>
                  <a:tcPr anchor="ctr"/>
                </a:tc>
                <a:tc>
                  <a:txBody>
                    <a:bodyPr/>
                    <a:lstStyle/>
                    <a:p>
                      <a:pPr algn="ctr"/>
                      <a:r>
                        <a:rPr lang="fr-FR" sz="1400" noProof="0">
                          <a:latin typeface="Calibri"/>
                          <a:cs typeface="Calibri"/>
                        </a:rPr>
                        <a:t>MÉDECIN-CONTROLE</a:t>
                      </a:r>
                    </a:p>
                  </a:txBody>
                  <a:tcPr anchor="ctr"/>
                </a:tc>
                <a:extLst>
                  <a:ext uri="{0D108BD9-81ED-4DB2-BD59-A6C34878D82A}">
                    <a16:rowId xmlns:a16="http://schemas.microsoft.com/office/drawing/2014/main" val="4208813832"/>
                  </a:ext>
                </a:extLst>
              </a:tr>
              <a:tr h="886870">
                <a:tc>
                  <a:txBody>
                    <a:bodyPr/>
                    <a:lstStyle/>
                    <a:p>
                      <a:pPr algn="ctr"/>
                      <a:r>
                        <a:rPr lang="fr-FR" sz="1400" noProof="0">
                          <a:solidFill>
                            <a:schemeClr val="tx1">
                              <a:lumMod val="75000"/>
                              <a:lumOff val="25000"/>
                            </a:schemeClr>
                          </a:solidFill>
                          <a:latin typeface="Calibri"/>
                          <a:cs typeface="Calibri"/>
                        </a:rPr>
                        <a:t>Employeur</a:t>
                      </a:r>
                      <a:endParaRPr lang="fr-FR" sz="1400" b="1" noProof="0">
                        <a:solidFill>
                          <a:schemeClr val="tx1">
                            <a:lumMod val="75000"/>
                            <a:lumOff val="25000"/>
                          </a:schemeClr>
                        </a:solidFill>
                        <a:latin typeface="Calibri"/>
                        <a:cs typeface="Calibri"/>
                      </a:endParaRPr>
                    </a:p>
                  </a:txBody>
                  <a:tcPr anchor="ctr"/>
                </a:tc>
                <a:tc>
                  <a:txBody>
                    <a:bodyPr/>
                    <a:lstStyle/>
                    <a:p>
                      <a:pPr algn="ctr"/>
                      <a:r>
                        <a:rPr lang="fr-FR" sz="1400" noProof="0">
                          <a:solidFill>
                            <a:schemeClr val="tx1">
                              <a:lumMod val="75000"/>
                              <a:lumOff val="25000"/>
                            </a:schemeClr>
                          </a:solidFill>
                          <a:latin typeface="Calibri" panose="020F0502020204030204" pitchFamily="34" charset="0"/>
                          <a:cs typeface="Calibri" panose="020F0502020204030204" pitchFamily="34" charset="0"/>
                        </a:rPr>
                        <a:t>Fait partie du service de prévention et de protection au travail </a:t>
                      </a:r>
                    </a:p>
                    <a:p>
                      <a:pPr algn="ctr"/>
                      <a:r>
                        <a:rPr lang="fr-FR" sz="1400" noProof="0">
                          <a:solidFill>
                            <a:schemeClr val="tx1">
                              <a:lumMod val="75000"/>
                              <a:lumOff val="25000"/>
                            </a:schemeClr>
                          </a:solidFill>
                          <a:latin typeface="Calibri"/>
                          <a:cs typeface="Calibri"/>
                        </a:rPr>
                        <a:t>(interne et/ou externe) </a:t>
                      </a:r>
                    </a:p>
                    <a:p>
                      <a:pPr algn="ctr"/>
                      <a:r>
                        <a:rPr lang="fr-FR" sz="1400" noProof="0">
                          <a:solidFill>
                            <a:schemeClr val="tx1">
                              <a:lumMod val="75000"/>
                              <a:lumOff val="25000"/>
                            </a:schemeClr>
                          </a:solidFill>
                          <a:latin typeface="Calibri"/>
                          <a:cs typeface="Calibri"/>
                        </a:rPr>
                        <a:t>auquel l’employeur est affilié</a:t>
                      </a:r>
                    </a:p>
                  </a:txBody>
                  <a:tcPr anchor="ctr"/>
                </a:tc>
                <a:tc>
                  <a:txBody>
                    <a:bodyPr/>
                    <a:lstStyle/>
                    <a:p>
                      <a:pPr algn="ctr"/>
                      <a:r>
                        <a:rPr lang="fr-FR" sz="1400" noProof="0">
                          <a:solidFill>
                            <a:schemeClr val="tx1">
                              <a:lumMod val="75000"/>
                              <a:lumOff val="25000"/>
                            </a:schemeClr>
                          </a:solidFill>
                          <a:latin typeface="Calibri"/>
                          <a:cs typeface="Calibri"/>
                        </a:rPr>
                        <a:t>Travaille pour une mutualité et contacte la plupart des patient(e)s en incapacité de travail au-delà de la période de salaire garanti </a:t>
                      </a:r>
                      <a:r>
                        <a:rPr lang="fr-FR" sz="1400" b="0" i="0" u="none" strike="noStrike" noProof="0">
                          <a:solidFill>
                            <a:schemeClr val="tx1">
                              <a:lumMod val="75000"/>
                              <a:lumOff val="25000"/>
                            </a:schemeClr>
                          </a:solidFill>
                          <a:latin typeface="Calibri"/>
                        </a:rPr>
                        <a:t>(14 ou 30 jours) : au plus tard au cours du quatrième mois d'incapacité de travail, un contact physique avec le médecin-conseil ou le collaborateur de l'équipe multidisciplinaire.</a:t>
                      </a:r>
                      <a:endParaRPr lang="fr-FR" sz="1400" noProof="0">
                        <a:solidFill>
                          <a:schemeClr val="tx1">
                            <a:lumMod val="75000"/>
                            <a:lumOff val="25000"/>
                          </a:schemeClr>
                        </a:solidFill>
                        <a:latin typeface="Calibri"/>
                        <a:cs typeface="Calibri" panose="020F0502020204030204" pitchFamily="34" charset="0"/>
                      </a:endParaRPr>
                    </a:p>
                  </a:txBody>
                  <a:tcPr anchor="ctr"/>
                </a:tc>
                <a:tc>
                  <a:txBody>
                    <a:bodyPr/>
                    <a:lstStyle/>
                    <a:p>
                      <a:pPr algn="ctr"/>
                      <a:r>
                        <a:rPr lang="fr-FR" sz="1400" noProof="0">
                          <a:solidFill>
                            <a:schemeClr val="tx1">
                              <a:lumMod val="75000"/>
                              <a:lumOff val="25000"/>
                            </a:schemeClr>
                          </a:solidFill>
                          <a:latin typeface="Calibri"/>
                          <a:cs typeface="Calibri"/>
                        </a:rPr>
                        <a:t>Est rémunéré par l’employeur du(de la) patient(e) à contrôler</a:t>
                      </a:r>
                    </a:p>
                  </a:txBody>
                  <a:tcPr anchor="ctr"/>
                </a:tc>
                <a:extLst>
                  <a:ext uri="{0D108BD9-81ED-4DB2-BD59-A6C34878D82A}">
                    <a16:rowId xmlns:a16="http://schemas.microsoft.com/office/drawing/2014/main" val="445658537"/>
                  </a:ext>
                </a:extLst>
              </a:tr>
              <a:tr h="886870">
                <a:tc>
                  <a:txBody>
                    <a:bodyPr/>
                    <a:lstStyle/>
                    <a:p>
                      <a:pPr algn="ctr"/>
                      <a:r>
                        <a:rPr lang="fr-FR" sz="1400" noProof="0">
                          <a:solidFill>
                            <a:schemeClr val="tx1">
                              <a:lumMod val="75000"/>
                              <a:lumOff val="25000"/>
                            </a:schemeClr>
                          </a:solidFill>
                          <a:latin typeface="Calibri"/>
                          <a:cs typeface="Calibri"/>
                        </a:rPr>
                        <a:t>Mission</a:t>
                      </a:r>
                      <a:endParaRPr lang="fr-FR" sz="1400" b="1" noProof="0">
                        <a:solidFill>
                          <a:schemeClr val="tx1">
                            <a:lumMod val="75000"/>
                            <a:lumOff val="25000"/>
                          </a:schemeClr>
                        </a:solidFill>
                        <a:latin typeface="Calibri"/>
                        <a:cs typeface="Calibri"/>
                      </a:endParaRPr>
                    </a:p>
                  </a:txBody>
                  <a:tcPr anchor="ctr"/>
                </a:tc>
                <a:tc>
                  <a:txBody>
                    <a:bodyPr/>
                    <a:lstStyle/>
                    <a:p>
                      <a:pPr algn="ctr"/>
                      <a:r>
                        <a:rPr lang="fr-FR" sz="1400" noProof="0">
                          <a:solidFill>
                            <a:schemeClr val="tx1">
                              <a:lumMod val="75000"/>
                              <a:lumOff val="25000"/>
                            </a:schemeClr>
                          </a:solidFill>
                          <a:latin typeface="Calibri"/>
                          <a:cs typeface="Calibri"/>
                        </a:rPr>
                        <a:t>Evaluation de l’aptitude </a:t>
                      </a:r>
                    </a:p>
                    <a:p>
                      <a:pPr algn="ctr"/>
                      <a:r>
                        <a:rPr lang="fr-FR" sz="1400" noProof="0">
                          <a:solidFill>
                            <a:schemeClr val="tx1">
                              <a:lumMod val="75000"/>
                              <a:lumOff val="25000"/>
                            </a:schemeClr>
                          </a:solidFill>
                          <a:latin typeface="Calibri"/>
                          <a:cs typeface="Calibri"/>
                        </a:rPr>
                        <a:t>du (de la) travailleur(se) </a:t>
                      </a:r>
                    </a:p>
                    <a:p>
                      <a:pPr algn="ctr"/>
                      <a:r>
                        <a:rPr lang="fr-FR" sz="1400" noProof="0">
                          <a:solidFill>
                            <a:schemeClr val="tx1">
                              <a:lumMod val="75000"/>
                              <a:lumOff val="25000"/>
                            </a:schemeClr>
                          </a:solidFill>
                          <a:latin typeface="Calibri"/>
                          <a:cs typeface="Calibri"/>
                        </a:rPr>
                        <a:t>à l’exécution de son travail habituel </a:t>
                      </a:r>
                    </a:p>
                    <a:p>
                      <a:pPr algn="ctr"/>
                      <a:r>
                        <a:rPr lang="fr-FR" sz="1400" noProof="0">
                          <a:solidFill>
                            <a:schemeClr val="tx1">
                              <a:lumMod val="75000"/>
                              <a:lumOff val="25000"/>
                            </a:schemeClr>
                          </a:solidFill>
                          <a:latin typeface="Calibri"/>
                          <a:cs typeface="Calibri"/>
                        </a:rPr>
                        <a:t>lors de la reprise du travail</a:t>
                      </a:r>
                    </a:p>
                  </a:txBody>
                  <a:tcPr anchor="ctr"/>
                </a:tc>
                <a:tc>
                  <a:txBody>
                    <a:bodyPr/>
                    <a:lstStyle/>
                    <a:p>
                      <a:pPr algn="ctr"/>
                      <a:r>
                        <a:rPr lang="fr-FR" sz="1400" noProof="0">
                          <a:solidFill>
                            <a:schemeClr val="tx1">
                              <a:lumMod val="75000"/>
                              <a:lumOff val="25000"/>
                            </a:schemeClr>
                          </a:solidFill>
                          <a:latin typeface="Calibri" panose="020F0502020204030204" pitchFamily="34" charset="0"/>
                          <a:cs typeface="Calibri" panose="020F0502020204030204" pitchFamily="34" charset="0"/>
                        </a:rPr>
                        <a:t>Evaluation de l’état d’incapacité de travail du (de la) patient(e) absent(e) </a:t>
                      </a:r>
                    </a:p>
                    <a:p>
                      <a:pPr algn="ctr"/>
                      <a:r>
                        <a:rPr lang="fr-FR" sz="1400" noProof="0">
                          <a:solidFill>
                            <a:schemeClr val="tx1">
                              <a:lumMod val="75000"/>
                              <a:lumOff val="25000"/>
                            </a:schemeClr>
                          </a:solidFill>
                          <a:latin typeface="Calibri"/>
                          <a:cs typeface="Calibri"/>
                        </a:rPr>
                        <a:t>(vérifie la perte d’au moins </a:t>
                      </a:r>
                    </a:p>
                    <a:p>
                      <a:pPr algn="ctr"/>
                      <a:r>
                        <a:rPr lang="fr-FR" sz="1400" noProof="0">
                          <a:solidFill>
                            <a:schemeClr val="tx1">
                              <a:lumMod val="75000"/>
                              <a:lumOff val="25000"/>
                            </a:schemeClr>
                          </a:solidFill>
                          <a:latin typeface="Calibri"/>
                          <a:cs typeface="Calibri"/>
                        </a:rPr>
                        <a:t>les 2/3 de sa capacité de gain) </a:t>
                      </a:r>
                      <a:r>
                        <a:rPr lang="fr-FR" sz="1400" b="0" i="0" u="none" strike="noStrike" noProof="0">
                          <a:solidFill>
                            <a:schemeClr val="tx1">
                              <a:lumMod val="75000"/>
                              <a:lumOff val="25000"/>
                            </a:schemeClr>
                          </a:solidFill>
                          <a:latin typeface="Calibri"/>
                        </a:rPr>
                        <a:t>(salariés) ou vérification de l'impossibilité d'exercer des activités professionnelles indépendantes (indépendants)) </a:t>
                      </a:r>
                      <a:endParaRPr lang="fr-FR" sz="1400" noProof="0">
                        <a:solidFill>
                          <a:schemeClr val="tx1">
                            <a:lumMod val="75000"/>
                            <a:lumOff val="25000"/>
                          </a:schemeClr>
                        </a:solidFill>
                        <a:latin typeface="Calibri"/>
                        <a:cs typeface="Calibri" panose="020F0502020204030204" pitchFamily="34" charset="0"/>
                      </a:endParaRPr>
                    </a:p>
                  </a:txBody>
                  <a:tcPr anchor="ctr"/>
                </a:tc>
                <a:tc>
                  <a:txBody>
                    <a:bodyPr/>
                    <a:lstStyle/>
                    <a:p>
                      <a:pPr algn="ctr"/>
                      <a:r>
                        <a:rPr lang="fr-FR" sz="1400" noProof="0">
                          <a:solidFill>
                            <a:schemeClr val="tx1">
                              <a:lumMod val="75000"/>
                              <a:lumOff val="25000"/>
                            </a:schemeClr>
                          </a:solidFill>
                          <a:latin typeface="Calibri" panose="020F0502020204030204" pitchFamily="34" charset="0"/>
                          <a:cs typeface="Calibri" panose="020F0502020204030204" pitchFamily="34" charset="0"/>
                        </a:rPr>
                        <a:t>Contrôle de l’existence de l’incapacité du(de la) patient(e) ainsi que de la durée de cette dernière</a:t>
                      </a:r>
                    </a:p>
                  </a:txBody>
                  <a:tcPr anchor="ctr"/>
                </a:tc>
                <a:extLst>
                  <a:ext uri="{0D108BD9-81ED-4DB2-BD59-A6C34878D82A}">
                    <a16:rowId xmlns:a16="http://schemas.microsoft.com/office/drawing/2014/main" val="218754510"/>
                  </a:ext>
                </a:extLst>
              </a:tr>
              <a:tr h="886870">
                <a:tc>
                  <a:txBody>
                    <a:bodyPr/>
                    <a:lstStyle/>
                    <a:p>
                      <a:pPr algn="ctr"/>
                      <a:r>
                        <a:rPr lang="fr-FR" sz="1400" noProof="0">
                          <a:solidFill>
                            <a:schemeClr val="tx1">
                              <a:lumMod val="75000"/>
                              <a:lumOff val="25000"/>
                            </a:schemeClr>
                          </a:solidFill>
                          <a:latin typeface="Calibri"/>
                          <a:cs typeface="Calibri"/>
                        </a:rPr>
                        <a:t>Modalité d’examen</a:t>
                      </a:r>
                      <a:endParaRPr lang="fr-FR" sz="1400" b="1" noProof="0">
                        <a:solidFill>
                          <a:schemeClr val="tx1">
                            <a:lumMod val="75000"/>
                            <a:lumOff val="25000"/>
                          </a:schemeClr>
                        </a:solidFill>
                        <a:latin typeface="Calibri"/>
                        <a:cs typeface="Calibri"/>
                      </a:endParaRPr>
                    </a:p>
                  </a:txBody>
                  <a:tcPr anchor="ctr"/>
                </a:tc>
                <a:tc>
                  <a:txBody>
                    <a:bodyPr/>
                    <a:lstStyle/>
                    <a:p>
                      <a:pPr algn="ctr"/>
                      <a:r>
                        <a:rPr lang="fr-FR" sz="1400" noProof="0">
                          <a:solidFill>
                            <a:schemeClr val="tx1">
                              <a:lumMod val="75000"/>
                              <a:lumOff val="25000"/>
                            </a:schemeClr>
                          </a:solidFill>
                          <a:latin typeface="Calibri"/>
                          <a:cs typeface="Calibri"/>
                        </a:rPr>
                        <a:t>Consultation </a:t>
                      </a:r>
                    </a:p>
                    <a:p>
                      <a:pPr algn="ctr"/>
                      <a:r>
                        <a:rPr lang="fr-FR" sz="1400" noProof="0">
                          <a:solidFill>
                            <a:schemeClr val="tx1">
                              <a:lumMod val="75000"/>
                              <a:lumOff val="25000"/>
                            </a:schemeClr>
                          </a:solidFill>
                          <a:latin typeface="Calibri"/>
                          <a:cs typeface="Calibri"/>
                        </a:rPr>
                        <a:t>dans les centres médicaux,</a:t>
                      </a:r>
                    </a:p>
                    <a:p>
                      <a:pPr algn="ctr"/>
                      <a:r>
                        <a:rPr lang="fr-FR" sz="1400" noProof="0">
                          <a:solidFill>
                            <a:schemeClr val="tx1">
                              <a:lumMod val="75000"/>
                              <a:lumOff val="25000"/>
                            </a:schemeClr>
                          </a:solidFill>
                          <a:latin typeface="Calibri"/>
                          <a:cs typeface="Calibri"/>
                        </a:rPr>
                        <a:t> dans l’entreprise elle-même </a:t>
                      </a:r>
                    </a:p>
                    <a:p>
                      <a:pPr algn="ctr"/>
                      <a:r>
                        <a:rPr lang="fr-FR" sz="1400" noProof="0">
                          <a:solidFill>
                            <a:schemeClr val="tx1">
                              <a:lumMod val="75000"/>
                              <a:lumOff val="25000"/>
                            </a:schemeClr>
                          </a:solidFill>
                          <a:latin typeface="Calibri"/>
                          <a:cs typeface="Calibri"/>
                        </a:rPr>
                        <a:t>ou en cars médical</a:t>
                      </a:r>
                    </a:p>
                  </a:txBody>
                  <a:tcPr anchor="ctr"/>
                </a:tc>
                <a:tc>
                  <a:txBody>
                    <a:bodyPr/>
                    <a:lstStyle/>
                    <a:p>
                      <a:pPr algn="ctr"/>
                      <a:r>
                        <a:rPr lang="fr-FR" sz="1400" noProof="0">
                          <a:solidFill>
                            <a:schemeClr val="tx1">
                              <a:lumMod val="75000"/>
                              <a:lumOff val="25000"/>
                            </a:schemeClr>
                          </a:solidFill>
                          <a:latin typeface="Calibri"/>
                          <a:cs typeface="Calibri"/>
                        </a:rPr>
                        <a:t>Consultation </a:t>
                      </a:r>
                    </a:p>
                    <a:p>
                      <a:pPr algn="ctr"/>
                      <a:r>
                        <a:rPr lang="fr-FR" sz="1400" noProof="0">
                          <a:solidFill>
                            <a:schemeClr val="tx1">
                              <a:lumMod val="75000"/>
                              <a:lumOff val="25000"/>
                            </a:schemeClr>
                          </a:solidFill>
                          <a:latin typeface="Calibri"/>
                          <a:cs typeface="Calibri"/>
                        </a:rPr>
                        <a:t>dans les bureaux de la mutualité</a:t>
                      </a:r>
                    </a:p>
                  </a:txBody>
                  <a:tcPr anchor="ctr"/>
                </a:tc>
                <a:tc>
                  <a:txBody>
                    <a:bodyPr/>
                    <a:lstStyle/>
                    <a:p>
                      <a:pPr algn="ctr"/>
                      <a:r>
                        <a:rPr lang="fr-FR" sz="1400" noProof="0">
                          <a:solidFill>
                            <a:schemeClr val="tx1">
                              <a:lumMod val="75000"/>
                              <a:lumOff val="25000"/>
                            </a:schemeClr>
                          </a:solidFill>
                          <a:latin typeface="Calibri" panose="020F0502020204030204" pitchFamily="34" charset="0"/>
                          <a:cs typeface="Calibri" panose="020F0502020204030204" pitchFamily="34" charset="0"/>
                        </a:rPr>
                        <a:t>Consultation au domicile du (de la) patient(e) et, en cas d’absence, convocation à son cabinet</a:t>
                      </a:r>
                    </a:p>
                  </a:txBody>
                  <a:tcPr anchor="ctr"/>
                </a:tc>
                <a:extLst>
                  <a:ext uri="{0D108BD9-81ED-4DB2-BD59-A6C34878D82A}">
                    <a16:rowId xmlns:a16="http://schemas.microsoft.com/office/drawing/2014/main" val="907572996"/>
                  </a:ext>
                </a:extLst>
              </a:tr>
              <a:tr h="886870">
                <a:tc>
                  <a:txBody>
                    <a:bodyPr/>
                    <a:lstStyle/>
                    <a:p>
                      <a:pPr algn="ctr"/>
                      <a:r>
                        <a:rPr lang="fr-FR" sz="1400" noProof="0">
                          <a:solidFill>
                            <a:schemeClr val="tx1">
                              <a:lumMod val="75000"/>
                              <a:lumOff val="25000"/>
                            </a:schemeClr>
                          </a:solidFill>
                          <a:latin typeface="Calibri"/>
                          <a:cs typeface="Calibri"/>
                        </a:rPr>
                        <a:t>Pas d’accord avec la décision prise ?</a:t>
                      </a:r>
                      <a:endParaRPr lang="fr-FR" sz="1400" b="1" noProof="0">
                        <a:solidFill>
                          <a:schemeClr val="tx1">
                            <a:lumMod val="75000"/>
                            <a:lumOff val="25000"/>
                          </a:schemeClr>
                        </a:solidFill>
                        <a:latin typeface="Calibri"/>
                        <a:cs typeface="Calibri"/>
                      </a:endParaRPr>
                    </a:p>
                  </a:txBody>
                  <a:tcPr anchor="ctr"/>
                </a:tc>
                <a:tc>
                  <a:txBody>
                    <a:bodyPr/>
                    <a:lstStyle/>
                    <a:p>
                      <a:pPr algn="ctr"/>
                      <a:r>
                        <a:rPr lang="fr-FR" sz="1400" noProof="0">
                          <a:solidFill>
                            <a:schemeClr val="tx1">
                              <a:lumMod val="75000"/>
                              <a:lumOff val="25000"/>
                            </a:schemeClr>
                          </a:solidFill>
                          <a:latin typeface="Calibri" panose="020F0502020204030204" pitchFamily="34" charset="0"/>
                          <a:cs typeface="Calibri" panose="020F0502020204030204" pitchFamily="34" charset="0"/>
                        </a:rPr>
                        <a:t>Direction régionale du Contrôle du Bien-Etre</a:t>
                      </a:r>
                    </a:p>
                  </a:txBody>
                  <a:tcPr anchor="ctr"/>
                </a:tc>
                <a:tc>
                  <a:txBody>
                    <a:bodyPr/>
                    <a:lstStyle/>
                    <a:p>
                      <a:pPr algn="ctr"/>
                      <a:r>
                        <a:rPr lang="fr-FR" sz="1400" noProof="0">
                          <a:solidFill>
                            <a:schemeClr val="tx1">
                              <a:lumMod val="75000"/>
                              <a:lumOff val="25000"/>
                            </a:schemeClr>
                          </a:solidFill>
                          <a:latin typeface="Calibri"/>
                          <a:cs typeface="Calibri"/>
                        </a:rPr>
                        <a:t>Tribunal de travail local</a:t>
                      </a:r>
                    </a:p>
                  </a:txBody>
                  <a:tcPr anchor="ctr"/>
                </a:tc>
                <a:tc>
                  <a:txBody>
                    <a:bodyPr/>
                    <a:lstStyle/>
                    <a:p>
                      <a:pPr algn="ctr"/>
                      <a:r>
                        <a:rPr lang="fr-FR" sz="1400" noProof="0">
                          <a:solidFill>
                            <a:schemeClr val="tx1">
                              <a:lumMod val="75000"/>
                              <a:lumOff val="25000"/>
                            </a:schemeClr>
                          </a:solidFill>
                          <a:latin typeface="Calibri"/>
                          <a:cs typeface="Calibri"/>
                        </a:rPr>
                        <a:t>Médecin-arbitre</a:t>
                      </a:r>
                    </a:p>
                  </a:txBody>
                  <a:tcPr anchor="ctr"/>
                </a:tc>
                <a:extLst>
                  <a:ext uri="{0D108BD9-81ED-4DB2-BD59-A6C34878D82A}">
                    <a16:rowId xmlns:a16="http://schemas.microsoft.com/office/drawing/2014/main" val="2673157232"/>
                  </a:ext>
                </a:extLst>
              </a:tr>
            </a:tbl>
          </a:graphicData>
        </a:graphic>
      </p:graphicFrame>
    </p:spTree>
    <p:extLst>
      <p:ext uri="{BB962C8B-B14F-4D97-AF65-F5344CB8AC3E}">
        <p14:creationId xmlns:p14="http://schemas.microsoft.com/office/powerpoint/2010/main" val="112270942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1409800" cy="1144800"/>
          </a:xfrm>
        </p:spPr>
        <p:txBody>
          <a:bodyPr/>
          <a:lstStyle/>
          <a:p>
            <a:br>
              <a:rPr lang="fr-FR" sz="2800" b="1" noProof="0">
                <a:latin typeface="Calibri"/>
              </a:rPr>
            </a:br>
            <a:r>
              <a:rPr lang="fr-FR" sz="2800" noProof="0">
                <a:solidFill>
                  <a:srgbClr val="1E699D"/>
                </a:solidFill>
                <a:latin typeface="Calibri"/>
              </a:rPr>
              <a:t>1.3. Nouveauté pour les médecins : la plateforme TRIO</a:t>
            </a:r>
            <a:br>
              <a:rPr lang="fr-FR" sz="2800" b="1" noProof="0">
                <a:latin typeface="Calibri"/>
              </a:rPr>
            </a:br>
            <a:br>
              <a:rPr lang="fr-FR" sz="2800" b="1" noProof="0">
                <a:latin typeface="Calibri" panose="020F0502020204030204" pitchFamily="34" charset="0"/>
                <a:cs typeface="Calibri" panose="020F0502020204030204" pitchFamily="34" charset="0"/>
              </a:rPr>
            </a:br>
            <a:endParaRPr lang="fr-FR" sz="2800" b="1" noProof="0">
              <a:solidFill>
                <a:srgbClr val="1E699D"/>
              </a:solidFill>
              <a:latin typeface="Calibri" panose="020F0502020204030204" pitchFamily="34" charset="0"/>
              <a:cs typeface="Calibri" panose="020F0502020204030204" pitchFamily="34" charset="0"/>
            </a:endParaRPr>
          </a:p>
        </p:txBody>
      </p:sp>
      <p:sp>
        <p:nvSpPr>
          <p:cNvPr id="5" name="ZoneTexte 4">
            <a:extLst>
              <a:ext uri="{FF2B5EF4-FFF2-40B4-BE49-F238E27FC236}">
                <a16:creationId xmlns:a16="http://schemas.microsoft.com/office/drawing/2014/main" id="{70610311-4501-9E36-4FCB-DD5878190F1F}"/>
              </a:ext>
            </a:extLst>
          </p:cNvPr>
          <p:cNvSpPr txBox="1"/>
          <p:nvPr/>
        </p:nvSpPr>
        <p:spPr>
          <a:xfrm>
            <a:off x="2943655" y="5300530"/>
            <a:ext cx="5641791" cy="1200329"/>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hlinkClick r:id="rId3"/>
              </a:rPr>
              <a:t>Lien vers la vidéo explicative</a:t>
            </a:r>
            <a:endParaRPr kumimoji="0" lang="fr-FR" sz="1800" b="0" i="0" u="none" strike="noStrike" kern="1200" cap="none" spc="0"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hlinkClick r:id="rId4"/>
              </a:rPr>
              <a:t>Lien vers la plateforme</a:t>
            </a:r>
            <a:r>
              <a:rPr kumimoji="0" lang="fr-FR" sz="1800" b="0" i="0" u="none" strike="noStrike" kern="1200" cap="none" spc="0" normalizeH="0" baseline="0" noProof="0">
                <a:ln>
                  <a:noFill/>
                </a:ln>
                <a:solidFill>
                  <a:prstClr val="black"/>
                </a:solidFill>
                <a:effectLst/>
                <a:uLnTx/>
                <a:uFillTx/>
                <a:latin typeface="Arial"/>
              </a:rPr>
              <a:t> : </a:t>
            </a:r>
            <a:r>
              <a:rPr kumimoji="0" lang="fr-FR" sz="1800" b="0" i="0" u="sng" strike="noStrike" kern="1200" cap="none" spc="0" normalizeH="0" baseline="0" noProof="0">
                <a:ln>
                  <a:noFill/>
                </a:ln>
                <a:solidFill>
                  <a:srgbClr val="1E699D"/>
                </a:solidFill>
                <a:effectLst/>
                <a:uLnTx/>
                <a:uFillTx/>
                <a:latin typeface="Calibri"/>
                <a:cs typeface="Calibri"/>
              </a:rPr>
              <a:t>www.trio.fgov.be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4" name="Rectangle 3"/>
          <p:cNvSpPr/>
          <p:nvPr/>
        </p:nvSpPr>
        <p:spPr>
          <a:xfrm>
            <a:off x="1533236" y="1405948"/>
            <a:ext cx="9531928" cy="4607415"/>
          </a:xfrm>
          <a:prstGeom prst="rect">
            <a:avLst/>
          </a:prstGeom>
        </p:spPr>
        <p:txBody>
          <a:bodyPr wrap="square" lIns="91440" tIns="45720" rIns="91440" bIns="45720" anchor="t">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a:ln>
                  <a:noFill/>
                </a:ln>
                <a:solidFill>
                  <a:srgbClr val="1E699D"/>
                </a:solidFill>
                <a:effectLst/>
                <a:uLnTx/>
                <a:uFillTx/>
                <a:latin typeface="Calibri"/>
                <a:cs typeface="Calibri"/>
              </a:rPr>
              <a:t>La plateforme TRIO, lancée en février 2025, permet au médecin généraliste de contacter le médecin-conseil et le médecin du travail du patient (ou inversement)</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0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0" i="0" u="none" strike="noStrike" kern="1200" cap="none" spc="0" normalizeH="0" baseline="0" noProof="0">
                <a:ln>
                  <a:noFill/>
                </a:ln>
                <a:solidFill>
                  <a:srgbClr val="1E699D"/>
                </a:solidFill>
                <a:effectLst/>
                <a:uLnTx/>
                <a:uFillTx/>
                <a:latin typeface="Calibri"/>
                <a:cs typeface="Calibri"/>
              </a:rPr>
              <a:t>Une plateforme sécurisée pour échanger et pour trouver des données du patient</a:t>
            </a:r>
            <a:endParaRPr kumimoji="0" lang="fr-FR" sz="20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0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0" i="0" u="none" strike="noStrike" kern="1200" cap="none" spc="0" normalizeH="0" baseline="0" noProof="0">
                <a:ln>
                  <a:noFill/>
                </a:ln>
                <a:solidFill>
                  <a:srgbClr val="1E699D"/>
                </a:solidFill>
                <a:effectLst/>
                <a:uLnTx/>
                <a:uFillTx/>
                <a:latin typeface="Calibri"/>
                <a:cs typeface="Calibri"/>
              </a:rPr>
              <a:t>Grâce à TRIO, vous pourrez à la fois : </a:t>
            </a:r>
            <a:endParaRPr kumimoji="0" lang="fr-FR" sz="20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90000"/>
              </a:lnSpc>
              <a:spcBef>
                <a:spcPct val="0"/>
              </a:spcBef>
              <a:spcAft>
                <a:spcPts val="0"/>
              </a:spcAft>
              <a:buClrTx/>
              <a:buSzTx/>
              <a:buFont typeface="Arial"/>
              <a:buChar char="•"/>
              <a:tabLst/>
              <a:defRPr/>
            </a:pPr>
            <a:r>
              <a:rPr kumimoji="0" lang="fr-FR" sz="1800" b="0" i="0" u="none" strike="noStrike" kern="1200" cap="none" spc="0" normalizeH="0" baseline="0" noProof="0">
                <a:ln>
                  <a:noFill/>
                </a:ln>
                <a:solidFill>
                  <a:srgbClr val="1E699D"/>
                </a:solidFill>
                <a:effectLst/>
                <a:uLnTx/>
                <a:uFillTx/>
                <a:latin typeface="Calibri"/>
                <a:cs typeface="Calibri"/>
              </a:rPr>
              <a:t>Échanger des informations avec vos confrères médecins-conseils et médecin du travail : des données médicales et administratives dans le cadre du Trajet de Retour au travail d'un de vos patients, ou des informations sur l'incapacité de travail en général, un volet ajouté à la demande unanime des utilisateurs.</a:t>
            </a:r>
            <a:endParaRPr kumimoji="0" lang="fr-FR" sz="18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90000"/>
              </a:lnSpc>
              <a:spcBef>
                <a:spcPct val="0"/>
              </a:spcBef>
              <a:spcAft>
                <a:spcPts val="0"/>
              </a:spcAft>
              <a:buClrTx/>
              <a:buSzTx/>
              <a:buFont typeface="Arial"/>
              <a:buChar char="•"/>
              <a:tabLst/>
              <a:defRPr/>
            </a:pPr>
            <a:r>
              <a:rPr kumimoji="0" lang="fr-FR" sz="1800" b="0" i="0" u="none" strike="noStrike" kern="1200" cap="none" spc="0" normalizeH="0" baseline="0" noProof="0">
                <a:ln>
                  <a:noFill/>
                </a:ln>
                <a:solidFill>
                  <a:srgbClr val="1E699D"/>
                </a:solidFill>
                <a:effectLst/>
                <a:uLnTx/>
                <a:uFillTx/>
                <a:latin typeface="Calibri"/>
                <a:cs typeface="Calibri"/>
              </a:rPr>
              <a:t>Créer un dossier TRIO pour chacun de vos patients qui entame un Trajet de Retour au travail, dans lequel seront conservées de manière sécurisée des données médicales et administratives ainsi que des données clés relatives à la gestion du trajet.</a:t>
            </a:r>
            <a:endParaRPr kumimoji="0" lang="fr-FR" sz="18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000" b="1"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000" b="1"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000" b="1"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000" b="1"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15333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383769"/>
            <a:ext cx="10972440" cy="871709"/>
          </a:xfrm>
        </p:spPr>
        <p:txBody>
          <a:bodyPr/>
          <a:lstStyle/>
          <a:p>
            <a:r>
              <a:rPr lang="fr-FR" sz="2800">
                <a:solidFill>
                  <a:srgbClr val="1E699D"/>
                </a:solidFill>
                <a:latin typeface="Futura Medium"/>
                <a:cs typeface="Calibri"/>
              </a:rPr>
              <a:t>2.Le</a:t>
            </a:r>
            <a:r>
              <a:rPr lang="fr-FR" sz="2800" noProof="0">
                <a:solidFill>
                  <a:srgbClr val="1E699D"/>
                </a:solidFill>
                <a:latin typeface="Futura Medium"/>
                <a:cs typeface="Calibri"/>
              </a:rPr>
              <a:t> médecin du </a:t>
            </a:r>
            <a:r>
              <a:rPr lang="fr-FR" sz="2800">
                <a:solidFill>
                  <a:srgbClr val="1E699D"/>
                </a:solidFill>
                <a:latin typeface="Futura Medium"/>
                <a:cs typeface="Calibri"/>
              </a:rPr>
              <a:t>travail</a:t>
            </a:r>
            <a:br>
              <a:rPr lang="fr-FR" sz="2800">
                <a:solidFill>
                  <a:srgbClr val="1E699D"/>
                </a:solidFill>
                <a:latin typeface="Futura Medium"/>
                <a:cs typeface="Calibri"/>
              </a:rPr>
            </a:br>
            <a:br>
              <a:rPr lang="fr-FR" sz="2800">
                <a:latin typeface="Futura Medium"/>
                <a:cs typeface="Calibri"/>
              </a:rPr>
            </a:br>
            <a:r>
              <a:rPr lang="fr-FR" sz="2800">
                <a:solidFill>
                  <a:srgbClr val="1E699D"/>
                </a:solidFill>
                <a:latin typeface="Futura Medium"/>
                <a:cs typeface="Calibri"/>
              </a:rPr>
              <a:t>2.1. Mission</a:t>
            </a:r>
            <a:endParaRPr lang="fr-FR" sz="2800" noProof="0">
              <a:solidFill>
                <a:srgbClr val="1E699D"/>
              </a:solidFill>
              <a:latin typeface="Futura Medium"/>
              <a:cs typeface="Calibri"/>
            </a:endParaRP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MG</a:t>
            </a:r>
          </a:p>
        </p:txBody>
      </p:sp>
      <p:sp>
        <p:nvSpPr>
          <p:cNvPr id="4" name="Pijl: rechts 7">
            <a:extLst>
              <a:ext uri="{FF2B5EF4-FFF2-40B4-BE49-F238E27FC236}">
                <a16:creationId xmlns:a16="http://schemas.microsoft.com/office/drawing/2014/main" id="{B69F23E5-488A-A02E-2978-C8EF719BE5F3}"/>
              </a:ext>
            </a:extLst>
          </p:cNvPr>
          <p:cNvSpPr/>
          <p:nvPr/>
        </p:nvSpPr>
        <p:spPr>
          <a:xfrm rot="5400000">
            <a:off x="2780207" y="2326943"/>
            <a:ext cx="1373504" cy="830489"/>
          </a:xfrm>
          <a:prstGeom prst="rightArrow">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0" name="Rechthoek 5">
            <a:extLst>
              <a:ext uri="{FF2B5EF4-FFF2-40B4-BE49-F238E27FC236}">
                <a16:creationId xmlns:a16="http://schemas.microsoft.com/office/drawing/2014/main" id="{6C2DCC14-DC43-532F-74AE-ACD3FCE87804}"/>
              </a:ext>
            </a:extLst>
          </p:cNvPr>
          <p:cNvSpPr/>
          <p:nvPr/>
        </p:nvSpPr>
        <p:spPr>
          <a:xfrm>
            <a:off x="4807669" y="4499857"/>
            <a:ext cx="2006163" cy="1327598"/>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472C4">
                    <a:lumMod val="75000"/>
                  </a:srgbClr>
                </a:solidFill>
                <a:effectLst/>
                <a:uLnTx/>
                <a:uFillTx/>
                <a:latin typeface="Arial"/>
              </a:rPr>
              <a:t>Exigences du poste de travail</a:t>
            </a:r>
          </a:p>
        </p:txBody>
      </p:sp>
      <p:sp>
        <p:nvSpPr>
          <p:cNvPr id="11" name="Rechthoek 5">
            <a:extLst>
              <a:ext uri="{FF2B5EF4-FFF2-40B4-BE49-F238E27FC236}">
                <a16:creationId xmlns:a16="http://schemas.microsoft.com/office/drawing/2014/main" id="{61563E38-81AA-C762-198F-56120A220615}"/>
              </a:ext>
            </a:extLst>
          </p:cNvPr>
          <p:cNvSpPr/>
          <p:nvPr/>
        </p:nvSpPr>
        <p:spPr>
          <a:xfrm>
            <a:off x="4807669" y="1798220"/>
            <a:ext cx="2006163" cy="120884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472C4">
                    <a:lumMod val="75000"/>
                  </a:srgbClr>
                </a:solidFill>
                <a:effectLst/>
                <a:uLnTx/>
                <a:uFillTx/>
                <a:latin typeface="Arial"/>
              </a:rPr>
              <a:t>Capacités fonctionnelles du travailleur</a:t>
            </a:r>
          </a:p>
        </p:txBody>
      </p:sp>
      <p:cxnSp>
        <p:nvCxnSpPr>
          <p:cNvPr id="13" name="Rechte verbindingslijn 13">
            <a:extLst>
              <a:ext uri="{FF2B5EF4-FFF2-40B4-BE49-F238E27FC236}">
                <a16:creationId xmlns:a16="http://schemas.microsoft.com/office/drawing/2014/main" id="{23F5FD25-2ECF-EF1E-AAE6-63CB645214A0}"/>
              </a:ext>
            </a:extLst>
          </p:cNvPr>
          <p:cNvCxnSpPr>
            <a:cxnSpLocks/>
          </p:cNvCxnSpPr>
          <p:nvPr/>
        </p:nvCxnSpPr>
        <p:spPr>
          <a:xfrm flipV="1">
            <a:off x="2623510" y="3405683"/>
            <a:ext cx="5762103" cy="648312"/>
          </a:xfrm>
          <a:prstGeom prst="line">
            <a:avLst/>
          </a:prstGeom>
          <a:ln/>
        </p:spPr>
        <p:style>
          <a:lnRef idx="3">
            <a:schemeClr val="accent5"/>
          </a:lnRef>
          <a:fillRef idx="0">
            <a:schemeClr val="accent5"/>
          </a:fillRef>
          <a:effectRef idx="2">
            <a:schemeClr val="accent5"/>
          </a:effectRef>
          <a:fontRef idx="minor">
            <a:schemeClr val="tx1"/>
          </a:fontRef>
        </p:style>
      </p:cxnSp>
      <p:sp>
        <p:nvSpPr>
          <p:cNvPr id="14" name="Pijl: rechts 3">
            <a:extLst>
              <a:ext uri="{FF2B5EF4-FFF2-40B4-BE49-F238E27FC236}">
                <a16:creationId xmlns:a16="http://schemas.microsoft.com/office/drawing/2014/main" id="{3548F631-AD33-19CB-9C8C-0BBF58807511}"/>
              </a:ext>
            </a:extLst>
          </p:cNvPr>
          <p:cNvSpPr/>
          <p:nvPr/>
        </p:nvSpPr>
        <p:spPr>
          <a:xfrm>
            <a:off x="6813832" y="2120094"/>
            <a:ext cx="1373504" cy="558265"/>
          </a:xfrm>
          <a:prstGeom prst="rightArrow">
            <a:avLst>
              <a:gd name="adj1" fmla="val 50000"/>
              <a:gd name="adj2" fmla="val 106896"/>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5" name="Pijl: rechts 3">
            <a:extLst>
              <a:ext uri="{FF2B5EF4-FFF2-40B4-BE49-F238E27FC236}">
                <a16:creationId xmlns:a16="http://schemas.microsoft.com/office/drawing/2014/main" id="{57FE8750-75EB-FBC6-C8EA-67526B39E8C1}"/>
              </a:ext>
            </a:extLst>
          </p:cNvPr>
          <p:cNvSpPr/>
          <p:nvPr/>
        </p:nvSpPr>
        <p:spPr>
          <a:xfrm rot="10800000">
            <a:off x="3439261" y="4881107"/>
            <a:ext cx="1373504" cy="558265"/>
          </a:xfrm>
          <a:prstGeom prst="rightArrow">
            <a:avLst>
              <a:gd name="adj1" fmla="val 50000"/>
              <a:gd name="adj2" fmla="val 106896"/>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6" name="Pijl: rechts 6">
            <a:extLst>
              <a:ext uri="{FF2B5EF4-FFF2-40B4-BE49-F238E27FC236}">
                <a16:creationId xmlns:a16="http://schemas.microsoft.com/office/drawing/2014/main" id="{F84B1107-A2B3-E0DC-43FE-436BA06CA4A2}"/>
              </a:ext>
            </a:extLst>
          </p:cNvPr>
          <p:cNvSpPr/>
          <p:nvPr/>
        </p:nvSpPr>
        <p:spPr>
          <a:xfrm rot="16200000">
            <a:off x="7278669" y="4332775"/>
            <a:ext cx="1373504" cy="919554"/>
          </a:xfrm>
          <a:prstGeom prst="rightArrow">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7" name="Rechthoek 9">
            <a:extLst>
              <a:ext uri="{FF2B5EF4-FFF2-40B4-BE49-F238E27FC236}">
                <a16:creationId xmlns:a16="http://schemas.microsoft.com/office/drawing/2014/main" id="{F5454718-FE2C-1056-CC66-A8366075D85E}"/>
              </a:ext>
            </a:extLst>
          </p:cNvPr>
          <p:cNvSpPr/>
          <p:nvPr/>
        </p:nvSpPr>
        <p:spPr>
          <a:xfrm>
            <a:off x="8386136" y="1799068"/>
            <a:ext cx="1577689" cy="1001027"/>
          </a:xfrm>
          <a:prstGeom prst="rect">
            <a:avLst/>
          </a:prstGeom>
          <a:no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472C4">
                    <a:lumMod val="75000"/>
                  </a:srgbClr>
                </a:solidFill>
                <a:effectLst/>
                <a:uLnTx/>
                <a:uFillTx/>
                <a:latin typeface="Arial"/>
              </a:rPr>
              <a:t>Niveau ‘médical’</a:t>
            </a:r>
          </a:p>
        </p:txBody>
      </p:sp>
      <p:sp>
        <p:nvSpPr>
          <p:cNvPr id="20" name="Rechthoek 9">
            <a:extLst>
              <a:ext uri="{FF2B5EF4-FFF2-40B4-BE49-F238E27FC236}">
                <a16:creationId xmlns:a16="http://schemas.microsoft.com/office/drawing/2014/main" id="{7DF1B499-D7B9-2C86-8E22-E885806C3A04}"/>
              </a:ext>
            </a:extLst>
          </p:cNvPr>
          <p:cNvSpPr/>
          <p:nvPr/>
        </p:nvSpPr>
        <p:spPr>
          <a:xfrm>
            <a:off x="1656785" y="4659042"/>
            <a:ext cx="1577689" cy="1001027"/>
          </a:xfrm>
          <a:prstGeom prst="rect">
            <a:avLst/>
          </a:prstGeom>
          <a:no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472C4">
                    <a:lumMod val="75000"/>
                  </a:srgbClr>
                </a:solidFill>
                <a:effectLst/>
                <a:uLnTx/>
                <a:uFillTx/>
                <a:latin typeface="Arial"/>
              </a:rPr>
              <a:t>Niveau 'travail’</a:t>
            </a:r>
          </a:p>
        </p:txBody>
      </p:sp>
    </p:spTree>
    <p:extLst>
      <p:ext uri="{BB962C8B-B14F-4D97-AF65-F5344CB8AC3E}">
        <p14:creationId xmlns:p14="http://schemas.microsoft.com/office/powerpoint/2010/main" val="347442813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2BAF9-F54B-11BD-854F-791712F066D4}"/>
              </a:ext>
            </a:extLst>
          </p:cNvPr>
          <p:cNvSpPr>
            <a:spLocks noGrp="1"/>
          </p:cNvSpPr>
          <p:nvPr>
            <p:ph type="title"/>
          </p:nvPr>
        </p:nvSpPr>
        <p:spPr>
          <a:xfrm>
            <a:off x="609780" y="181237"/>
            <a:ext cx="10972440" cy="1144800"/>
          </a:xfrm>
        </p:spPr>
        <p:txBody>
          <a:bodyPr/>
          <a:lstStyle/>
          <a:p>
            <a:r>
              <a:rPr lang="fr-FR" sz="2800" noProof="0">
                <a:solidFill>
                  <a:srgbClr val="1E699D"/>
                </a:solidFill>
                <a:latin typeface="Calibri"/>
              </a:rPr>
              <a:t>2.2. Ce qu’il faut savoir</a:t>
            </a:r>
          </a:p>
        </p:txBody>
      </p:sp>
      <p:sp>
        <p:nvSpPr>
          <p:cNvPr id="3" name="Text Placeholder 2">
            <a:extLst>
              <a:ext uri="{FF2B5EF4-FFF2-40B4-BE49-F238E27FC236}">
                <a16:creationId xmlns:a16="http://schemas.microsoft.com/office/drawing/2014/main" id="{16205D42-A28D-0D50-0E7C-075ACE27E7CA}"/>
              </a:ext>
            </a:extLst>
          </p:cNvPr>
          <p:cNvSpPr>
            <a:spLocks noGrp="1"/>
          </p:cNvSpPr>
          <p:nvPr>
            <p:ph type="body"/>
          </p:nvPr>
        </p:nvSpPr>
        <p:spPr>
          <a:xfrm>
            <a:off x="1170080" y="1185667"/>
            <a:ext cx="10626077" cy="5293461"/>
          </a:xfrm>
        </p:spPr>
        <p:txBody>
          <a:bodyPr lIns="0" tIns="0" rIns="0" bIns="0" anchor="t">
            <a:noAutofit/>
          </a:bodyPr>
          <a:lstStyle/>
          <a:p>
            <a:pPr marL="285750" indent="-285750">
              <a:buFont typeface="Arial,Sans-Serif" panose="020B0604020202020204" pitchFamily="34" charset="0"/>
            </a:pPr>
            <a:r>
              <a:rPr lang="fr-FR" sz="1600" b="1" noProof="0">
                <a:solidFill>
                  <a:srgbClr val="1E699D"/>
                </a:solidFill>
                <a:latin typeface="Calibri"/>
                <a:ea typeface="Calibri"/>
                <a:cs typeface="Calibri"/>
              </a:rPr>
              <a:t>Mission principale </a:t>
            </a:r>
            <a:r>
              <a:rPr lang="fr-FR" sz="1600" noProof="0">
                <a:solidFill>
                  <a:srgbClr val="1E699D"/>
                </a:solidFill>
                <a:latin typeface="Calibri"/>
                <a:ea typeface="Calibri"/>
                <a:cs typeface="Calibri"/>
              </a:rPr>
              <a:t>: vérifier si l’état de santé du travailleur est en adéquation avec les exigences de son poste de travail</a:t>
            </a:r>
          </a:p>
          <a:p>
            <a:pPr>
              <a:spcBef>
                <a:spcPct val="0"/>
              </a:spcBef>
            </a:pPr>
            <a:endParaRPr lang="fr-FR" sz="1600" noProof="0">
              <a:solidFill>
                <a:srgbClr val="1E699D"/>
              </a:solidFill>
              <a:latin typeface="Calibri"/>
              <a:ea typeface="Calibri"/>
              <a:cs typeface="Calibri"/>
            </a:endParaRPr>
          </a:p>
          <a:p>
            <a:pPr marL="285750" indent="-285750">
              <a:buFont typeface="Arial,Sans-Serif" panose="020B0604020202020204" pitchFamily="34" charset="0"/>
            </a:pPr>
            <a:r>
              <a:rPr lang="fr-FR" sz="1600" b="1" noProof="0">
                <a:solidFill>
                  <a:srgbClr val="1E699D"/>
                </a:solidFill>
                <a:latin typeface="Calibri"/>
                <a:ea typeface="Calibri"/>
                <a:cs typeface="Calibri"/>
              </a:rPr>
              <a:t>Le secret professionnel</a:t>
            </a:r>
          </a:p>
          <a:p>
            <a:pPr marL="285750" indent="-285750">
              <a:buFont typeface="Arial"/>
              <a:buChar char="•"/>
            </a:pPr>
            <a:r>
              <a:rPr lang="fr-FR" sz="1600" noProof="0">
                <a:solidFill>
                  <a:srgbClr val="1E699D"/>
                </a:solidFill>
                <a:latin typeface="Calibri"/>
                <a:ea typeface="+mj-lt"/>
                <a:cs typeface="+mj-lt"/>
              </a:rPr>
              <a:t>Aucune information médicale ou diagnostic n'est divulgué à l'employeur. </a:t>
            </a:r>
            <a:endParaRPr lang="fr-FR" sz="1600" noProof="0">
              <a:solidFill>
                <a:srgbClr val="1E699D"/>
              </a:solidFill>
              <a:latin typeface="Calibri"/>
              <a:ea typeface="Calibri"/>
              <a:cs typeface="Calibri"/>
            </a:endParaRPr>
          </a:p>
          <a:p>
            <a:pPr marL="285750" indent="-285750">
              <a:buFont typeface="Arial"/>
              <a:buChar char="•"/>
            </a:pPr>
            <a:r>
              <a:rPr lang="fr-FR" sz="1600" noProof="0">
                <a:solidFill>
                  <a:srgbClr val="1E699D"/>
                </a:solidFill>
                <a:latin typeface="Calibri"/>
                <a:ea typeface="+mj-lt"/>
                <a:cs typeface="+mj-lt"/>
              </a:rPr>
              <a:t>Le médecin du travail travaille en toute indépendance.</a:t>
            </a:r>
            <a:endParaRPr lang="fr-FR" sz="1600" noProof="0">
              <a:solidFill>
                <a:srgbClr val="1E699D"/>
              </a:solidFill>
              <a:latin typeface="Calibri"/>
              <a:ea typeface="Calibri"/>
              <a:cs typeface="Calibri"/>
            </a:endParaRPr>
          </a:p>
          <a:p>
            <a:endParaRPr lang="fr-FR" sz="1600" noProof="0">
              <a:solidFill>
                <a:srgbClr val="1E699D"/>
              </a:solidFill>
              <a:latin typeface="Calibri"/>
              <a:ea typeface="Calibri"/>
              <a:cs typeface="Calibri"/>
            </a:endParaRPr>
          </a:p>
          <a:p>
            <a:r>
              <a:rPr lang="fr-FR" sz="1600" b="1" noProof="0">
                <a:solidFill>
                  <a:srgbClr val="1E699D"/>
                </a:solidFill>
                <a:latin typeface="Calibri"/>
                <a:ea typeface="Calibri"/>
                <a:cs typeface="Calibri"/>
              </a:rPr>
              <a:t>Absence pour cause de maladie  </a:t>
            </a:r>
          </a:p>
          <a:p>
            <a:pPr marL="285750" indent="-285750">
              <a:buFont typeface="Arial"/>
              <a:buChar char="•"/>
            </a:pPr>
            <a:r>
              <a:rPr lang="fr-FR" sz="1600" noProof="0">
                <a:solidFill>
                  <a:srgbClr val="1E699D"/>
                </a:solidFill>
                <a:latin typeface="Calibri"/>
                <a:ea typeface="+mj-lt"/>
                <a:cs typeface="+mj-lt"/>
              </a:rPr>
              <a:t>Le médecin du travail n'est pas autorisé à juger de la validité des arrêts de travail.</a:t>
            </a:r>
            <a:endParaRPr lang="fr-FR" sz="1600" noProof="0">
              <a:solidFill>
                <a:srgbClr val="1E699D"/>
              </a:solidFill>
              <a:latin typeface="Calibri"/>
            </a:endParaRPr>
          </a:p>
          <a:p>
            <a:pPr marL="285750" indent="-285750">
              <a:buFont typeface="Arial"/>
              <a:buChar char="•"/>
            </a:pPr>
            <a:r>
              <a:rPr lang="fr-FR" sz="1600" noProof="0">
                <a:solidFill>
                  <a:srgbClr val="1E699D"/>
                </a:solidFill>
                <a:latin typeface="Calibri"/>
                <a:ea typeface="+mj-lt"/>
                <a:cs typeface="+mj-lt"/>
              </a:rPr>
              <a:t>Il peut contacter le médecin traitant pour améliorer la prévention professionnelle et détecter les maladies professionnelles.</a:t>
            </a:r>
            <a:endParaRPr lang="fr-FR" sz="1600" noProof="0">
              <a:solidFill>
                <a:srgbClr val="1E699D"/>
              </a:solidFill>
              <a:latin typeface="Calibri"/>
            </a:endParaRPr>
          </a:p>
          <a:p>
            <a:pPr marL="285750" indent="-285750">
              <a:buFont typeface="Arial,Sans-Serif" panose="020B0604020202020204" pitchFamily="34" charset="0"/>
            </a:pPr>
            <a:endParaRPr lang="fr-FR" sz="1600" noProof="0">
              <a:solidFill>
                <a:srgbClr val="1E699D"/>
              </a:solidFill>
              <a:latin typeface="Calibri"/>
              <a:ea typeface="Calibri"/>
              <a:cs typeface="Calibri"/>
            </a:endParaRPr>
          </a:p>
          <a:p>
            <a:pPr marL="285750" indent="-285750">
              <a:buFont typeface="Arial,Sans-Serif" panose="020B0604020202020204" pitchFamily="34" charset="0"/>
            </a:pPr>
            <a:r>
              <a:rPr lang="fr-FR" sz="1600" b="1" noProof="0">
                <a:solidFill>
                  <a:srgbClr val="1E699D"/>
                </a:solidFill>
                <a:latin typeface="Calibri"/>
                <a:ea typeface="Calibri"/>
                <a:cs typeface="Calibri"/>
              </a:rPr>
              <a:t>Consultation spontanée</a:t>
            </a:r>
          </a:p>
          <a:p>
            <a:pPr marL="285750" indent="-285750">
              <a:buFont typeface="Arial"/>
              <a:buChar char="•"/>
            </a:pPr>
            <a:r>
              <a:rPr lang="fr-FR" sz="1600" noProof="0">
                <a:solidFill>
                  <a:srgbClr val="1E699D"/>
                </a:solidFill>
                <a:latin typeface="Calibri"/>
                <a:ea typeface="+mj-lt"/>
                <a:cs typeface="+mj-lt"/>
              </a:rPr>
              <a:t>Le salarié peut prendre rendez-vous à tout moment, de sa propre initiative,  sans que l'employeur en ait connaissance (confidentiel)</a:t>
            </a:r>
            <a:endParaRPr lang="fr-FR" sz="1600" noProof="0">
              <a:solidFill>
                <a:srgbClr val="1E699D"/>
              </a:solidFill>
              <a:latin typeface="Calibri"/>
              <a:cs typeface="Arial"/>
            </a:endParaRPr>
          </a:p>
          <a:p>
            <a:pPr marL="285750" indent="-285750"/>
            <a:endParaRPr lang="fr-FR" sz="1600" noProof="0">
              <a:solidFill>
                <a:srgbClr val="1E699D"/>
              </a:solidFill>
              <a:latin typeface="Calibri"/>
              <a:ea typeface="Calibri"/>
              <a:cs typeface="Arial"/>
            </a:endParaRPr>
          </a:p>
          <a:p>
            <a:pPr marL="285750" indent="-285750"/>
            <a:r>
              <a:rPr lang="fr-FR" sz="1600" b="1" noProof="0">
                <a:solidFill>
                  <a:srgbClr val="1E699D"/>
                </a:solidFill>
                <a:latin typeface="Calibri"/>
                <a:ea typeface="Calibri"/>
                <a:cs typeface="Arial"/>
              </a:rPr>
              <a:t>Communication </a:t>
            </a:r>
          </a:p>
          <a:p>
            <a:pPr marL="285750" indent="-285750">
              <a:buFont typeface="Arial"/>
              <a:buChar char="•"/>
            </a:pPr>
            <a:r>
              <a:rPr lang="fr-FR" sz="1600" noProof="0">
                <a:solidFill>
                  <a:srgbClr val="1E699D"/>
                </a:solidFill>
                <a:latin typeface="Calibri"/>
                <a:ea typeface="+mj-lt"/>
                <a:cs typeface="+mj-lt"/>
              </a:rPr>
              <a:t>Par l'intermédiaire de l'employé</a:t>
            </a:r>
            <a:endParaRPr lang="fr-FR" sz="1600" noProof="0">
              <a:solidFill>
                <a:srgbClr val="1E699D"/>
              </a:solidFill>
              <a:latin typeface="Calibri"/>
            </a:endParaRPr>
          </a:p>
          <a:p>
            <a:pPr marL="285750" indent="-285750">
              <a:buFont typeface="Arial"/>
              <a:buChar char="•"/>
            </a:pPr>
            <a:r>
              <a:rPr lang="fr-FR" sz="1600" noProof="0">
                <a:solidFill>
                  <a:srgbClr val="1E699D"/>
                </a:solidFill>
                <a:latin typeface="Calibri"/>
                <a:ea typeface="+mj-lt"/>
                <a:cs typeface="+mj-lt"/>
              </a:rPr>
              <a:t>Communiquer les données pertinentes dans une enveloppe scellée</a:t>
            </a:r>
            <a:endParaRPr lang="fr-FR" sz="1600" noProof="0">
              <a:solidFill>
                <a:srgbClr val="1E699D"/>
              </a:solidFill>
              <a:latin typeface="Calibri"/>
            </a:endParaRPr>
          </a:p>
          <a:p>
            <a:pPr marL="285750" indent="-285750">
              <a:buFont typeface="Arial,Sans-Serif" panose="020B0604020202020204" pitchFamily="34" charset="0"/>
            </a:pPr>
            <a:endParaRPr lang="fr-FR" sz="1600" noProof="0">
              <a:solidFill>
                <a:srgbClr val="1E699D"/>
              </a:solidFill>
              <a:latin typeface="Calibri"/>
              <a:ea typeface="Calibri"/>
              <a:cs typeface="Calibri"/>
            </a:endParaRPr>
          </a:p>
          <a:p>
            <a:r>
              <a:rPr lang="fr-FR" sz="1600" b="1" noProof="0">
                <a:solidFill>
                  <a:srgbClr val="1E699D"/>
                </a:solidFill>
                <a:latin typeface="Calibri"/>
                <a:ea typeface="Calibri"/>
                <a:cs typeface="Calibri"/>
              </a:rPr>
              <a:t>Trouver votre médecin du travail</a:t>
            </a:r>
          </a:p>
          <a:p>
            <a:pPr marL="285750" indent="-285750">
              <a:buFont typeface="Arial"/>
              <a:buChar char="•"/>
            </a:pPr>
            <a:r>
              <a:rPr lang="fr-FR" sz="1600" noProof="0">
                <a:solidFill>
                  <a:srgbClr val="1E699D"/>
                </a:solidFill>
                <a:latin typeface="Calibri"/>
                <a:ea typeface="+mj-lt"/>
                <a:cs typeface="+mj-lt"/>
              </a:rPr>
              <a:t>Site web : </a:t>
            </a:r>
            <a:r>
              <a:rPr lang="fr-FR" sz="1600" noProof="0">
                <a:solidFill>
                  <a:srgbClr val="1E699D"/>
                </a:solidFill>
                <a:latin typeface="Calibri"/>
                <a:ea typeface="+mj-lt"/>
                <a:cs typeface="+mj-lt"/>
                <a:hlinkClick r:id="rId2">
                  <a:extLst>
                    <a:ext uri="{A12FA001-AC4F-418D-AE19-62706E023703}">
                      <ahyp:hlinkClr xmlns:ahyp="http://schemas.microsoft.com/office/drawing/2018/hyperlinkcolor" val="tx"/>
                    </a:ext>
                  </a:extLst>
                </a:hlinkClick>
              </a:rPr>
              <a:t>https://www.mijngezondheid.belgie.be/</a:t>
            </a:r>
            <a:r>
              <a:rPr lang="fr-FR" sz="1600" noProof="0">
                <a:solidFill>
                  <a:srgbClr val="1E699D"/>
                </a:solidFill>
                <a:latin typeface="Calibri"/>
                <a:ea typeface="+mj-lt"/>
                <a:cs typeface="+mj-lt"/>
              </a:rPr>
              <a:t> Aller sur : « Mon équipe de soins » → « Mon médecin du travail ».</a:t>
            </a:r>
            <a:endParaRPr lang="fr-FR" sz="1600" noProof="0">
              <a:solidFill>
                <a:srgbClr val="1E699D"/>
              </a:solidFill>
              <a:latin typeface="Calibri"/>
            </a:endParaRPr>
          </a:p>
          <a:p>
            <a:pPr marL="285750" indent="-285750">
              <a:buFont typeface="Arial"/>
              <a:buChar char="•"/>
            </a:pPr>
            <a:r>
              <a:rPr lang="fr-FR" sz="1600" noProof="0">
                <a:solidFill>
                  <a:srgbClr val="1E699D"/>
                </a:solidFill>
                <a:latin typeface="Calibri"/>
                <a:ea typeface="+mj-lt"/>
                <a:cs typeface="+mj-lt"/>
              </a:rPr>
              <a:t>Accès par carte d'identité ou </a:t>
            </a:r>
            <a:r>
              <a:rPr lang="fr-FR" sz="1600" noProof="0" err="1">
                <a:solidFill>
                  <a:srgbClr val="1E699D"/>
                </a:solidFill>
                <a:latin typeface="Calibri"/>
                <a:ea typeface="+mj-lt"/>
                <a:cs typeface="+mj-lt"/>
              </a:rPr>
              <a:t>Itsme</a:t>
            </a:r>
            <a:endParaRPr lang="fr-FR" sz="1600" noProof="0">
              <a:solidFill>
                <a:srgbClr val="1E699D"/>
              </a:solidFill>
              <a:latin typeface="Calibri"/>
            </a:endParaRPr>
          </a:p>
          <a:p>
            <a:pPr marL="285750" indent="-285750">
              <a:buFont typeface="Arial"/>
              <a:buChar char="•"/>
            </a:pPr>
            <a:r>
              <a:rPr lang="fr-FR" sz="1600" noProof="0">
                <a:solidFill>
                  <a:srgbClr val="1E699D"/>
                </a:solidFill>
                <a:latin typeface="Calibri"/>
                <a:ea typeface="+mj-lt"/>
                <a:cs typeface="+mj-lt"/>
              </a:rPr>
              <a:t>Alternative : </a:t>
            </a:r>
            <a:r>
              <a:rPr lang="fr-FR" sz="1600" noProof="0">
                <a:solidFill>
                  <a:srgbClr val="1E699D"/>
                </a:solidFill>
                <a:latin typeface="Calibri"/>
                <a:ea typeface="+mj-lt"/>
                <a:cs typeface="+mj-lt"/>
                <a:hlinkClick r:id="rId3"/>
              </a:rPr>
              <a:t>https://www.seed-connect.be/</a:t>
            </a:r>
            <a:r>
              <a:rPr lang="fr-FR" sz="1400" noProof="0">
                <a:solidFill>
                  <a:srgbClr val="1E699D"/>
                </a:solidFill>
                <a:latin typeface="Calibri"/>
                <a:ea typeface="+mj-lt"/>
                <a:cs typeface="+mj-lt"/>
              </a:rPr>
              <a:t> </a:t>
            </a:r>
            <a:endParaRPr lang="fr-FR" sz="1400" noProof="0">
              <a:solidFill>
                <a:srgbClr val="1E699D"/>
              </a:solidFill>
              <a:latin typeface="Calibri"/>
            </a:endParaRPr>
          </a:p>
        </p:txBody>
      </p:sp>
    </p:spTree>
    <p:extLst>
      <p:ext uri="{BB962C8B-B14F-4D97-AF65-F5344CB8AC3E}">
        <p14:creationId xmlns:p14="http://schemas.microsoft.com/office/powerpoint/2010/main" val="41508788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E4862707-328C-4B27-9F16-F36FF515AF11}"/>
              </a:ext>
            </a:extLst>
          </p:cNvPr>
          <p:cNvSpPr txBox="1"/>
          <p:nvPr/>
        </p:nvSpPr>
        <p:spPr>
          <a:xfrm>
            <a:off x="2" y="-544401"/>
            <a:ext cx="12191999" cy="2390334"/>
          </a:xfrm>
          <a:prstGeom prst="rect">
            <a:avLst/>
          </a:prstGeom>
          <a:solidFill>
            <a:schemeClr val="accent1">
              <a:lumMod val="40000"/>
              <a:lumOff val="60000"/>
            </a:schemeClr>
          </a:solidFill>
        </p:spPr>
        <p:txBody>
          <a:bodyPr wrap="square" lIns="91440" tIns="45720" rIns="91440" bIns="45720" rtlCol="0" anchor="ctr">
            <a:spAutoFit/>
          </a:bodyPr>
          <a:lstStyle/>
          <a:p>
            <a:pPr marL="0" marR="0" lvl="0" indent="0" algn="ctr" defTabSz="609037" rtl="0" eaLnBrk="1" fontAlgn="auto" latinLnBrk="0" hangingPunct="1">
              <a:lnSpc>
                <a:spcPct val="100000"/>
              </a:lnSpc>
              <a:spcBef>
                <a:spcPts val="0"/>
              </a:spcBef>
              <a:spcAft>
                <a:spcPts val="0"/>
              </a:spcAft>
              <a:buClrTx/>
              <a:buSzTx/>
              <a:buFontTx/>
              <a:buNone/>
              <a:tabLst/>
              <a:defRPr/>
            </a:pPr>
            <a:endParaRPr kumimoji="0" lang="fr-FR" sz="4800" b="0" i="0" u="none" strike="noStrike" kern="1200" cap="none" spc="0" normalizeH="0" baseline="0" noProof="0">
              <a:ln>
                <a:noFill/>
              </a:ln>
              <a:solidFill>
                <a:srgbClr val="FFFFFF"/>
              </a:solidFill>
              <a:effectLst/>
              <a:uLnTx/>
              <a:uFillTx/>
              <a:latin typeface="Trebuchet MS"/>
            </a:endParaRPr>
          </a:p>
          <a:p>
            <a:pPr marL="0" marR="0" lvl="0" indent="0" algn="ctr" defTabSz="609037" rtl="0" eaLnBrk="1" fontAlgn="auto" latinLnBrk="0" hangingPunct="1">
              <a:lnSpc>
                <a:spcPct val="100000"/>
              </a:lnSpc>
              <a:spcBef>
                <a:spcPts val="0"/>
              </a:spcBef>
              <a:spcAft>
                <a:spcPts val="0"/>
              </a:spcAft>
              <a:buClrTx/>
              <a:buSzTx/>
              <a:buFontTx/>
              <a:buNone/>
              <a:tabLst/>
              <a:defRPr/>
            </a:pPr>
            <a:r>
              <a:rPr kumimoji="0" lang="fr-FR" sz="4800" b="0" i="0" u="none" strike="noStrike" kern="1200" cap="none" spc="0" normalizeH="0" baseline="0" noProof="0">
                <a:ln>
                  <a:noFill/>
                </a:ln>
                <a:solidFill>
                  <a:srgbClr val="FFFFFF"/>
                </a:solidFill>
                <a:effectLst/>
                <a:uLnTx/>
                <a:uFillTx/>
                <a:latin typeface="Trebuchet MS"/>
              </a:rPr>
              <a:t>Des problèmes psychosociaux au travail ?</a:t>
            </a:r>
          </a:p>
          <a:p>
            <a:pPr marL="0" marR="0" lvl="0" indent="0" algn="ctr" defTabSz="609037" rtl="0" eaLnBrk="1" fontAlgn="auto" latinLnBrk="0" hangingPunct="1">
              <a:lnSpc>
                <a:spcPct val="100000"/>
              </a:lnSpc>
              <a:spcBef>
                <a:spcPts val="0"/>
              </a:spcBef>
              <a:spcAft>
                <a:spcPts val="0"/>
              </a:spcAft>
              <a:buClrTx/>
              <a:buSzTx/>
              <a:buFontTx/>
              <a:buNone/>
              <a:tabLst/>
              <a:defRPr/>
            </a:pPr>
            <a:endParaRPr kumimoji="0" lang="fr-FR" sz="4800" b="0" i="0" u="none" strike="noStrike" kern="1200" cap="none" spc="0" normalizeH="0" baseline="0" noProof="0">
              <a:ln>
                <a:noFill/>
              </a:ln>
              <a:solidFill>
                <a:srgbClr val="FFFFFF"/>
              </a:solidFill>
              <a:effectLst/>
              <a:uLnTx/>
              <a:uFillTx/>
              <a:latin typeface="Trebuchet MS"/>
            </a:endParaRPr>
          </a:p>
        </p:txBody>
      </p:sp>
      <p:sp>
        <p:nvSpPr>
          <p:cNvPr id="5" name="Graphic 3">
            <a:extLst>
              <a:ext uri="{FF2B5EF4-FFF2-40B4-BE49-F238E27FC236}">
                <a16:creationId xmlns:a16="http://schemas.microsoft.com/office/drawing/2014/main" id="{B9ACCF87-10E5-42FC-A9A8-806A06703AF9}"/>
              </a:ext>
            </a:extLst>
          </p:cNvPr>
          <p:cNvSpPr/>
          <p:nvPr/>
        </p:nvSpPr>
        <p:spPr>
          <a:xfrm>
            <a:off x="1917916" y="3171483"/>
            <a:ext cx="7218497" cy="2516052"/>
          </a:xfrm>
          <a:custGeom>
            <a:avLst/>
            <a:gdLst>
              <a:gd name="connsiteX0" fmla="*/ 878918 w 880370"/>
              <a:gd name="connsiteY0" fmla="*/ 34123 h 621440"/>
              <a:gd name="connsiteX1" fmla="*/ 811982 w 880370"/>
              <a:gd name="connsiteY1" fmla="*/ 285 h 621440"/>
              <a:gd name="connsiteX2" fmla="*/ 809403 w 880370"/>
              <a:gd name="connsiteY2" fmla="*/ 394 h 621440"/>
              <a:gd name="connsiteX3" fmla="*/ 808142 w 880370"/>
              <a:gd name="connsiteY3" fmla="*/ 2647 h 621440"/>
              <a:gd name="connsiteX4" fmla="*/ 808142 w 880370"/>
              <a:gd name="connsiteY4" fmla="*/ 33838 h 621440"/>
              <a:gd name="connsiteX5" fmla="*/ 712939 w 880370"/>
              <a:gd name="connsiteY5" fmla="*/ 33843 h 621440"/>
              <a:gd name="connsiteX6" fmla="*/ 709926 w 880370"/>
              <a:gd name="connsiteY6" fmla="*/ 34748 h 621440"/>
              <a:gd name="connsiteX7" fmla="*/ 709135 w 880370"/>
              <a:gd name="connsiteY7" fmla="*/ 36634 h 621440"/>
              <a:gd name="connsiteX8" fmla="*/ 709135 w 880370"/>
              <a:gd name="connsiteY8" fmla="*/ 348011 h 621440"/>
              <a:gd name="connsiteX9" fmla="*/ 593323 w 880370"/>
              <a:gd name="connsiteY9" fmla="*/ 348011 h 621440"/>
              <a:gd name="connsiteX10" fmla="*/ 593261 w 880370"/>
              <a:gd name="connsiteY10" fmla="*/ 181886 h 621440"/>
              <a:gd name="connsiteX11" fmla="*/ 593276 w 880370"/>
              <a:gd name="connsiteY11" fmla="*/ 176543 h 621440"/>
              <a:gd name="connsiteX12" fmla="*/ 590646 w 880370"/>
              <a:gd name="connsiteY12" fmla="*/ 165034 h 621440"/>
              <a:gd name="connsiteX13" fmla="*/ 582725 w 880370"/>
              <a:gd name="connsiteY13" fmla="*/ 164301 h 621440"/>
              <a:gd name="connsiteX14" fmla="*/ 456107 w 880370"/>
              <a:gd name="connsiteY14" fmla="*/ 164316 h 621440"/>
              <a:gd name="connsiteX15" fmla="*/ 453047 w 880370"/>
              <a:gd name="connsiteY15" fmla="*/ 165169 h 621440"/>
              <a:gd name="connsiteX16" fmla="*/ 452204 w 880370"/>
              <a:gd name="connsiteY16" fmla="*/ 167350 h 621440"/>
              <a:gd name="connsiteX17" fmla="*/ 452204 w 880370"/>
              <a:gd name="connsiteY17" fmla="*/ 482473 h 621440"/>
              <a:gd name="connsiteX18" fmla="*/ 451786 w 880370"/>
              <a:gd name="connsiteY18" fmla="*/ 482468 h 621440"/>
              <a:gd name="connsiteX19" fmla="*/ 333608 w 880370"/>
              <a:gd name="connsiteY19" fmla="*/ 482477 h 621440"/>
              <a:gd name="connsiteX20" fmla="*/ 332362 w 880370"/>
              <a:gd name="connsiteY20" fmla="*/ 482452 h 621440"/>
              <a:gd name="connsiteX21" fmla="*/ 332362 w 880370"/>
              <a:gd name="connsiteY21" fmla="*/ 307909 h 621440"/>
              <a:gd name="connsiteX22" fmla="*/ 332357 w 880370"/>
              <a:gd name="connsiteY22" fmla="*/ 307088 h 621440"/>
              <a:gd name="connsiteX23" fmla="*/ 330905 w 880370"/>
              <a:gd name="connsiteY23" fmla="*/ 303197 h 621440"/>
              <a:gd name="connsiteX24" fmla="*/ 329437 w 880370"/>
              <a:gd name="connsiteY24" fmla="*/ 302752 h 621440"/>
              <a:gd name="connsiteX25" fmla="*/ 199197 w 880370"/>
              <a:gd name="connsiteY25" fmla="*/ 302757 h 621440"/>
              <a:gd name="connsiteX26" fmla="*/ 195445 w 880370"/>
              <a:gd name="connsiteY26" fmla="*/ 304716 h 621440"/>
              <a:gd name="connsiteX27" fmla="*/ 195275 w 880370"/>
              <a:gd name="connsiteY27" fmla="*/ 305646 h 621440"/>
              <a:gd name="connsiteX28" fmla="*/ 195275 w 880370"/>
              <a:gd name="connsiteY28" fmla="*/ 582312 h 621440"/>
              <a:gd name="connsiteX29" fmla="*/ 72228 w 880370"/>
              <a:gd name="connsiteY29" fmla="*/ 582312 h 621440"/>
              <a:gd name="connsiteX30" fmla="*/ 72228 w 880370"/>
              <a:gd name="connsiteY30" fmla="*/ 551114 h 621440"/>
              <a:gd name="connsiteX31" fmla="*/ 70967 w 880370"/>
              <a:gd name="connsiteY31" fmla="*/ 548861 h 621440"/>
              <a:gd name="connsiteX32" fmla="*/ 68389 w 880370"/>
              <a:gd name="connsiteY32" fmla="*/ 548753 h 621440"/>
              <a:gd name="connsiteX33" fmla="*/ 1452 w 880370"/>
              <a:gd name="connsiteY33" fmla="*/ 582596 h 621440"/>
              <a:gd name="connsiteX34" fmla="*/ 0 w 880370"/>
              <a:gd name="connsiteY34" fmla="*/ 584958 h 621440"/>
              <a:gd name="connsiteX35" fmla="*/ 1452 w 880370"/>
              <a:gd name="connsiteY35" fmla="*/ 587319 h 621440"/>
              <a:gd name="connsiteX36" fmla="*/ 68389 w 880370"/>
              <a:gd name="connsiteY36" fmla="*/ 621157 h 621440"/>
              <a:gd name="connsiteX37" fmla="*/ 69582 w 880370"/>
              <a:gd name="connsiteY37" fmla="*/ 621441 h 621440"/>
              <a:gd name="connsiteX38" fmla="*/ 70967 w 880370"/>
              <a:gd name="connsiteY38" fmla="*/ 621048 h 621440"/>
              <a:gd name="connsiteX39" fmla="*/ 72228 w 880370"/>
              <a:gd name="connsiteY39" fmla="*/ 618795 h 621440"/>
              <a:gd name="connsiteX40" fmla="*/ 72228 w 880370"/>
              <a:gd name="connsiteY40" fmla="*/ 587604 h 621440"/>
              <a:gd name="connsiteX41" fmla="*/ 191342 w 880370"/>
              <a:gd name="connsiteY41" fmla="*/ 587604 h 621440"/>
              <a:gd name="connsiteX42" fmla="*/ 196975 w 880370"/>
              <a:gd name="connsiteY42" fmla="*/ 587588 h 621440"/>
              <a:gd name="connsiteX43" fmla="*/ 197507 w 880370"/>
              <a:gd name="connsiteY43" fmla="*/ 587618 h 621440"/>
              <a:gd name="connsiteX44" fmla="*/ 199977 w 880370"/>
              <a:gd name="connsiteY44" fmla="*/ 586518 h 621440"/>
              <a:gd name="connsiteX45" fmla="*/ 200561 w 880370"/>
              <a:gd name="connsiteY45" fmla="*/ 584440 h 621440"/>
              <a:gd name="connsiteX46" fmla="*/ 200567 w 880370"/>
              <a:gd name="connsiteY46" fmla="*/ 308044 h 621440"/>
              <a:gd name="connsiteX47" fmla="*/ 327070 w 880370"/>
              <a:gd name="connsiteY47" fmla="*/ 308044 h 621440"/>
              <a:gd name="connsiteX48" fmla="*/ 327070 w 880370"/>
              <a:gd name="connsiteY48" fmla="*/ 484875 h 621440"/>
              <a:gd name="connsiteX49" fmla="*/ 328383 w 880370"/>
              <a:gd name="connsiteY49" fmla="*/ 487159 h 621440"/>
              <a:gd name="connsiteX50" fmla="*/ 332083 w 880370"/>
              <a:gd name="connsiteY50" fmla="*/ 487759 h 621440"/>
              <a:gd name="connsiteX51" fmla="*/ 333364 w 880370"/>
              <a:gd name="connsiteY51" fmla="*/ 487759 h 621440"/>
              <a:gd name="connsiteX52" fmla="*/ 451724 w 880370"/>
              <a:gd name="connsiteY52" fmla="*/ 487759 h 621440"/>
              <a:gd name="connsiteX53" fmla="*/ 455135 w 880370"/>
              <a:gd name="connsiteY53" fmla="*/ 487666 h 621440"/>
              <a:gd name="connsiteX54" fmla="*/ 457496 w 880370"/>
              <a:gd name="connsiteY54" fmla="*/ 485035 h 621440"/>
              <a:gd name="connsiteX55" fmla="*/ 457496 w 880370"/>
              <a:gd name="connsiteY55" fmla="*/ 169593 h 621440"/>
              <a:gd name="connsiteX56" fmla="*/ 583112 w 880370"/>
              <a:gd name="connsiteY56" fmla="*/ 169593 h 621440"/>
              <a:gd name="connsiteX57" fmla="*/ 583892 w 880370"/>
              <a:gd name="connsiteY57" fmla="*/ 169474 h 621440"/>
              <a:gd name="connsiteX58" fmla="*/ 587391 w 880370"/>
              <a:gd name="connsiteY58" fmla="*/ 169200 h 621440"/>
              <a:gd name="connsiteX59" fmla="*/ 587990 w 880370"/>
              <a:gd name="connsiteY59" fmla="*/ 176248 h 621440"/>
              <a:gd name="connsiteX60" fmla="*/ 587995 w 880370"/>
              <a:gd name="connsiteY60" fmla="*/ 182248 h 621440"/>
              <a:gd name="connsiteX61" fmla="*/ 587995 w 880370"/>
              <a:gd name="connsiteY61" fmla="*/ 342047 h 621440"/>
              <a:gd name="connsiteX62" fmla="*/ 588011 w 880370"/>
              <a:gd name="connsiteY62" fmla="*/ 350806 h 621440"/>
              <a:gd name="connsiteX63" fmla="*/ 591437 w 880370"/>
              <a:gd name="connsiteY63" fmla="*/ 353302 h 621440"/>
              <a:gd name="connsiteX64" fmla="*/ 711610 w 880370"/>
              <a:gd name="connsiteY64" fmla="*/ 353297 h 621440"/>
              <a:gd name="connsiteX65" fmla="*/ 713708 w 880370"/>
              <a:gd name="connsiteY65" fmla="*/ 352295 h 621440"/>
              <a:gd name="connsiteX66" fmla="*/ 714334 w 880370"/>
              <a:gd name="connsiteY66" fmla="*/ 349845 h 621440"/>
              <a:gd name="connsiteX67" fmla="*/ 714427 w 880370"/>
              <a:gd name="connsiteY67" fmla="*/ 349142 h 621440"/>
              <a:gd name="connsiteX68" fmla="*/ 714427 w 880370"/>
              <a:gd name="connsiteY68" fmla="*/ 39130 h 621440"/>
              <a:gd name="connsiteX69" fmla="*/ 808142 w 880370"/>
              <a:gd name="connsiteY69" fmla="*/ 39130 h 621440"/>
              <a:gd name="connsiteX70" fmla="*/ 808142 w 880370"/>
              <a:gd name="connsiteY70" fmla="*/ 70327 h 621440"/>
              <a:gd name="connsiteX71" fmla="*/ 809403 w 880370"/>
              <a:gd name="connsiteY71" fmla="*/ 72580 h 621440"/>
              <a:gd name="connsiteX72" fmla="*/ 810788 w 880370"/>
              <a:gd name="connsiteY72" fmla="*/ 72973 h 621440"/>
              <a:gd name="connsiteX73" fmla="*/ 811982 w 880370"/>
              <a:gd name="connsiteY73" fmla="*/ 72688 h 621440"/>
              <a:gd name="connsiteX74" fmla="*/ 878918 w 880370"/>
              <a:gd name="connsiteY74" fmla="*/ 38846 h 621440"/>
              <a:gd name="connsiteX75" fmla="*/ 880370 w 880370"/>
              <a:gd name="connsiteY75" fmla="*/ 36484 h 621440"/>
              <a:gd name="connsiteX76" fmla="*/ 878918 w 880370"/>
              <a:gd name="connsiteY76" fmla="*/ 34123 h 621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880370" h="621440">
                <a:moveTo>
                  <a:pt x="878918" y="34123"/>
                </a:moveTo>
                <a:lnTo>
                  <a:pt x="811982" y="285"/>
                </a:lnTo>
                <a:cubicBezTo>
                  <a:pt x="811159" y="-128"/>
                  <a:pt x="810183" y="-92"/>
                  <a:pt x="809403" y="394"/>
                </a:cubicBezTo>
                <a:cubicBezTo>
                  <a:pt x="808617" y="874"/>
                  <a:pt x="808142" y="1727"/>
                  <a:pt x="808142" y="2647"/>
                </a:cubicBezTo>
                <a:lnTo>
                  <a:pt x="808142" y="33838"/>
                </a:lnTo>
                <a:lnTo>
                  <a:pt x="712939" y="33843"/>
                </a:lnTo>
                <a:cubicBezTo>
                  <a:pt x="712256" y="33797"/>
                  <a:pt x="710960" y="33735"/>
                  <a:pt x="709926" y="34748"/>
                </a:cubicBezTo>
                <a:cubicBezTo>
                  <a:pt x="709420" y="35243"/>
                  <a:pt x="709135" y="35926"/>
                  <a:pt x="709135" y="36634"/>
                </a:cubicBezTo>
                <a:lnTo>
                  <a:pt x="709135" y="348011"/>
                </a:lnTo>
                <a:lnTo>
                  <a:pt x="593323" y="348011"/>
                </a:lnTo>
                <a:lnTo>
                  <a:pt x="593261" y="181886"/>
                </a:lnTo>
                <a:cubicBezTo>
                  <a:pt x="593059" y="180424"/>
                  <a:pt x="593168" y="178450"/>
                  <a:pt x="593276" y="176543"/>
                </a:cubicBezTo>
                <a:cubicBezTo>
                  <a:pt x="593520" y="172083"/>
                  <a:pt x="593778" y="167474"/>
                  <a:pt x="590646" y="165034"/>
                </a:cubicBezTo>
                <a:cubicBezTo>
                  <a:pt x="588755" y="163546"/>
                  <a:pt x="586166" y="163313"/>
                  <a:pt x="582725" y="164301"/>
                </a:cubicBezTo>
                <a:lnTo>
                  <a:pt x="456107" y="164316"/>
                </a:lnTo>
                <a:cubicBezTo>
                  <a:pt x="455517" y="164249"/>
                  <a:pt x="454106" y="164093"/>
                  <a:pt x="453047" y="165169"/>
                </a:cubicBezTo>
                <a:cubicBezTo>
                  <a:pt x="452556" y="165660"/>
                  <a:pt x="452204" y="166651"/>
                  <a:pt x="452204" y="167350"/>
                </a:cubicBezTo>
                <a:lnTo>
                  <a:pt x="452204" y="482473"/>
                </a:lnTo>
                <a:cubicBezTo>
                  <a:pt x="452066" y="482473"/>
                  <a:pt x="451926" y="482468"/>
                  <a:pt x="451786" y="482468"/>
                </a:cubicBezTo>
                <a:lnTo>
                  <a:pt x="333608" y="482477"/>
                </a:lnTo>
                <a:cubicBezTo>
                  <a:pt x="333215" y="482436"/>
                  <a:pt x="332801" y="482426"/>
                  <a:pt x="332362" y="482452"/>
                </a:cubicBezTo>
                <a:lnTo>
                  <a:pt x="332362" y="307909"/>
                </a:lnTo>
                <a:cubicBezTo>
                  <a:pt x="332362" y="307775"/>
                  <a:pt x="332378" y="307222"/>
                  <a:pt x="332357" y="307088"/>
                </a:cubicBezTo>
                <a:cubicBezTo>
                  <a:pt x="332414" y="306178"/>
                  <a:pt x="332532" y="304281"/>
                  <a:pt x="330905" y="303197"/>
                </a:cubicBezTo>
                <a:cubicBezTo>
                  <a:pt x="330471" y="302908"/>
                  <a:pt x="329960" y="302752"/>
                  <a:pt x="329437" y="302752"/>
                </a:cubicBezTo>
                <a:lnTo>
                  <a:pt x="199197" y="302757"/>
                </a:lnTo>
                <a:cubicBezTo>
                  <a:pt x="196732" y="302607"/>
                  <a:pt x="195818" y="303724"/>
                  <a:pt x="195445" y="304716"/>
                </a:cubicBezTo>
                <a:cubicBezTo>
                  <a:pt x="195332" y="305016"/>
                  <a:pt x="195275" y="305331"/>
                  <a:pt x="195275" y="305646"/>
                </a:cubicBezTo>
                <a:lnTo>
                  <a:pt x="195275" y="582312"/>
                </a:lnTo>
                <a:lnTo>
                  <a:pt x="72228" y="582312"/>
                </a:lnTo>
                <a:lnTo>
                  <a:pt x="72228" y="551114"/>
                </a:lnTo>
                <a:cubicBezTo>
                  <a:pt x="72228" y="550195"/>
                  <a:pt x="71753" y="549342"/>
                  <a:pt x="70967" y="548861"/>
                </a:cubicBezTo>
                <a:cubicBezTo>
                  <a:pt x="70177" y="548365"/>
                  <a:pt x="69200" y="548334"/>
                  <a:pt x="68389" y="548753"/>
                </a:cubicBezTo>
                <a:lnTo>
                  <a:pt x="1452" y="582596"/>
                </a:lnTo>
                <a:cubicBezTo>
                  <a:pt x="563" y="583045"/>
                  <a:pt x="0" y="583960"/>
                  <a:pt x="0" y="584958"/>
                </a:cubicBezTo>
                <a:cubicBezTo>
                  <a:pt x="0" y="585955"/>
                  <a:pt x="563" y="586869"/>
                  <a:pt x="1452" y="587319"/>
                </a:cubicBezTo>
                <a:lnTo>
                  <a:pt x="68389" y="621157"/>
                </a:lnTo>
                <a:cubicBezTo>
                  <a:pt x="68766" y="621347"/>
                  <a:pt x="69174" y="621441"/>
                  <a:pt x="69582" y="621441"/>
                </a:cubicBezTo>
                <a:cubicBezTo>
                  <a:pt x="70063" y="621441"/>
                  <a:pt x="70543" y="621311"/>
                  <a:pt x="70967" y="621048"/>
                </a:cubicBezTo>
                <a:cubicBezTo>
                  <a:pt x="71753" y="620567"/>
                  <a:pt x="72228" y="619714"/>
                  <a:pt x="72228" y="618795"/>
                </a:cubicBezTo>
                <a:lnTo>
                  <a:pt x="72228" y="587604"/>
                </a:lnTo>
                <a:lnTo>
                  <a:pt x="191342" y="587604"/>
                </a:lnTo>
                <a:lnTo>
                  <a:pt x="196975" y="587588"/>
                </a:lnTo>
                <a:cubicBezTo>
                  <a:pt x="197100" y="587598"/>
                  <a:pt x="197285" y="587618"/>
                  <a:pt x="197507" y="587618"/>
                </a:cubicBezTo>
                <a:cubicBezTo>
                  <a:pt x="198184" y="587618"/>
                  <a:pt x="199217" y="587459"/>
                  <a:pt x="199977" y="586518"/>
                </a:cubicBezTo>
                <a:cubicBezTo>
                  <a:pt x="200375" y="586021"/>
                  <a:pt x="200583" y="585184"/>
                  <a:pt x="200561" y="584440"/>
                </a:cubicBezTo>
                <a:lnTo>
                  <a:pt x="200567" y="308044"/>
                </a:lnTo>
                <a:lnTo>
                  <a:pt x="327070" y="308044"/>
                </a:lnTo>
                <a:lnTo>
                  <a:pt x="327070" y="484875"/>
                </a:lnTo>
                <a:cubicBezTo>
                  <a:pt x="327070" y="485816"/>
                  <a:pt x="327572" y="486689"/>
                  <a:pt x="328383" y="487159"/>
                </a:cubicBezTo>
                <a:cubicBezTo>
                  <a:pt x="329576" y="487852"/>
                  <a:pt x="330910" y="487795"/>
                  <a:pt x="332083" y="487759"/>
                </a:cubicBezTo>
                <a:cubicBezTo>
                  <a:pt x="332450" y="487743"/>
                  <a:pt x="332822" y="487723"/>
                  <a:pt x="333364" y="487759"/>
                </a:cubicBezTo>
                <a:lnTo>
                  <a:pt x="451724" y="487759"/>
                </a:lnTo>
                <a:cubicBezTo>
                  <a:pt x="452882" y="487769"/>
                  <a:pt x="454076" y="487779"/>
                  <a:pt x="455135" y="487666"/>
                </a:cubicBezTo>
                <a:cubicBezTo>
                  <a:pt x="456479" y="487521"/>
                  <a:pt x="457496" y="486385"/>
                  <a:pt x="457496" y="485035"/>
                </a:cubicBezTo>
                <a:lnTo>
                  <a:pt x="457496" y="169593"/>
                </a:lnTo>
                <a:lnTo>
                  <a:pt x="583112" y="169593"/>
                </a:lnTo>
                <a:cubicBezTo>
                  <a:pt x="583375" y="169593"/>
                  <a:pt x="583639" y="169551"/>
                  <a:pt x="583892" y="169474"/>
                </a:cubicBezTo>
                <a:cubicBezTo>
                  <a:pt x="585939" y="168838"/>
                  <a:pt x="587045" y="168931"/>
                  <a:pt x="587391" y="169200"/>
                </a:cubicBezTo>
                <a:cubicBezTo>
                  <a:pt x="588341" y="169944"/>
                  <a:pt x="588129" y="173737"/>
                  <a:pt x="587990" y="176248"/>
                </a:cubicBezTo>
                <a:cubicBezTo>
                  <a:pt x="587871" y="178408"/>
                  <a:pt x="587747" y="180641"/>
                  <a:pt x="587995" y="182248"/>
                </a:cubicBezTo>
                <a:lnTo>
                  <a:pt x="587995" y="342047"/>
                </a:lnTo>
                <a:lnTo>
                  <a:pt x="588011" y="350806"/>
                </a:lnTo>
                <a:cubicBezTo>
                  <a:pt x="588119" y="351768"/>
                  <a:pt x="588988" y="353493"/>
                  <a:pt x="591437" y="353302"/>
                </a:cubicBezTo>
                <a:lnTo>
                  <a:pt x="711610" y="353297"/>
                </a:lnTo>
                <a:cubicBezTo>
                  <a:pt x="712333" y="353266"/>
                  <a:pt x="713233" y="352842"/>
                  <a:pt x="713708" y="352295"/>
                </a:cubicBezTo>
                <a:cubicBezTo>
                  <a:pt x="714586" y="351282"/>
                  <a:pt x="714468" y="350093"/>
                  <a:pt x="714334" y="349845"/>
                </a:cubicBezTo>
                <a:cubicBezTo>
                  <a:pt x="714396" y="349612"/>
                  <a:pt x="714427" y="349380"/>
                  <a:pt x="714427" y="349142"/>
                </a:cubicBezTo>
                <a:lnTo>
                  <a:pt x="714427" y="39130"/>
                </a:lnTo>
                <a:lnTo>
                  <a:pt x="808142" y="39130"/>
                </a:lnTo>
                <a:lnTo>
                  <a:pt x="808142" y="70327"/>
                </a:lnTo>
                <a:cubicBezTo>
                  <a:pt x="808142" y="71247"/>
                  <a:pt x="808617" y="72100"/>
                  <a:pt x="809403" y="72580"/>
                </a:cubicBezTo>
                <a:cubicBezTo>
                  <a:pt x="809827" y="72844"/>
                  <a:pt x="810307" y="72973"/>
                  <a:pt x="810788" y="72973"/>
                </a:cubicBezTo>
                <a:cubicBezTo>
                  <a:pt x="811196" y="72973"/>
                  <a:pt x="811604" y="72880"/>
                  <a:pt x="811982" y="72688"/>
                </a:cubicBezTo>
                <a:lnTo>
                  <a:pt x="878918" y="38846"/>
                </a:lnTo>
                <a:cubicBezTo>
                  <a:pt x="879807" y="38396"/>
                  <a:pt x="880370" y="37482"/>
                  <a:pt x="880370" y="36484"/>
                </a:cubicBezTo>
                <a:cubicBezTo>
                  <a:pt x="880370" y="35487"/>
                  <a:pt x="879807" y="34573"/>
                  <a:pt x="878918" y="34123"/>
                </a:cubicBezTo>
                <a:close/>
              </a:path>
            </a:pathLst>
          </a:custGeom>
          <a:solidFill>
            <a:srgbClr val="3C4256"/>
          </a:solidFill>
          <a:ln w="10583"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sp>
        <p:nvSpPr>
          <p:cNvPr id="26" name="Rectangle 25">
            <a:extLst>
              <a:ext uri="{FF2B5EF4-FFF2-40B4-BE49-F238E27FC236}">
                <a16:creationId xmlns:a16="http://schemas.microsoft.com/office/drawing/2014/main" id="{A29C803E-79BE-41D2-9F13-E11BFB567B8A}"/>
              </a:ext>
            </a:extLst>
          </p:cNvPr>
          <p:cNvSpPr/>
          <p:nvPr/>
        </p:nvSpPr>
        <p:spPr>
          <a:xfrm>
            <a:off x="1899231" y="5171333"/>
            <a:ext cx="796424" cy="730271"/>
          </a:xfrm>
          <a:prstGeom prst="rect">
            <a:avLst/>
          </a:prstGeom>
          <a:solidFill>
            <a:schemeClr val="bg2"/>
          </a:solidFill>
          <a:ln>
            <a:solidFill>
              <a:schemeClr val="bg2"/>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FFFFFF"/>
              </a:solidFill>
              <a:effectLst/>
              <a:uLnTx/>
              <a:uFillTx/>
              <a:latin typeface="Trebuchet MS"/>
            </a:endParaRPr>
          </a:p>
        </p:txBody>
      </p:sp>
      <p:sp>
        <p:nvSpPr>
          <p:cNvPr id="10" name="Oval 9">
            <a:extLst>
              <a:ext uri="{FF2B5EF4-FFF2-40B4-BE49-F238E27FC236}">
                <a16:creationId xmlns:a16="http://schemas.microsoft.com/office/drawing/2014/main" id="{DD995BF5-BA97-4843-8C1D-E65B78B7726E}"/>
              </a:ext>
            </a:extLst>
          </p:cNvPr>
          <p:cNvSpPr/>
          <p:nvPr/>
        </p:nvSpPr>
        <p:spPr>
          <a:xfrm>
            <a:off x="2247003" y="5368467"/>
            <a:ext cx="336000" cy="336000"/>
          </a:xfrm>
          <a:prstGeom prst="ellipse">
            <a:avLst/>
          </a:prstGeom>
          <a:solidFill>
            <a:schemeClr val="accent1">
              <a:lumMod val="40000"/>
              <a:lumOff val="6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FFFFFF"/>
              </a:solidFill>
              <a:effectLst/>
              <a:uLnTx/>
              <a:uFillTx/>
              <a:latin typeface="Trebuchet MS"/>
            </a:endParaRPr>
          </a:p>
        </p:txBody>
      </p:sp>
      <p:sp>
        <p:nvSpPr>
          <p:cNvPr id="29" name="Rectangle 28">
            <a:extLst>
              <a:ext uri="{FF2B5EF4-FFF2-40B4-BE49-F238E27FC236}">
                <a16:creationId xmlns:a16="http://schemas.microsoft.com/office/drawing/2014/main" id="{9D824DFA-687A-4461-AC30-4E5828424561}"/>
              </a:ext>
            </a:extLst>
          </p:cNvPr>
          <p:cNvSpPr/>
          <p:nvPr/>
        </p:nvSpPr>
        <p:spPr>
          <a:xfrm>
            <a:off x="3008429" y="3627164"/>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Collègue concerné/impliqué</a:t>
            </a:r>
          </a:p>
        </p:txBody>
      </p:sp>
      <p:sp>
        <p:nvSpPr>
          <p:cNvPr id="80" name="Rectangle 79">
            <a:extLst>
              <a:ext uri="{FF2B5EF4-FFF2-40B4-BE49-F238E27FC236}">
                <a16:creationId xmlns:a16="http://schemas.microsoft.com/office/drawing/2014/main" id="{D8A5E2F2-2090-4181-AC2F-2DBD42DDA745}"/>
              </a:ext>
            </a:extLst>
          </p:cNvPr>
          <p:cNvSpPr/>
          <p:nvPr/>
        </p:nvSpPr>
        <p:spPr>
          <a:xfrm>
            <a:off x="923538" y="2465576"/>
            <a:ext cx="3544233" cy="751509"/>
          </a:xfrm>
          <a:prstGeom prst="rect">
            <a:avLst/>
          </a:prstGeom>
          <a:solidFill>
            <a:schemeClr val="accent1">
              <a:lumMod val="40000"/>
              <a:lumOff val="60000"/>
            </a:schemeClr>
          </a:solidFill>
          <a:ln>
            <a:solidFill>
              <a:schemeClr val="accent1">
                <a:lumMod val="60000"/>
                <a:lumOff val="40000"/>
              </a:schemeClr>
            </a:solidFill>
          </a:ln>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FFFFFF"/>
                </a:solidFill>
                <a:effectLst/>
                <a:uLnTx/>
                <a:uFillTx/>
                <a:latin typeface="Trebuchet MS"/>
              </a:rPr>
              <a:t>Faire le premier pas</a:t>
            </a:r>
          </a:p>
        </p:txBody>
      </p:sp>
      <p:sp>
        <p:nvSpPr>
          <p:cNvPr id="81" name="Rectangle 80">
            <a:extLst>
              <a:ext uri="{FF2B5EF4-FFF2-40B4-BE49-F238E27FC236}">
                <a16:creationId xmlns:a16="http://schemas.microsoft.com/office/drawing/2014/main" id="{0108FD5E-4679-436B-9113-EDC204009E6F}"/>
              </a:ext>
            </a:extLst>
          </p:cNvPr>
          <p:cNvSpPr/>
          <p:nvPr/>
        </p:nvSpPr>
        <p:spPr>
          <a:xfrm>
            <a:off x="6289292" y="4655410"/>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Représentant des travailleurs/ délégué syndical</a:t>
            </a:r>
          </a:p>
        </p:txBody>
      </p:sp>
      <p:sp>
        <p:nvSpPr>
          <p:cNvPr id="82" name="Rectangle 81">
            <a:extLst>
              <a:ext uri="{FF2B5EF4-FFF2-40B4-BE49-F238E27FC236}">
                <a16:creationId xmlns:a16="http://schemas.microsoft.com/office/drawing/2014/main" id="{FCB4A82C-F809-4CC5-BCBB-A60F3E5DD418}"/>
              </a:ext>
            </a:extLst>
          </p:cNvPr>
          <p:cNvSpPr/>
          <p:nvPr/>
        </p:nvSpPr>
        <p:spPr>
          <a:xfrm>
            <a:off x="4965775" y="3102715"/>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Ressources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Humaines, personne de confiance</a:t>
            </a:r>
          </a:p>
        </p:txBody>
      </p:sp>
      <p:grpSp>
        <p:nvGrpSpPr>
          <p:cNvPr id="13" name="Graphic 6">
            <a:extLst>
              <a:ext uri="{FF2B5EF4-FFF2-40B4-BE49-F238E27FC236}">
                <a16:creationId xmlns:a16="http://schemas.microsoft.com/office/drawing/2014/main" id="{0DE9B18A-DC98-47FB-98E7-F8FF6FB13655}"/>
              </a:ext>
            </a:extLst>
          </p:cNvPr>
          <p:cNvGrpSpPr/>
          <p:nvPr/>
        </p:nvGrpSpPr>
        <p:grpSpPr>
          <a:xfrm rot="5400000">
            <a:off x="1427293" y="5226078"/>
            <a:ext cx="556633" cy="699388"/>
            <a:chOff x="1368670" y="3570482"/>
            <a:chExt cx="417475" cy="524541"/>
          </a:xfrm>
          <a:solidFill>
            <a:srgbClr val="424357"/>
          </a:solidFill>
        </p:grpSpPr>
        <p:sp>
          <p:nvSpPr>
            <p:cNvPr id="14" name="Freeform: Shape 13">
              <a:extLst>
                <a:ext uri="{FF2B5EF4-FFF2-40B4-BE49-F238E27FC236}">
                  <a16:creationId xmlns:a16="http://schemas.microsoft.com/office/drawing/2014/main" id="{D9F7672E-41F4-453F-9A7F-8468244E0591}"/>
                </a:ext>
              </a:extLst>
            </p:cNvPr>
            <p:cNvSpPr/>
            <p:nvPr/>
          </p:nvSpPr>
          <p:spPr>
            <a:xfrm>
              <a:off x="1423661" y="3963422"/>
              <a:ext cx="149847" cy="131601"/>
            </a:xfrm>
            <a:custGeom>
              <a:avLst/>
              <a:gdLst>
                <a:gd name="connsiteX0" fmla="*/ 78690 w 149847"/>
                <a:gd name="connsiteY0" fmla="*/ 131592 h 131601"/>
                <a:gd name="connsiteX1" fmla="*/ 35314 w 149847"/>
                <a:gd name="connsiteY1" fmla="*/ 116476 h 131601"/>
                <a:gd name="connsiteX2" fmla="*/ 1795 w 149847"/>
                <a:gd name="connsiteY2" fmla="*/ 61926 h 131601"/>
                <a:gd name="connsiteX3" fmla="*/ 5081 w 149847"/>
                <a:gd name="connsiteY3" fmla="*/ 30380 h 131601"/>
                <a:gd name="connsiteX4" fmla="*/ 44515 w 149847"/>
                <a:gd name="connsiteY4" fmla="*/ 15263 h 131601"/>
                <a:gd name="connsiteX5" fmla="*/ 66860 w 149847"/>
                <a:gd name="connsiteY5" fmla="*/ 11977 h 131601"/>
                <a:gd name="connsiteX6" fmla="*/ 66860 w 149847"/>
                <a:gd name="connsiteY6" fmla="*/ 11977 h 131601"/>
                <a:gd name="connsiteX7" fmla="*/ 88549 w 149847"/>
                <a:gd name="connsiteY7" fmla="*/ 6062 h 131601"/>
                <a:gd name="connsiteX8" fmla="*/ 131926 w 149847"/>
                <a:gd name="connsiteY8" fmla="*/ 3433 h 131601"/>
                <a:gd name="connsiteX9" fmla="*/ 147699 w 149847"/>
                <a:gd name="connsiteY9" fmla="*/ 30380 h 131601"/>
                <a:gd name="connsiteX10" fmla="*/ 92492 w 149847"/>
                <a:gd name="connsiteY10" fmla="*/ 129621 h 131601"/>
                <a:gd name="connsiteX11" fmla="*/ 78690 w 149847"/>
                <a:gd name="connsiteY11" fmla="*/ 131592 h 131601"/>
                <a:gd name="connsiteX12" fmla="*/ 118124 w 149847"/>
                <a:gd name="connsiteY12" fmla="*/ 10006 h 131601"/>
                <a:gd name="connsiteX13" fmla="*/ 91835 w 149847"/>
                <a:gd name="connsiteY13" fmla="*/ 15921 h 131601"/>
                <a:gd name="connsiteX14" fmla="*/ 68832 w 149847"/>
                <a:gd name="connsiteY14" fmla="*/ 21836 h 131601"/>
                <a:gd name="connsiteX15" fmla="*/ 68832 w 149847"/>
                <a:gd name="connsiteY15" fmla="*/ 21836 h 131601"/>
                <a:gd name="connsiteX16" fmla="*/ 45829 w 149847"/>
                <a:gd name="connsiteY16" fmla="*/ 25779 h 131601"/>
                <a:gd name="connsiteX17" fmla="*/ 12968 w 149847"/>
                <a:gd name="connsiteY17" fmla="*/ 36295 h 131601"/>
                <a:gd name="connsiteX18" fmla="*/ 11654 w 149847"/>
                <a:gd name="connsiteY18" fmla="*/ 59955 h 131601"/>
                <a:gd name="connsiteX19" fmla="*/ 41886 w 149847"/>
                <a:gd name="connsiteY19" fmla="*/ 108589 h 131601"/>
                <a:gd name="connsiteX20" fmla="*/ 91178 w 149847"/>
                <a:gd name="connsiteY20" fmla="*/ 120419 h 131601"/>
                <a:gd name="connsiteX21" fmla="*/ 139155 w 149847"/>
                <a:gd name="connsiteY21" fmla="*/ 33008 h 131601"/>
                <a:gd name="connsiteX22" fmla="*/ 127982 w 149847"/>
                <a:gd name="connsiteY22" fmla="*/ 11977 h 131601"/>
                <a:gd name="connsiteX23" fmla="*/ 118124 w 149847"/>
                <a:gd name="connsiteY23" fmla="*/ 10006 h 131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49847" h="131601">
                  <a:moveTo>
                    <a:pt x="78690" y="131592"/>
                  </a:moveTo>
                  <a:cubicBezTo>
                    <a:pt x="63574" y="131592"/>
                    <a:pt x="48458" y="126334"/>
                    <a:pt x="35314" y="116476"/>
                  </a:cubicBezTo>
                  <a:cubicBezTo>
                    <a:pt x="18226" y="103332"/>
                    <a:pt x="6396" y="84272"/>
                    <a:pt x="1795" y="61926"/>
                  </a:cubicBezTo>
                  <a:cubicBezTo>
                    <a:pt x="-1491" y="47467"/>
                    <a:pt x="-177" y="37609"/>
                    <a:pt x="5081" y="30380"/>
                  </a:cubicBezTo>
                  <a:cubicBezTo>
                    <a:pt x="12968" y="19864"/>
                    <a:pt x="27427" y="17892"/>
                    <a:pt x="44515" y="15263"/>
                  </a:cubicBezTo>
                  <a:cubicBezTo>
                    <a:pt x="51744" y="14606"/>
                    <a:pt x="58974" y="13292"/>
                    <a:pt x="66860" y="11977"/>
                  </a:cubicBezTo>
                  <a:lnTo>
                    <a:pt x="66860" y="11977"/>
                  </a:lnTo>
                  <a:cubicBezTo>
                    <a:pt x="74747" y="10663"/>
                    <a:pt x="81977" y="8034"/>
                    <a:pt x="88549" y="6062"/>
                  </a:cubicBezTo>
                  <a:cubicBezTo>
                    <a:pt x="105637" y="804"/>
                    <a:pt x="120753" y="-3139"/>
                    <a:pt x="131926" y="3433"/>
                  </a:cubicBezTo>
                  <a:cubicBezTo>
                    <a:pt x="139812" y="8034"/>
                    <a:pt x="144413" y="16578"/>
                    <a:pt x="147699" y="30380"/>
                  </a:cubicBezTo>
                  <a:cubicBezTo>
                    <a:pt x="157557" y="76385"/>
                    <a:pt x="132583" y="121077"/>
                    <a:pt x="92492" y="129621"/>
                  </a:cubicBezTo>
                  <a:cubicBezTo>
                    <a:pt x="87892" y="130935"/>
                    <a:pt x="83291" y="131592"/>
                    <a:pt x="78690" y="131592"/>
                  </a:cubicBezTo>
                  <a:close/>
                  <a:moveTo>
                    <a:pt x="118124" y="10006"/>
                  </a:moveTo>
                  <a:cubicBezTo>
                    <a:pt x="110894" y="10006"/>
                    <a:pt x="101693" y="12635"/>
                    <a:pt x="91835" y="15921"/>
                  </a:cubicBezTo>
                  <a:cubicBezTo>
                    <a:pt x="84605" y="17892"/>
                    <a:pt x="77376" y="20521"/>
                    <a:pt x="68832" y="21836"/>
                  </a:cubicBezTo>
                  <a:lnTo>
                    <a:pt x="68832" y="21836"/>
                  </a:lnTo>
                  <a:cubicBezTo>
                    <a:pt x="60945" y="23807"/>
                    <a:pt x="52401" y="24465"/>
                    <a:pt x="45829" y="25779"/>
                  </a:cubicBezTo>
                  <a:cubicBezTo>
                    <a:pt x="30056" y="27751"/>
                    <a:pt x="18226" y="29065"/>
                    <a:pt x="12968" y="36295"/>
                  </a:cubicBezTo>
                  <a:cubicBezTo>
                    <a:pt x="9682" y="40895"/>
                    <a:pt x="9025" y="48782"/>
                    <a:pt x="11654" y="59955"/>
                  </a:cubicBezTo>
                  <a:cubicBezTo>
                    <a:pt x="15597" y="79671"/>
                    <a:pt x="26770" y="97417"/>
                    <a:pt x="41886" y="108589"/>
                  </a:cubicBezTo>
                  <a:cubicBezTo>
                    <a:pt x="57002" y="119762"/>
                    <a:pt x="74090" y="124363"/>
                    <a:pt x="91178" y="120419"/>
                  </a:cubicBezTo>
                  <a:cubicBezTo>
                    <a:pt x="126011" y="113190"/>
                    <a:pt x="147699" y="73756"/>
                    <a:pt x="139155" y="33008"/>
                  </a:cubicBezTo>
                  <a:cubicBezTo>
                    <a:pt x="136526" y="21836"/>
                    <a:pt x="133240" y="15263"/>
                    <a:pt x="127982" y="11977"/>
                  </a:cubicBezTo>
                  <a:cubicBezTo>
                    <a:pt x="124696" y="10663"/>
                    <a:pt x="122067" y="10006"/>
                    <a:pt x="118124" y="10006"/>
                  </a:cubicBezTo>
                  <a:close/>
                </a:path>
              </a:pathLst>
            </a:custGeom>
            <a:solidFill>
              <a:srgbClr val="424357"/>
            </a:solidFill>
            <a:ln w="6572"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sp>
          <p:nvSpPr>
            <p:cNvPr id="16" name="Freeform: Shape 15">
              <a:extLst>
                <a:ext uri="{FF2B5EF4-FFF2-40B4-BE49-F238E27FC236}">
                  <a16:creationId xmlns:a16="http://schemas.microsoft.com/office/drawing/2014/main" id="{D359D460-E927-46E0-A0DB-1049E5BADE96}"/>
                </a:ext>
              </a:extLst>
            </p:cNvPr>
            <p:cNvSpPr/>
            <p:nvPr/>
          </p:nvSpPr>
          <p:spPr>
            <a:xfrm>
              <a:off x="1593978" y="3839029"/>
              <a:ext cx="149784" cy="127177"/>
            </a:xfrm>
            <a:custGeom>
              <a:avLst/>
              <a:gdLst>
                <a:gd name="connsiteX0" fmla="*/ 72015 w 149784"/>
                <a:gd name="connsiteY0" fmla="*/ 127174 h 127177"/>
                <a:gd name="connsiteX1" fmla="*/ 62157 w 149784"/>
                <a:gd name="connsiteY1" fmla="*/ 126517 h 127177"/>
                <a:gd name="connsiteX2" fmla="*/ 13522 w 149784"/>
                <a:gd name="connsiteY2" fmla="*/ 93656 h 127177"/>
                <a:gd name="connsiteX3" fmla="*/ 1035 w 149784"/>
                <a:gd name="connsiteY3" fmla="*/ 30562 h 127177"/>
                <a:gd name="connsiteX4" fmla="*/ 14179 w 149784"/>
                <a:gd name="connsiteY4" fmla="*/ 4273 h 127177"/>
                <a:gd name="connsiteX5" fmla="*/ 54270 w 149784"/>
                <a:gd name="connsiteY5" fmla="*/ 4273 h 127177"/>
                <a:gd name="connsiteX6" fmla="*/ 81873 w 149784"/>
                <a:gd name="connsiteY6" fmla="*/ 8874 h 127177"/>
                <a:gd name="connsiteX7" fmla="*/ 82531 w 149784"/>
                <a:gd name="connsiteY7" fmla="*/ 8874 h 127177"/>
                <a:gd name="connsiteX8" fmla="*/ 109477 w 149784"/>
                <a:gd name="connsiteY8" fmla="*/ 12160 h 127177"/>
                <a:gd name="connsiteX9" fmla="*/ 144310 w 149784"/>
                <a:gd name="connsiteY9" fmla="*/ 23333 h 127177"/>
                <a:gd name="connsiteX10" fmla="*/ 148910 w 149784"/>
                <a:gd name="connsiteY10" fmla="*/ 53565 h 127177"/>
                <a:gd name="connsiteX11" fmla="*/ 118678 w 149784"/>
                <a:gd name="connsiteY11" fmla="*/ 110087 h 127177"/>
                <a:gd name="connsiteX12" fmla="*/ 72015 w 149784"/>
                <a:gd name="connsiteY12" fmla="*/ 127174 h 127177"/>
                <a:gd name="connsiteX13" fmla="*/ 29953 w 149784"/>
                <a:gd name="connsiteY13" fmla="*/ 9531 h 127177"/>
                <a:gd name="connsiteX14" fmla="*/ 20094 w 149784"/>
                <a:gd name="connsiteY14" fmla="*/ 12160 h 127177"/>
                <a:gd name="connsiteX15" fmla="*/ 10893 w 149784"/>
                <a:gd name="connsiteY15" fmla="*/ 31877 h 127177"/>
                <a:gd name="connsiteX16" fmla="*/ 22066 w 149784"/>
                <a:gd name="connsiteY16" fmla="*/ 87741 h 127177"/>
                <a:gd name="connsiteX17" fmla="*/ 64128 w 149784"/>
                <a:gd name="connsiteY17" fmla="*/ 116002 h 127177"/>
                <a:gd name="connsiteX18" fmla="*/ 112763 w 149784"/>
                <a:gd name="connsiteY18" fmla="*/ 100885 h 127177"/>
                <a:gd name="connsiteX19" fmla="*/ 139709 w 149784"/>
                <a:gd name="connsiteY19" fmla="*/ 50279 h 127177"/>
                <a:gd name="connsiteX20" fmla="*/ 137080 w 149784"/>
                <a:gd name="connsiteY20" fmla="*/ 27933 h 127177"/>
                <a:gd name="connsiteX21" fmla="*/ 109477 w 149784"/>
                <a:gd name="connsiteY21" fmla="*/ 20704 h 127177"/>
                <a:gd name="connsiteX22" fmla="*/ 81216 w 149784"/>
                <a:gd name="connsiteY22" fmla="*/ 17418 h 127177"/>
                <a:gd name="connsiteX23" fmla="*/ 52298 w 149784"/>
                <a:gd name="connsiteY23" fmla="*/ 12160 h 127177"/>
                <a:gd name="connsiteX24" fmla="*/ 29953 w 149784"/>
                <a:gd name="connsiteY24" fmla="*/ 9531 h 127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49784" h="127177">
                  <a:moveTo>
                    <a:pt x="72015" y="127174"/>
                  </a:moveTo>
                  <a:cubicBezTo>
                    <a:pt x="68729" y="127174"/>
                    <a:pt x="65443" y="127174"/>
                    <a:pt x="62157" y="126517"/>
                  </a:cubicBezTo>
                  <a:cubicBezTo>
                    <a:pt x="42440" y="123231"/>
                    <a:pt x="24695" y="112058"/>
                    <a:pt x="13522" y="93656"/>
                  </a:cubicBezTo>
                  <a:cubicBezTo>
                    <a:pt x="2349" y="75911"/>
                    <a:pt x="-2251" y="53565"/>
                    <a:pt x="1035" y="30562"/>
                  </a:cubicBezTo>
                  <a:cubicBezTo>
                    <a:pt x="3006" y="17418"/>
                    <a:pt x="7607" y="8874"/>
                    <a:pt x="14179" y="4273"/>
                  </a:cubicBezTo>
                  <a:cubicBezTo>
                    <a:pt x="24695" y="-2956"/>
                    <a:pt x="38496" y="330"/>
                    <a:pt x="54270" y="4273"/>
                  </a:cubicBezTo>
                  <a:cubicBezTo>
                    <a:pt x="63471" y="6245"/>
                    <a:pt x="72015" y="8217"/>
                    <a:pt x="81873" y="8874"/>
                  </a:cubicBezTo>
                  <a:lnTo>
                    <a:pt x="82531" y="8874"/>
                  </a:lnTo>
                  <a:cubicBezTo>
                    <a:pt x="91732" y="10846"/>
                    <a:pt x="100933" y="11503"/>
                    <a:pt x="109477" y="12160"/>
                  </a:cubicBezTo>
                  <a:cubicBezTo>
                    <a:pt x="123936" y="13475"/>
                    <a:pt x="137080" y="14132"/>
                    <a:pt x="144310" y="23333"/>
                  </a:cubicBezTo>
                  <a:cubicBezTo>
                    <a:pt x="149568" y="29905"/>
                    <a:pt x="150882" y="39106"/>
                    <a:pt x="148910" y="53565"/>
                  </a:cubicBezTo>
                  <a:cubicBezTo>
                    <a:pt x="145624" y="75911"/>
                    <a:pt x="134451" y="96285"/>
                    <a:pt x="118678" y="110087"/>
                  </a:cubicBezTo>
                  <a:cubicBezTo>
                    <a:pt x="104876" y="120602"/>
                    <a:pt x="88446" y="127174"/>
                    <a:pt x="72015" y="127174"/>
                  </a:cubicBezTo>
                  <a:close/>
                  <a:moveTo>
                    <a:pt x="29953" y="9531"/>
                  </a:moveTo>
                  <a:cubicBezTo>
                    <a:pt x="26009" y="9531"/>
                    <a:pt x="22723" y="10188"/>
                    <a:pt x="20094" y="12160"/>
                  </a:cubicBezTo>
                  <a:cubicBezTo>
                    <a:pt x="15494" y="15446"/>
                    <a:pt x="12865" y="21361"/>
                    <a:pt x="10893" y="31877"/>
                  </a:cubicBezTo>
                  <a:cubicBezTo>
                    <a:pt x="7607" y="52251"/>
                    <a:pt x="11550" y="71968"/>
                    <a:pt x="22066" y="87741"/>
                  </a:cubicBezTo>
                  <a:cubicBezTo>
                    <a:pt x="31924" y="103514"/>
                    <a:pt x="47040" y="113373"/>
                    <a:pt x="64128" y="116002"/>
                  </a:cubicBezTo>
                  <a:cubicBezTo>
                    <a:pt x="81216" y="118631"/>
                    <a:pt x="98304" y="113373"/>
                    <a:pt x="112763" y="100885"/>
                  </a:cubicBezTo>
                  <a:cubicBezTo>
                    <a:pt x="127222" y="88398"/>
                    <a:pt x="137080" y="70653"/>
                    <a:pt x="139709" y="50279"/>
                  </a:cubicBezTo>
                  <a:cubicBezTo>
                    <a:pt x="141681" y="39106"/>
                    <a:pt x="140366" y="31877"/>
                    <a:pt x="137080" y="27933"/>
                  </a:cubicBezTo>
                  <a:cubicBezTo>
                    <a:pt x="132480" y="22018"/>
                    <a:pt x="122621" y="21361"/>
                    <a:pt x="109477" y="20704"/>
                  </a:cubicBezTo>
                  <a:cubicBezTo>
                    <a:pt x="100933" y="20047"/>
                    <a:pt x="91732" y="19390"/>
                    <a:pt x="81216" y="17418"/>
                  </a:cubicBezTo>
                  <a:cubicBezTo>
                    <a:pt x="70700" y="16761"/>
                    <a:pt x="60842" y="14132"/>
                    <a:pt x="52298" y="12160"/>
                  </a:cubicBezTo>
                  <a:cubicBezTo>
                    <a:pt x="43754" y="11503"/>
                    <a:pt x="35868" y="9531"/>
                    <a:pt x="29953" y="9531"/>
                  </a:cubicBezTo>
                  <a:close/>
                </a:path>
              </a:pathLst>
            </a:custGeom>
            <a:solidFill>
              <a:srgbClr val="424357"/>
            </a:solidFill>
            <a:ln w="6572"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sp>
          <p:nvSpPr>
            <p:cNvPr id="17" name="Freeform: Shape 16">
              <a:extLst>
                <a:ext uri="{FF2B5EF4-FFF2-40B4-BE49-F238E27FC236}">
                  <a16:creationId xmlns:a16="http://schemas.microsoft.com/office/drawing/2014/main" id="{076D16FF-589C-4497-9DF2-BE0380B25FCE}"/>
                </a:ext>
              </a:extLst>
            </p:cNvPr>
            <p:cNvSpPr/>
            <p:nvPr/>
          </p:nvSpPr>
          <p:spPr>
            <a:xfrm>
              <a:off x="1603057" y="3570482"/>
              <a:ext cx="183088" cy="267566"/>
            </a:xfrm>
            <a:custGeom>
              <a:avLst/>
              <a:gdLst>
                <a:gd name="connsiteX0" fmla="*/ 100396 w 183088"/>
                <a:gd name="connsiteY0" fmla="*/ 267572 h 267566"/>
                <a:gd name="connsiteX1" fmla="*/ 55705 w 183088"/>
                <a:gd name="connsiteY1" fmla="*/ 262314 h 267566"/>
                <a:gd name="connsiteX2" fmla="*/ 24815 w 183088"/>
                <a:gd name="connsiteY2" fmla="*/ 248512 h 267566"/>
                <a:gd name="connsiteX3" fmla="*/ 3784 w 183088"/>
                <a:gd name="connsiteY3" fmla="*/ 204478 h 267566"/>
                <a:gd name="connsiteX4" fmla="*/ 498 w 183088"/>
                <a:gd name="connsiteY4" fmla="*/ 149929 h 267566"/>
                <a:gd name="connsiteX5" fmla="*/ 31388 w 183088"/>
                <a:gd name="connsiteY5" fmla="*/ 51345 h 267566"/>
                <a:gd name="connsiteX6" fmla="*/ 113541 w 183088"/>
                <a:gd name="connsiteY6" fmla="*/ 739 h 267566"/>
                <a:gd name="connsiteX7" fmla="*/ 142459 w 183088"/>
                <a:gd name="connsiteY7" fmla="*/ 13226 h 267566"/>
                <a:gd name="connsiteX8" fmla="*/ 164147 w 183088"/>
                <a:gd name="connsiteY8" fmla="*/ 41487 h 267566"/>
                <a:gd name="connsiteX9" fmla="*/ 182549 w 183088"/>
                <a:gd name="connsiteY9" fmla="*/ 142699 h 267566"/>
                <a:gd name="connsiteX10" fmla="*/ 148374 w 183088"/>
                <a:gd name="connsiteY10" fmla="*/ 242597 h 267566"/>
                <a:gd name="connsiteX11" fmla="*/ 103025 w 183088"/>
                <a:gd name="connsiteY11" fmla="*/ 267572 h 267566"/>
                <a:gd name="connsiteX12" fmla="*/ 100396 w 183088"/>
                <a:gd name="connsiteY12" fmla="*/ 267572 h 267566"/>
                <a:gd name="connsiteX13" fmla="*/ 103025 w 183088"/>
                <a:gd name="connsiteY13" fmla="*/ 9940 h 267566"/>
                <a:gd name="connsiteX14" fmla="*/ 39274 w 183088"/>
                <a:gd name="connsiteY14" fmla="*/ 56603 h 267566"/>
                <a:gd name="connsiteX15" fmla="*/ 9699 w 183088"/>
                <a:gd name="connsiteY15" fmla="*/ 151243 h 267566"/>
                <a:gd name="connsiteX16" fmla="*/ 12985 w 183088"/>
                <a:gd name="connsiteY16" fmla="*/ 203164 h 267566"/>
                <a:gd name="connsiteX17" fmla="*/ 30073 w 183088"/>
                <a:gd name="connsiteY17" fmla="*/ 241283 h 267566"/>
                <a:gd name="connsiteX18" fmla="*/ 57677 w 183088"/>
                <a:gd name="connsiteY18" fmla="*/ 253113 h 267566"/>
                <a:gd name="connsiteX19" fmla="*/ 102368 w 183088"/>
                <a:gd name="connsiteY19" fmla="*/ 258371 h 267566"/>
                <a:gd name="connsiteX20" fmla="*/ 139830 w 183088"/>
                <a:gd name="connsiteY20" fmla="*/ 237340 h 267566"/>
                <a:gd name="connsiteX21" fmla="*/ 172034 w 183088"/>
                <a:gd name="connsiteY21" fmla="*/ 142699 h 267566"/>
                <a:gd name="connsiteX22" fmla="*/ 154946 w 183088"/>
                <a:gd name="connsiteY22" fmla="*/ 46744 h 267566"/>
                <a:gd name="connsiteX23" fmla="*/ 135886 w 183088"/>
                <a:gd name="connsiteY23" fmla="*/ 21770 h 267566"/>
                <a:gd name="connsiteX24" fmla="*/ 111569 w 183088"/>
                <a:gd name="connsiteY24" fmla="*/ 11254 h 267566"/>
                <a:gd name="connsiteX25" fmla="*/ 111569 w 183088"/>
                <a:gd name="connsiteY25" fmla="*/ 11254 h 267566"/>
                <a:gd name="connsiteX26" fmla="*/ 103025 w 183088"/>
                <a:gd name="connsiteY26" fmla="*/ 9940 h 267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83088" h="267566">
                  <a:moveTo>
                    <a:pt x="100396" y="267572"/>
                  </a:moveTo>
                  <a:cubicBezTo>
                    <a:pt x="85280" y="267572"/>
                    <a:pt x="70164" y="265600"/>
                    <a:pt x="55705" y="262314"/>
                  </a:cubicBezTo>
                  <a:cubicBezTo>
                    <a:pt x="46504" y="260342"/>
                    <a:pt x="34674" y="256399"/>
                    <a:pt x="24815" y="248512"/>
                  </a:cubicBezTo>
                  <a:cubicBezTo>
                    <a:pt x="10356" y="237340"/>
                    <a:pt x="7070" y="219595"/>
                    <a:pt x="3784" y="204478"/>
                  </a:cubicBezTo>
                  <a:cubicBezTo>
                    <a:pt x="498" y="186733"/>
                    <a:pt x="-816" y="168331"/>
                    <a:pt x="498" y="149929"/>
                  </a:cubicBezTo>
                  <a:cubicBezTo>
                    <a:pt x="2470" y="115096"/>
                    <a:pt x="13643" y="80920"/>
                    <a:pt x="31388" y="51345"/>
                  </a:cubicBezTo>
                  <a:cubicBezTo>
                    <a:pt x="54390" y="13226"/>
                    <a:pt x="81994" y="-3862"/>
                    <a:pt x="113541" y="739"/>
                  </a:cubicBezTo>
                  <a:cubicBezTo>
                    <a:pt x="125371" y="2710"/>
                    <a:pt x="134572" y="6654"/>
                    <a:pt x="142459" y="13226"/>
                  </a:cubicBezTo>
                  <a:cubicBezTo>
                    <a:pt x="151003" y="20455"/>
                    <a:pt x="158232" y="29657"/>
                    <a:pt x="164147" y="41487"/>
                  </a:cubicBezTo>
                  <a:cubicBezTo>
                    <a:pt x="177949" y="69090"/>
                    <a:pt x="185178" y="105895"/>
                    <a:pt x="182549" y="142699"/>
                  </a:cubicBezTo>
                  <a:cubicBezTo>
                    <a:pt x="180578" y="178847"/>
                    <a:pt x="168748" y="213022"/>
                    <a:pt x="148374" y="242597"/>
                  </a:cubicBezTo>
                  <a:cubicBezTo>
                    <a:pt x="136544" y="259685"/>
                    <a:pt x="122742" y="267572"/>
                    <a:pt x="103025" y="267572"/>
                  </a:cubicBezTo>
                  <a:cubicBezTo>
                    <a:pt x="101711" y="267572"/>
                    <a:pt x="101053" y="267572"/>
                    <a:pt x="100396" y="267572"/>
                  </a:cubicBezTo>
                  <a:close/>
                  <a:moveTo>
                    <a:pt x="103025" y="9940"/>
                  </a:moveTo>
                  <a:cubicBezTo>
                    <a:pt x="79365" y="9940"/>
                    <a:pt x="58334" y="25713"/>
                    <a:pt x="39274" y="56603"/>
                  </a:cubicBezTo>
                  <a:cubicBezTo>
                    <a:pt x="22186" y="84863"/>
                    <a:pt x="12328" y="117725"/>
                    <a:pt x="9699" y="151243"/>
                  </a:cubicBezTo>
                  <a:cubicBezTo>
                    <a:pt x="8385" y="168988"/>
                    <a:pt x="9699" y="186076"/>
                    <a:pt x="12985" y="203164"/>
                  </a:cubicBezTo>
                  <a:cubicBezTo>
                    <a:pt x="15614" y="218280"/>
                    <a:pt x="18900" y="232739"/>
                    <a:pt x="30073" y="241283"/>
                  </a:cubicBezTo>
                  <a:cubicBezTo>
                    <a:pt x="36645" y="246541"/>
                    <a:pt x="45189" y="249827"/>
                    <a:pt x="57677" y="253113"/>
                  </a:cubicBezTo>
                  <a:cubicBezTo>
                    <a:pt x="72136" y="256399"/>
                    <a:pt x="87252" y="258371"/>
                    <a:pt x="102368" y="258371"/>
                  </a:cubicBezTo>
                  <a:cubicBezTo>
                    <a:pt x="118799" y="258371"/>
                    <a:pt x="129314" y="252456"/>
                    <a:pt x="139830" y="237340"/>
                  </a:cubicBezTo>
                  <a:cubicBezTo>
                    <a:pt x="158889" y="209736"/>
                    <a:pt x="170062" y="176875"/>
                    <a:pt x="172034" y="142699"/>
                  </a:cubicBezTo>
                  <a:cubicBezTo>
                    <a:pt x="174663" y="107209"/>
                    <a:pt x="168090" y="72376"/>
                    <a:pt x="154946" y="46744"/>
                  </a:cubicBezTo>
                  <a:cubicBezTo>
                    <a:pt x="149688" y="36229"/>
                    <a:pt x="143116" y="27685"/>
                    <a:pt x="135886" y="21770"/>
                  </a:cubicBezTo>
                  <a:cubicBezTo>
                    <a:pt x="129314" y="15855"/>
                    <a:pt x="121427" y="13226"/>
                    <a:pt x="111569" y="11254"/>
                  </a:cubicBezTo>
                  <a:lnTo>
                    <a:pt x="111569" y="11254"/>
                  </a:lnTo>
                  <a:cubicBezTo>
                    <a:pt x="108283" y="10597"/>
                    <a:pt x="105654" y="9940"/>
                    <a:pt x="103025" y="9940"/>
                  </a:cubicBezTo>
                  <a:close/>
                </a:path>
              </a:pathLst>
            </a:custGeom>
            <a:solidFill>
              <a:srgbClr val="424357"/>
            </a:solidFill>
            <a:ln w="6572"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sp>
          <p:nvSpPr>
            <p:cNvPr id="18" name="Freeform: Shape 17">
              <a:extLst>
                <a:ext uri="{FF2B5EF4-FFF2-40B4-BE49-F238E27FC236}">
                  <a16:creationId xmlns:a16="http://schemas.microsoft.com/office/drawing/2014/main" id="{FD5F23E5-4569-4323-943A-2908C3757088}"/>
                </a:ext>
              </a:extLst>
            </p:cNvPr>
            <p:cNvSpPr/>
            <p:nvPr/>
          </p:nvSpPr>
          <p:spPr>
            <a:xfrm>
              <a:off x="1368670" y="3702594"/>
              <a:ext cx="187595" cy="268214"/>
            </a:xfrm>
            <a:custGeom>
              <a:avLst/>
              <a:gdLst>
                <a:gd name="connsiteX0" fmla="*/ 91621 w 187595"/>
                <a:gd name="connsiteY0" fmla="*/ 268214 h 268214"/>
                <a:gd name="connsiteX1" fmla="*/ 69275 w 187595"/>
                <a:gd name="connsiteY1" fmla="*/ 264271 h 268214"/>
                <a:gd name="connsiteX2" fmla="*/ 33785 w 187595"/>
                <a:gd name="connsiteY2" fmla="*/ 230752 h 268214"/>
                <a:gd name="connsiteX3" fmla="*/ 4210 w 187595"/>
                <a:gd name="connsiteY3" fmla="*/ 157800 h 268214"/>
                <a:gd name="connsiteX4" fmla="*/ 13411 w 187595"/>
                <a:gd name="connsiteY4" fmla="*/ 50015 h 268214"/>
                <a:gd name="connsiteX5" fmla="*/ 66646 w 187595"/>
                <a:gd name="connsiteY5" fmla="*/ 723 h 268214"/>
                <a:gd name="connsiteX6" fmla="*/ 130397 w 187595"/>
                <a:gd name="connsiteY6" fmla="*/ 25698 h 268214"/>
                <a:gd name="connsiteX7" fmla="*/ 175088 w 187595"/>
                <a:gd name="connsiteY7" fmla="*/ 97336 h 268214"/>
                <a:gd name="connsiteX8" fmla="*/ 184290 w 187595"/>
                <a:gd name="connsiteY8" fmla="*/ 204463 h 268214"/>
                <a:gd name="connsiteX9" fmla="*/ 163916 w 187595"/>
                <a:gd name="connsiteY9" fmla="*/ 243897 h 268214"/>
                <a:gd name="connsiteX10" fmla="*/ 127768 w 187595"/>
                <a:gd name="connsiteY10" fmla="*/ 261642 h 268214"/>
                <a:gd name="connsiteX11" fmla="*/ 120539 w 187595"/>
                <a:gd name="connsiteY11" fmla="*/ 263613 h 268214"/>
                <a:gd name="connsiteX12" fmla="*/ 120539 w 187595"/>
                <a:gd name="connsiteY12" fmla="*/ 263613 h 268214"/>
                <a:gd name="connsiteX13" fmla="*/ 91621 w 187595"/>
                <a:gd name="connsiteY13" fmla="*/ 268214 h 268214"/>
                <a:gd name="connsiteX14" fmla="*/ 76505 w 187595"/>
                <a:gd name="connsiteY14" fmla="*/ 9925 h 268214"/>
                <a:gd name="connsiteX15" fmla="*/ 69275 w 187595"/>
                <a:gd name="connsiteY15" fmla="*/ 10582 h 268214"/>
                <a:gd name="connsiteX16" fmla="*/ 23269 w 187595"/>
                <a:gd name="connsiteY16" fmla="*/ 53959 h 268214"/>
                <a:gd name="connsiteX17" fmla="*/ 14726 w 187595"/>
                <a:gd name="connsiteY17" fmla="*/ 155829 h 268214"/>
                <a:gd name="connsiteX18" fmla="*/ 42986 w 187595"/>
                <a:gd name="connsiteY18" fmla="*/ 226152 h 268214"/>
                <a:gd name="connsiteX19" fmla="*/ 73219 w 187595"/>
                <a:gd name="connsiteY19" fmla="*/ 255727 h 268214"/>
                <a:gd name="connsiteX20" fmla="*/ 118567 w 187595"/>
                <a:gd name="connsiteY20" fmla="*/ 255070 h 268214"/>
                <a:gd name="connsiteX21" fmla="*/ 118567 w 187595"/>
                <a:gd name="connsiteY21" fmla="*/ 255070 h 268214"/>
                <a:gd name="connsiteX22" fmla="*/ 125797 w 187595"/>
                <a:gd name="connsiteY22" fmla="*/ 253098 h 268214"/>
                <a:gd name="connsiteX23" fmla="*/ 158001 w 187595"/>
                <a:gd name="connsiteY23" fmla="*/ 237324 h 268214"/>
                <a:gd name="connsiteX24" fmla="*/ 175088 w 187595"/>
                <a:gd name="connsiteY24" fmla="*/ 203149 h 268214"/>
                <a:gd name="connsiteX25" fmla="*/ 166544 w 187595"/>
                <a:gd name="connsiteY25" fmla="*/ 101279 h 268214"/>
                <a:gd name="connsiteX26" fmla="*/ 124482 w 187595"/>
                <a:gd name="connsiteY26" fmla="*/ 33585 h 268214"/>
                <a:gd name="connsiteX27" fmla="*/ 76505 w 187595"/>
                <a:gd name="connsiteY27" fmla="*/ 9925 h 268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7595" h="268214">
                  <a:moveTo>
                    <a:pt x="91621" y="268214"/>
                  </a:moveTo>
                  <a:cubicBezTo>
                    <a:pt x="84391" y="268214"/>
                    <a:pt x="76505" y="266900"/>
                    <a:pt x="69275" y="264271"/>
                  </a:cubicBezTo>
                  <a:cubicBezTo>
                    <a:pt x="55473" y="259013"/>
                    <a:pt x="43643" y="247183"/>
                    <a:pt x="33785" y="230752"/>
                  </a:cubicBezTo>
                  <a:cubicBezTo>
                    <a:pt x="19326" y="205120"/>
                    <a:pt x="9468" y="180803"/>
                    <a:pt x="4210" y="157800"/>
                  </a:cubicBezTo>
                  <a:cubicBezTo>
                    <a:pt x="-3677" y="120338"/>
                    <a:pt x="-391" y="82219"/>
                    <a:pt x="13411" y="50015"/>
                  </a:cubicBezTo>
                  <a:cubicBezTo>
                    <a:pt x="25241" y="22412"/>
                    <a:pt x="44958" y="4667"/>
                    <a:pt x="66646" y="723"/>
                  </a:cubicBezTo>
                  <a:cubicBezTo>
                    <a:pt x="94250" y="-3877"/>
                    <a:pt x="118567" y="14525"/>
                    <a:pt x="130397" y="25698"/>
                  </a:cubicBezTo>
                  <a:cubicBezTo>
                    <a:pt x="149457" y="44100"/>
                    <a:pt x="165230" y="69075"/>
                    <a:pt x="175088" y="97336"/>
                  </a:cubicBezTo>
                  <a:cubicBezTo>
                    <a:pt x="187576" y="132826"/>
                    <a:pt x="190862" y="171602"/>
                    <a:pt x="184290" y="204463"/>
                  </a:cubicBezTo>
                  <a:cubicBezTo>
                    <a:pt x="182318" y="216293"/>
                    <a:pt x="176403" y="232067"/>
                    <a:pt x="163916" y="243897"/>
                  </a:cubicBezTo>
                  <a:cubicBezTo>
                    <a:pt x="154057" y="253098"/>
                    <a:pt x="140913" y="257698"/>
                    <a:pt x="127768" y="261642"/>
                  </a:cubicBezTo>
                  <a:cubicBezTo>
                    <a:pt x="125139" y="262299"/>
                    <a:pt x="123168" y="262956"/>
                    <a:pt x="120539" y="263613"/>
                  </a:cubicBezTo>
                  <a:lnTo>
                    <a:pt x="120539" y="263613"/>
                  </a:lnTo>
                  <a:cubicBezTo>
                    <a:pt x="113309" y="266242"/>
                    <a:pt x="102794" y="268214"/>
                    <a:pt x="91621" y="268214"/>
                  </a:cubicBezTo>
                  <a:close/>
                  <a:moveTo>
                    <a:pt x="76505" y="9925"/>
                  </a:moveTo>
                  <a:cubicBezTo>
                    <a:pt x="73876" y="9925"/>
                    <a:pt x="71904" y="9925"/>
                    <a:pt x="69275" y="10582"/>
                  </a:cubicBezTo>
                  <a:cubicBezTo>
                    <a:pt x="42986" y="15182"/>
                    <a:pt x="28527" y="42786"/>
                    <a:pt x="23269" y="53959"/>
                  </a:cubicBezTo>
                  <a:cubicBezTo>
                    <a:pt x="10125" y="84191"/>
                    <a:pt x="6839" y="120338"/>
                    <a:pt x="14726" y="155829"/>
                  </a:cubicBezTo>
                  <a:cubicBezTo>
                    <a:pt x="19326" y="178174"/>
                    <a:pt x="29184" y="201177"/>
                    <a:pt x="42986" y="226152"/>
                  </a:cubicBezTo>
                  <a:cubicBezTo>
                    <a:pt x="51530" y="241268"/>
                    <a:pt x="62046" y="251126"/>
                    <a:pt x="73219" y="255727"/>
                  </a:cubicBezTo>
                  <a:cubicBezTo>
                    <a:pt x="85049" y="260327"/>
                    <a:pt x="98850" y="260327"/>
                    <a:pt x="118567" y="255070"/>
                  </a:cubicBezTo>
                  <a:lnTo>
                    <a:pt x="118567" y="255070"/>
                  </a:lnTo>
                  <a:cubicBezTo>
                    <a:pt x="121196" y="254412"/>
                    <a:pt x="123168" y="253755"/>
                    <a:pt x="125797" y="253098"/>
                  </a:cubicBezTo>
                  <a:cubicBezTo>
                    <a:pt x="138941" y="249154"/>
                    <a:pt x="150114" y="244554"/>
                    <a:pt x="158001" y="237324"/>
                  </a:cubicBezTo>
                  <a:cubicBezTo>
                    <a:pt x="169173" y="227466"/>
                    <a:pt x="173774" y="213664"/>
                    <a:pt x="175088" y="203149"/>
                  </a:cubicBezTo>
                  <a:cubicBezTo>
                    <a:pt x="181003" y="172259"/>
                    <a:pt x="177717" y="134797"/>
                    <a:pt x="166544" y="101279"/>
                  </a:cubicBezTo>
                  <a:cubicBezTo>
                    <a:pt x="157343" y="74333"/>
                    <a:pt x="142884" y="50673"/>
                    <a:pt x="124482" y="33585"/>
                  </a:cubicBezTo>
                  <a:cubicBezTo>
                    <a:pt x="114624" y="23726"/>
                    <a:pt x="96879" y="9925"/>
                    <a:pt x="76505" y="9925"/>
                  </a:cubicBezTo>
                  <a:close/>
                </a:path>
              </a:pathLst>
            </a:custGeom>
            <a:solidFill>
              <a:srgbClr val="424357"/>
            </a:solidFill>
            <a:ln w="6572" cap="flat">
              <a:no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grpSp>
      <p:sp>
        <p:nvSpPr>
          <p:cNvPr id="83" name="Rectangle 82">
            <a:extLst>
              <a:ext uri="{FF2B5EF4-FFF2-40B4-BE49-F238E27FC236}">
                <a16:creationId xmlns:a16="http://schemas.microsoft.com/office/drawing/2014/main" id="{5F9111C8-68C3-43BF-8A7F-75CDB6F12013}"/>
              </a:ext>
            </a:extLst>
          </p:cNvPr>
          <p:cNvSpPr/>
          <p:nvPr/>
        </p:nvSpPr>
        <p:spPr>
          <a:xfrm>
            <a:off x="4110695" y="5194818"/>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Supérieur</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hiérarchique</a:t>
            </a:r>
          </a:p>
        </p:txBody>
      </p:sp>
      <p:grpSp>
        <p:nvGrpSpPr>
          <p:cNvPr id="87" name="Graphic 83">
            <a:extLst>
              <a:ext uri="{FF2B5EF4-FFF2-40B4-BE49-F238E27FC236}">
                <a16:creationId xmlns:a16="http://schemas.microsoft.com/office/drawing/2014/main" id="{675635FC-81DB-44E7-931F-0B2ADBD66C0C}"/>
              </a:ext>
            </a:extLst>
          </p:cNvPr>
          <p:cNvGrpSpPr/>
          <p:nvPr/>
        </p:nvGrpSpPr>
        <p:grpSpPr>
          <a:xfrm>
            <a:off x="9317465" y="2395593"/>
            <a:ext cx="1809944" cy="1231572"/>
            <a:chOff x="7194794" y="2175374"/>
            <a:chExt cx="604320" cy="411208"/>
          </a:xfrm>
          <a:solidFill>
            <a:schemeClr val="accent1"/>
          </a:solidFill>
        </p:grpSpPr>
        <p:sp>
          <p:nvSpPr>
            <p:cNvPr id="88" name="Freeform: Shape 87">
              <a:extLst>
                <a:ext uri="{FF2B5EF4-FFF2-40B4-BE49-F238E27FC236}">
                  <a16:creationId xmlns:a16="http://schemas.microsoft.com/office/drawing/2014/main" id="{81887EE6-FEC0-4673-A166-151D29B3863E}"/>
                </a:ext>
              </a:extLst>
            </p:cNvPr>
            <p:cNvSpPr/>
            <p:nvPr/>
          </p:nvSpPr>
          <p:spPr>
            <a:xfrm>
              <a:off x="7194794" y="2175374"/>
              <a:ext cx="604320" cy="411208"/>
            </a:xfrm>
            <a:custGeom>
              <a:avLst/>
              <a:gdLst>
                <a:gd name="connsiteX0" fmla="*/ 422047 w 604320"/>
                <a:gd name="connsiteY0" fmla="*/ 0 h 411208"/>
                <a:gd name="connsiteX1" fmla="*/ 489352 w 604320"/>
                <a:gd name="connsiteY1" fmla="*/ 18447 h 411208"/>
                <a:gd name="connsiteX2" fmla="*/ 603640 w 604320"/>
                <a:gd name="connsiteY2" fmla="*/ 151693 h 411208"/>
                <a:gd name="connsiteX3" fmla="*/ 600656 w 604320"/>
                <a:gd name="connsiteY3" fmla="*/ 190146 h 411208"/>
                <a:gd name="connsiteX4" fmla="*/ 563461 w 604320"/>
                <a:gd name="connsiteY4" fmla="*/ 295562 h 411208"/>
                <a:gd name="connsiteX5" fmla="*/ 466494 w 604320"/>
                <a:gd name="connsiteY5" fmla="*/ 362576 h 411208"/>
                <a:gd name="connsiteX6" fmla="*/ 312775 w 604320"/>
                <a:gd name="connsiteY6" fmla="*/ 394968 h 411208"/>
                <a:gd name="connsiteX7" fmla="*/ 163127 w 604320"/>
                <a:gd name="connsiteY7" fmla="*/ 410637 h 411208"/>
                <a:gd name="connsiteX8" fmla="*/ 1305 w 604320"/>
                <a:gd name="connsiteY8" fmla="*/ 313044 h 411208"/>
                <a:gd name="connsiteX9" fmla="*/ 8098 w 604320"/>
                <a:gd name="connsiteY9" fmla="*/ 260307 h 411208"/>
                <a:gd name="connsiteX10" fmla="*/ 304151 w 604320"/>
                <a:gd name="connsiteY10" fmla="*/ 15138 h 411208"/>
                <a:gd name="connsiteX11" fmla="*/ 422047 w 604320"/>
                <a:gd name="connsiteY11" fmla="*/ 0 h 411208"/>
                <a:gd name="connsiteX12" fmla="*/ 405980 w 604320"/>
                <a:gd name="connsiteY12" fmla="*/ 33833 h 411208"/>
                <a:gd name="connsiteX13" fmla="*/ 317962 w 604320"/>
                <a:gd name="connsiteY13" fmla="*/ 48894 h 411208"/>
                <a:gd name="connsiteX14" fmla="*/ 227868 w 604320"/>
                <a:gd name="connsiteY14" fmla="*/ 79115 h 411208"/>
                <a:gd name="connsiteX15" fmla="*/ 54939 w 604320"/>
                <a:gd name="connsiteY15" fmla="*/ 239105 h 411208"/>
                <a:gd name="connsiteX16" fmla="*/ 50968 w 604320"/>
                <a:gd name="connsiteY16" fmla="*/ 283512 h 411208"/>
                <a:gd name="connsiteX17" fmla="*/ 61358 w 604320"/>
                <a:gd name="connsiteY17" fmla="*/ 251411 h 411208"/>
                <a:gd name="connsiteX18" fmla="*/ 66323 w 604320"/>
                <a:gd name="connsiteY18" fmla="*/ 251579 h 411208"/>
                <a:gd name="connsiteX19" fmla="*/ 145109 w 604320"/>
                <a:gd name="connsiteY19" fmla="*/ 358310 h 411208"/>
                <a:gd name="connsiteX20" fmla="*/ 290144 w 604320"/>
                <a:gd name="connsiteY20" fmla="*/ 378723 h 411208"/>
                <a:gd name="connsiteX21" fmla="*/ 519980 w 604320"/>
                <a:gd name="connsiteY21" fmla="*/ 260955 h 411208"/>
                <a:gd name="connsiteX22" fmla="*/ 539565 w 604320"/>
                <a:gd name="connsiteY22" fmla="*/ 136374 h 411208"/>
                <a:gd name="connsiteX23" fmla="*/ 462117 w 604320"/>
                <a:gd name="connsiteY23" fmla="*/ 51791 h 411208"/>
                <a:gd name="connsiteX24" fmla="*/ 405980 w 604320"/>
                <a:gd name="connsiteY24" fmla="*/ 33833 h 411208"/>
                <a:gd name="connsiteX25" fmla="*/ 540336 w 604320"/>
                <a:gd name="connsiteY25" fmla="*/ 253739 h 411208"/>
                <a:gd name="connsiteX26" fmla="*/ 582656 w 604320"/>
                <a:gd name="connsiteY26" fmla="*/ 148888 h 411208"/>
                <a:gd name="connsiteX27" fmla="*/ 477099 w 604320"/>
                <a:gd name="connsiteY27" fmla="*/ 46115 h 411208"/>
                <a:gd name="connsiteX28" fmla="*/ 521687 w 604320"/>
                <a:gd name="connsiteY28" fmla="*/ 90587 h 411208"/>
                <a:gd name="connsiteX29" fmla="*/ 556685 w 604320"/>
                <a:gd name="connsiteY29" fmla="*/ 223816 h 411208"/>
                <a:gd name="connsiteX30" fmla="*/ 540336 w 604320"/>
                <a:gd name="connsiteY30" fmla="*/ 253739 h 411208"/>
                <a:gd name="connsiteX31" fmla="*/ 173720 w 604320"/>
                <a:gd name="connsiteY31" fmla="*/ 385627 h 411208"/>
                <a:gd name="connsiteX32" fmla="*/ 118637 w 604320"/>
                <a:gd name="connsiteY32" fmla="*/ 365297 h 411208"/>
                <a:gd name="connsiteX33" fmla="*/ 42851 w 604320"/>
                <a:gd name="connsiteY33" fmla="*/ 338105 h 411208"/>
                <a:gd name="connsiteX34" fmla="*/ 173720 w 604320"/>
                <a:gd name="connsiteY34" fmla="*/ 385627 h 411208"/>
                <a:gd name="connsiteX35" fmla="*/ 419399 w 604320"/>
                <a:gd name="connsiteY35" fmla="*/ 364663 h 411208"/>
                <a:gd name="connsiteX36" fmla="*/ 556206 w 604320"/>
                <a:gd name="connsiteY36" fmla="*/ 277663 h 411208"/>
                <a:gd name="connsiteX37" fmla="*/ 493974 w 604320"/>
                <a:gd name="connsiteY37" fmla="*/ 323169 h 411208"/>
                <a:gd name="connsiteX38" fmla="*/ 419399 w 604320"/>
                <a:gd name="connsiteY38" fmla="*/ 364663 h 411208"/>
                <a:gd name="connsiteX39" fmla="*/ 91432 w 604320"/>
                <a:gd name="connsiteY39" fmla="*/ 353381 h 411208"/>
                <a:gd name="connsiteX40" fmla="*/ 94707 w 604320"/>
                <a:gd name="connsiteY40" fmla="*/ 349192 h 411208"/>
                <a:gd name="connsiteX41" fmla="*/ 50781 w 604320"/>
                <a:gd name="connsiteY41" fmla="*/ 314756 h 411208"/>
                <a:gd name="connsiteX42" fmla="*/ 47287 w 604320"/>
                <a:gd name="connsiteY42" fmla="*/ 319225 h 411208"/>
                <a:gd name="connsiteX43" fmla="*/ 91432 w 604320"/>
                <a:gd name="connsiteY43" fmla="*/ 353381 h 411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4320" h="411208">
                  <a:moveTo>
                    <a:pt x="422047" y="0"/>
                  </a:moveTo>
                  <a:cubicBezTo>
                    <a:pt x="422195" y="438"/>
                    <a:pt x="468640" y="9206"/>
                    <a:pt x="489352" y="18447"/>
                  </a:cubicBezTo>
                  <a:cubicBezTo>
                    <a:pt x="547871" y="44555"/>
                    <a:pt x="591326" y="85654"/>
                    <a:pt x="603640" y="151693"/>
                  </a:cubicBezTo>
                  <a:cubicBezTo>
                    <a:pt x="605153" y="164583"/>
                    <a:pt x="604140" y="177645"/>
                    <a:pt x="600656" y="190146"/>
                  </a:cubicBezTo>
                  <a:cubicBezTo>
                    <a:pt x="592570" y="226706"/>
                    <a:pt x="588987" y="264714"/>
                    <a:pt x="563461" y="295562"/>
                  </a:cubicBezTo>
                  <a:cubicBezTo>
                    <a:pt x="537258" y="327230"/>
                    <a:pt x="503946" y="347389"/>
                    <a:pt x="466494" y="362576"/>
                  </a:cubicBezTo>
                  <a:cubicBezTo>
                    <a:pt x="417094" y="382608"/>
                    <a:pt x="365315" y="390041"/>
                    <a:pt x="312775" y="394968"/>
                  </a:cubicBezTo>
                  <a:cubicBezTo>
                    <a:pt x="262839" y="399650"/>
                    <a:pt x="213124" y="407004"/>
                    <a:pt x="163127" y="410637"/>
                  </a:cubicBezTo>
                  <a:cubicBezTo>
                    <a:pt x="96061" y="415512"/>
                    <a:pt x="17409" y="389710"/>
                    <a:pt x="1305" y="313044"/>
                  </a:cubicBezTo>
                  <a:cubicBezTo>
                    <a:pt x="-1761" y="295181"/>
                    <a:pt x="605" y="276810"/>
                    <a:pt x="8098" y="260307"/>
                  </a:cubicBezTo>
                  <a:cubicBezTo>
                    <a:pt x="67310" y="131449"/>
                    <a:pt x="160922" y="42504"/>
                    <a:pt x="304151" y="15138"/>
                  </a:cubicBezTo>
                  <a:cubicBezTo>
                    <a:pt x="353300" y="5746"/>
                    <a:pt x="447570" y="1661"/>
                    <a:pt x="422047" y="0"/>
                  </a:cubicBezTo>
                  <a:close/>
                  <a:moveTo>
                    <a:pt x="405980" y="33833"/>
                  </a:moveTo>
                  <a:cubicBezTo>
                    <a:pt x="376595" y="38674"/>
                    <a:pt x="346706" y="41546"/>
                    <a:pt x="317962" y="48894"/>
                  </a:cubicBezTo>
                  <a:cubicBezTo>
                    <a:pt x="287429" y="57408"/>
                    <a:pt x="257358" y="67495"/>
                    <a:pt x="227868" y="79115"/>
                  </a:cubicBezTo>
                  <a:cubicBezTo>
                    <a:pt x="148255" y="108531"/>
                    <a:pt x="89381" y="160852"/>
                    <a:pt x="54939" y="239105"/>
                  </a:cubicBezTo>
                  <a:cubicBezTo>
                    <a:pt x="48765" y="253134"/>
                    <a:pt x="43082" y="268075"/>
                    <a:pt x="50968" y="283512"/>
                  </a:cubicBezTo>
                  <a:cubicBezTo>
                    <a:pt x="54630" y="272198"/>
                    <a:pt x="57994" y="261804"/>
                    <a:pt x="61358" y="251411"/>
                  </a:cubicBezTo>
                  <a:lnTo>
                    <a:pt x="66323" y="251579"/>
                  </a:lnTo>
                  <a:cubicBezTo>
                    <a:pt x="61872" y="310470"/>
                    <a:pt x="100197" y="336843"/>
                    <a:pt x="145109" y="358310"/>
                  </a:cubicBezTo>
                  <a:cubicBezTo>
                    <a:pt x="191341" y="380407"/>
                    <a:pt x="239400" y="383924"/>
                    <a:pt x="290144" y="378723"/>
                  </a:cubicBezTo>
                  <a:cubicBezTo>
                    <a:pt x="382708" y="369238"/>
                    <a:pt x="460830" y="334888"/>
                    <a:pt x="519980" y="260955"/>
                  </a:cubicBezTo>
                  <a:cubicBezTo>
                    <a:pt x="558539" y="212760"/>
                    <a:pt x="563964" y="187462"/>
                    <a:pt x="539565" y="136374"/>
                  </a:cubicBezTo>
                  <a:cubicBezTo>
                    <a:pt x="522538" y="100724"/>
                    <a:pt x="494461" y="73865"/>
                    <a:pt x="462117" y="51791"/>
                  </a:cubicBezTo>
                  <a:cubicBezTo>
                    <a:pt x="445771" y="40634"/>
                    <a:pt x="406618" y="35850"/>
                    <a:pt x="405980" y="33833"/>
                  </a:cubicBezTo>
                  <a:close/>
                  <a:moveTo>
                    <a:pt x="540336" y="253739"/>
                  </a:moveTo>
                  <a:cubicBezTo>
                    <a:pt x="581061" y="223972"/>
                    <a:pt x="596003" y="187238"/>
                    <a:pt x="582656" y="148888"/>
                  </a:cubicBezTo>
                  <a:cubicBezTo>
                    <a:pt x="565087" y="98401"/>
                    <a:pt x="535278" y="59090"/>
                    <a:pt x="477099" y="46115"/>
                  </a:cubicBezTo>
                  <a:cubicBezTo>
                    <a:pt x="493244" y="62007"/>
                    <a:pt x="509300" y="74853"/>
                    <a:pt x="521687" y="90587"/>
                  </a:cubicBezTo>
                  <a:cubicBezTo>
                    <a:pt x="552401" y="129598"/>
                    <a:pt x="577649" y="171068"/>
                    <a:pt x="556685" y="223816"/>
                  </a:cubicBezTo>
                  <a:cubicBezTo>
                    <a:pt x="551872" y="234126"/>
                    <a:pt x="546412" y="244120"/>
                    <a:pt x="540336" y="253739"/>
                  </a:cubicBezTo>
                  <a:close/>
                  <a:moveTo>
                    <a:pt x="173720" y="385627"/>
                  </a:moveTo>
                  <a:cubicBezTo>
                    <a:pt x="155373" y="378443"/>
                    <a:pt x="137212" y="365948"/>
                    <a:pt x="118637" y="365297"/>
                  </a:cubicBezTo>
                  <a:cubicBezTo>
                    <a:pt x="91071" y="364820"/>
                    <a:pt x="64432" y="355263"/>
                    <a:pt x="42851" y="338105"/>
                  </a:cubicBezTo>
                  <a:cubicBezTo>
                    <a:pt x="76476" y="380172"/>
                    <a:pt x="124758" y="383641"/>
                    <a:pt x="173720" y="385627"/>
                  </a:cubicBezTo>
                  <a:close/>
                  <a:moveTo>
                    <a:pt x="419399" y="364663"/>
                  </a:moveTo>
                  <a:cubicBezTo>
                    <a:pt x="491219" y="347223"/>
                    <a:pt x="547043" y="309622"/>
                    <a:pt x="556206" y="277663"/>
                  </a:cubicBezTo>
                  <a:cubicBezTo>
                    <a:pt x="537056" y="291814"/>
                    <a:pt x="516362" y="308814"/>
                    <a:pt x="493974" y="323169"/>
                  </a:cubicBezTo>
                  <a:cubicBezTo>
                    <a:pt x="471716" y="337440"/>
                    <a:pt x="447754" y="349054"/>
                    <a:pt x="419399" y="364663"/>
                  </a:cubicBezTo>
                  <a:close/>
                  <a:moveTo>
                    <a:pt x="91432" y="353381"/>
                  </a:moveTo>
                  <a:cubicBezTo>
                    <a:pt x="92524" y="351985"/>
                    <a:pt x="93616" y="350589"/>
                    <a:pt x="94707" y="349192"/>
                  </a:cubicBezTo>
                  <a:cubicBezTo>
                    <a:pt x="80065" y="337714"/>
                    <a:pt x="65423" y="326235"/>
                    <a:pt x="50781" y="314756"/>
                  </a:cubicBezTo>
                  <a:cubicBezTo>
                    <a:pt x="49617" y="316246"/>
                    <a:pt x="48452" y="317735"/>
                    <a:pt x="47287" y="319225"/>
                  </a:cubicBezTo>
                  <a:cubicBezTo>
                    <a:pt x="62003" y="330610"/>
                    <a:pt x="76717" y="341996"/>
                    <a:pt x="91432" y="353381"/>
                  </a:cubicBezTo>
                  <a:close/>
                </a:path>
              </a:pathLst>
            </a:custGeom>
            <a:grpFill/>
            <a:ln w="6572" cap="flat">
              <a:solidFill>
                <a:schemeClr val="accent1"/>
              </a:solid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sp>
          <p:nvSpPr>
            <p:cNvPr id="89" name="Freeform: Shape 88">
              <a:extLst>
                <a:ext uri="{FF2B5EF4-FFF2-40B4-BE49-F238E27FC236}">
                  <a16:creationId xmlns:a16="http://schemas.microsoft.com/office/drawing/2014/main" id="{2C176DE9-2BFF-4B87-BC6D-A5BB9B1D67D7}"/>
                </a:ext>
              </a:extLst>
            </p:cNvPr>
            <p:cNvSpPr/>
            <p:nvPr/>
          </p:nvSpPr>
          <p:spPr>
            <a:xfrm>
              <a:off x="7378368" y="2405231"/>
              <a:ext cx="195229" cy="92526"/>
            </a:xfrm>
            <a:custGeom>
              <a:avLst/>
              <a:gdLst>
                <a:gd name="connsiteX0" fmla="*/ 1742 w 195229"/>
                <a:gd name="connsiteY0" fmla="*/ 40320 h 92526"/>
                <a:gd name="connsiteX1" fmla="*/ 18001 w 195229"/>
                <a:gd name="connsiteY1" fmla="*/ 54246 h 92526"/>
                <a:gd name="connsiteX2" fmla="*/ 56662 w 195229"/>
                <a:gd name="connsiteY2" fmla="*/ 76563 h 92526"/>
                <a:gd name="connsiteX3" fmla="*/ 109101 w 195229"/>
                <a:gd name="connsiteY3" fmla="*/ 73325 h 92526"/>
                <a:gd name="connsiteX4" fmla="*/ 176751 w 195229"/>
                <a:gd name="connsiteY4" fmla="*/ 15130 h 92526"/>
                <a:gd name="connsiteX5" fmla="*/ 187866 w 195229"/>
                <a:gd name="connsiteY5" fmla="*/ -3 h 92526"/>
                <a:gd name="connsiteX6" fmla="*/ 195229 w 195229"/>
                <a:gd name="connsiteY6" fmla="*/ 19849 h 92526"/>
                <a:gd name="connsiteX7" fmla="*/ 124683 w 195229"/>
                <a:gd name="connsiteY7" fmla="*/ 88782 h 92526"/>
                <a:gd name="connsiteX8" fmla="*/ 56729 w 195229"/>
                <a:gd name="connsiteY8" fmla="*/ 92301 h 92526"/>
                <a:gd name="connsiteX9" fmla="*/ 23098 w 195229"/>
                <a:gd name="connsiteY9" fmla="*/ 84164 h 92526"/>
                <a:gd name="connsiteX10" fmla="*/ 1742 w 195229"/>
                <a:gd name="connsiteY10" fmla="*/ 40320 h 92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5229" h="92526">
                  <a:moveTo>
                    <a:pt x="1742" y="40320"/>
                  </a:moveTo>
                  <a:cubicBezTo>
                    <a:pt x="7463" y="44599"/>
                    <a:pt x="12894" y="49251"/>
                    <a:pt x="18001" y="54246"/>
                  </a:cubicBezTo>
                  <a:cubicBezTo>
                    <a:pt x="28579" y="65912"/>
                    <a:pt x="38246" y="78187"/>
                    <a:pt x="56662" y="76563"/>
                  </a:cubicBezTo>
                  <a:cubicBezTo>
                    <a:pt x="74101" y="75025"/>
                    <a:pt x="91626" y="74499"/>
                    <a:pt x="109101" y="73325"/>
                  </a:cubicBezTo>
                  <a:cubicBezTo>
                    <a:pt x="146148" y="70836"/>
                    <a:pt x="168542" y="51625"/>
                    <a:pt x="176751" y="15130"/>
                  </a:cubicBezTo>
                  <a:cubicBezTo>
                    <a:pt x="178009" y="9535"/>
                    <a:pt x="184041" y="5014"/>
                    <a:pt x="187866" y="-3"/>
                  </a:cubicBezTo>
                  <a:cubicBezTo>
                    <a:pt x="190451" y="6616"/>
                    <a:pt x="195338" y="13275"/>
                    <a:pt x="195229" y="19849"/>
                  </a:cubicBezTo>
                  <a:cubicBezTo>
                    <a:pt x="194707" y="51330"/>
                    <a:pt x="163393" y="82740"/>
                    <a:pt x="124683" y="88782"/>
                  </a:cubicBezTo>
                  <a:cubicBezTo>
                    <a:pt x="102173" y="91880"/>
                    <a:pt x="79439" y="93057"/>
                    <a:pt x="56729" y="92301"/>
                  </a:cubicBezTo>
                  <a:cubicBezTo>
                    <a:pt x="45202" y="91122"/>
                    <a:pt x="33889" y="88384"/>
                    <a:pt x="23098" y="84164"/>
                  </a:cubicBezTo>
                  <a:cubicBezTo>
                    <a:pt x="4489" y="78525"/>
                    <a:pt x="-3918" y="65438"/>
                    <a:pt x="1742" y="40320"/>
                  </a:cubicBezTo>
                  <a:close/>
                </a:path>
              </a:pathLst>
            </a:custGeom>
            <a:grpFill/>
            <a:ln w="6572" cap="flat">
              <a:solidFill>
                <a:schemeClr val="accent1"/>
              </a:solid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sp>
          <p:nvSpPr>
            <p:cNvPr id="90" name="Freeform: Shape 89">
              <a:extLst>
                <a:ext uri="{FF2B5EF4-FFF2-40B4-BE49-F238E27FC236}">
                  <a16:creationId xmlns:a16="http://schemas.microsoft.com/office/drawing/2014/main" id="{CA782E50-0D55-40A0-B8EA-8C6C2FCE21A3}"/>
                </a:ext>
              </a:extLst>
            </p:cNvPr>
            <p:cNvSpPr/>
            <p:nvPr/>
          </p:nvSpPr>
          <p:spPr>
            <a:xfrm>
              <a:off x="7516473" y="2283235"/>
              <a:ext cx="42253" cy="81932"/>
            </a:xfrm>
            <a:custGeom>
              <a:avLst/>
              <a:gdLst>
                <a:gd name="connsiteX0" fmla="*/ 42252 w 42253"/>
                <a:gd name="connsiteY0" fmla="*/ 3 h 81932"/>
                <a:gd name="connsiteX1" fmla="*/ 38341 w 42253"/>
                <a:gd name="connsiteY1" fmla="*/ 37100 h 81932"/>
                <a:gd name="connsiteX2" fmla="*/ 26319 w 42253"/>
                <a:gd name="connsiteY2" fmla="*/ 69963 h 81932"/>
                <a:gd name="connsiteX3" fmla="*/ 12523 w 42253"/>
                <a:gd name="connsiteY3" fmla="*/ 81935 h 81932"/>
                <a:gd name="connsiteX4" fmla="*/ 2418 w 42253"/>
                <a:gd name="connsiteY4" fmla="*/ 67395 h 81932"/>
                <a:gd name="connsiteX5" fmla="*/ 42252 w 42253"/>
                <a:gd name="connsiteY5" fmla="*/ 3 h 81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53" h="81932">
                  <a:moveTo>
                    <a:pt x="42252" y="3"/>
                  </a:moveTo>
                  <a:cubicBezTo>
                    <a:pt x="41680" y="12435"/>
                    <a:pt x="40374" y="24822"/>
                    <a:pt x="38341" y="37100"/>
                  </a:cubicBezTo>
                  <a:cubicBezTo>
                    <a:pt x="35725" y="48514"/>
                    <a:pt x="31687" y="59555"/>
                    <a:pt x="26319" y="69963"/>
                  </a:cubicBezTo>
                  <a:cubicBezTo>
                    <a:pt x="23774" y="74993"/>
                    <a:pt x="17247" y="78008"/>
                    <a:pt x="12523" y="81935"/>
                  </a:cubicBezTo>
                  <a:cubicBezTo>
                    <a:pt x="8400" y="77658"/>
                    <a:pt x="4988" y="72750"/>
                    <a:pt x="2418" y="67395"/>
                  </a:cubicBezTo>
                  <a:cubicBezTo>
                    <a:pt x="-6760" y="35409"/>
                    <a:pt x="10956" y="15781"/>
                    <a:pt x="42252" y="3"/>
                  </a:cubicBezTo>
                  <a:close/>
                </a:path>
              </a:pathLst>
            </a:custGeom>
            <a:grpFill/>
            <a:ln w="6572" cap="flat">
              <a:solidFill>
                <a:schemeClr val="accent1"/>
              </a:solid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sp>
          <p:nvSpPr>
            <p:cNvPr id="91" name="Freeform: Shape 90">
              <a:extLst>
                <a:ext uri="{FF2B5EF4-FFF2-40B4-BE49-F238E27FC236}">
                  <a16:creationId xmlns:a16="http://schemas.microsoft.com/office/drawing/2014/main" id="{9F537F12-3419-48CE-9823-15A2323B46F1}"/>
                </a:ext>
              </a:extLst>
            </p:cNvPr>
            <p:cNvSpPr/>
            <p:nvPr/>
          </p:nvSpPr>
          <p:spPr>
            <a:xfrm>
              <a:off x="7399032" y="2303969"/>
              <a:ext cx="40026" cy="67304"/>
            </a:xfrm>
            <a:custGeom>
              <a:avLst/>
              <a:gdLst>
                <a:gd name="connsiteX0" fmla="*/ 4 w 40026"/>
                <a:gd name="connsiteY0" fmla="*/ 47568 h 67304"/>
                <a:gd name="connsiteX1" fmla="*/ 11409 w 40026"/>
                <a:gd name="connsiteY1" fmla="*/ 3496 h 67304"/>
                <a:gd name="connsiteX2" fmla="*/ 30555 w 40026"/>
                <a:gd name="connsiteY2" fmla="*/ 393 h 67304"/>
                <a:gd name="connsiteX3" fmla="*/ 40012 w 40026"/>
                <a:gd name="connsiteY3" fmla="*/ 10786 h 67304"/>
                <a:gd name="connsiteX4" fmla="*/ 31224 w 40026"/>
                <a:gd name="connsiteY4" fmla="*/ 48335 h 67304"/>
                <a:gd name="connsiteX5" fmla="*/ 13250 w 40026"/>
                <a:gd name="connsiteY5" fmla="*/ 67307 h 67304"/>
                <a:gd name="connsiteX6" fmla="*/ 4 w 40026"/>
                <a:gd name="connsiteY6" fmla="*/ 47568 h 6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026" h="67304">
                  <a:moveTo>
                    <a:pt x="4" y="47568"/>
                  </a:moveTo>
                  <a:cubicBezTo>
                    <a:pt x="2694" y="32613"/>
                    <a:pt x="6507" y="17880"/>
                    <a:pt x="11409" y="3496"/>
                  </a:cubicBezTo>
                  <a:cubicBezTo>
                    <a:pt x="12808" y="167"/>
                    <a:pt x="24192" y="-570"/>
                    <a:pt x="30555" y="393"/>
                  </a:cubicBezTo>
                  <a:cubicBezTo>
                    <a:pt x="34333" y="965"/>
                    <a:pt x="40410" y="7568"/>
                    <a:pt x="40012" y="10786"/>
                  </a:cubicBezTo>
                  <a:cubicBezTo>
                    <a:pt x="38848" y="23651"/>
                    <a:pt x="35889" y="36290"/>
                    <a:pt x="31224" y="48335"/>
                  </a:cubicBezTo>
                  <a:cubicBezTo>
                    <a:pt x="27992" y="55846"/>
                    <a:pt x="19425" y="61062"/>
                    <a:pt x="13250" y="67307"/>
                  </a:cubicBezTo>
                  <a:cubicBezTo>
                    <a:pt x="8237" y="59836"/>
                    <a:pt x="3223" y="52366"/>
                    <a:pt x="4" y="47568"/>
                  </a:cubicBezTo>
                  <a:close/>
                </a:path>
              </a:pathLst>
            </a:custGeom>
            <a:grpFill/>
            <a:ln w="6572" cap="flat">
              <a:solidFill>
                <a:schemeClr val="accent1"/>
              </a:solidFill>
              <a:prstDash val="solid"/>
              <a:miter/>
            </a:ln>
          </p:spPr>
          <p:txBody>
            <a:bodyPr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noProof="0">
                <a:ln>
                  <a:noFill/>
                </a:ln>
                <a:solidFill>
                  <a:srgbClr val="424357"/>
                </a:solidFill>
                <a:effectLst/>
                <a:uLnTx/>
                <a:uFillTx/>
                <a:latin typeface="Trebuchet MS"/>
              </a:endParaRPr>
            </a:p>
          </p:txBody>
        </p:sp>
      </p:grpSp>
      <p:sp>
        <p:nvSpPr>
          <p:cNvPr id="22" name="Rectangle 21">
            <a:extLst>
              <a:ext uri="{FF2B5EF4-FFF2-40B4-BE49-F238E27FC236}">
                <a16:creationId xmlns:a16="http://schemas.microsoft.com/office/drawing/2014/main" id="{D238D170-B722-4ED4-9590-C6EB01EDAB4F}"/>
              </a:ext>
            </a:extLst>
          </p:cNvPr>
          <p:cNvSpPr/>
          <p:nvPr/>
        </p:nvSpPr>
        <p:spPr>
          <a:xfrm>
            <a:off x="6875961" y="2419974"/>
            <a:ext cx="2260451" cy="751509"/>
          </a:xfrm>
          <a:prstGeom prst="rect">
            <a:avLst/>
          </a:prstGeom>
          <a:noFill/>
          <a:ln>
            <a:noFill/>
          </a:ln>
          <a:effectLst/>
        </p:spPr>
        <p:style>
          <a:lnRef idx="2">
            <a:schemeClr val="accent1"/>
          </a:lnRef>
          <a:fillRef idx="1">
            <a:schemeClr val="lt1"/>
          </a:fillRef>
          <a:effectRef idx="0">
            <a:schemeClr val="accent1"/>
          </a:effectRef>
          <a:fontRef idx="minor">
            <a:schemeClr val="dk1"/>
          </a:fontRef>
        </p:style>
        <p:txBody>
          <a:bodyPr lIns="91440" tIns="45720" rIns="91440" bIns="45720"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Médecin </a:t>
            </a:r>
          </a:p>
          <a:p>
            <a:pPr marL="0" marR="0" lvl="0" indent="0" algn="ctr" defTabSz="121917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rgbClr val="424357"/>
                </a:solidFill>
                <a:effectLst/>
                <a:uLnTx/>
                <a:uFillTx/>
                <a:latin typeface="Trebuchet MS"/>
              </a:rPr>
              <a:t>du Travail ou CPAP</a:t>
            </a:r>
          </a:p>
        </p:txBody>
      </p:sp>
      <p:sp>
        <p:nvSpPr>
          <p:cNvPr id="2" name="Rectangle 1">
            <a:extLst>
              <a:ext uri="{FF2B5EF4-FFF2-40B4-BE49-F238E27FC236}">
                <a16:creationId xmlns:a16="http://schemas.microsoft.com/office/drawing/2014/main" id="{4DF22C00-5DA3-F5B7-D3F6-8C7DDD013E5A}"/>
              </a:ext>
            </a:extLst>
          </p:cNvPr>
          <p:cNvSpPr/>
          <p:nvPr/>
        </p:nvSpPr>
        <p:spPr>
          <a:xfrm>
            <a:off x="10049038" y="6096000"/>
            <a:ext cx="1906988" cy="5309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6862117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E6149-6F52-A415-DFE4-E2EBF168729E}"/>
              </a:ext>
            </a:extLst>
          </p:cNvPr>
          <p:cNvSpPr>
            <a:spLocks noGrp="1"/>
          </p:cNvSpPr>
          <p:nvPr>
            <p:ph type="title"/>
          </p:nvPr>
        </p:nvSpPr>
        <p:spPr>
          <a:xfrm>
            <a:off x="838200" y="165648"/>
            <a:ext cx="10515600" cy="752475"/>
          </a:xfrm>
        </p:spPr>
        <p:txBody>
          <a:bodyPr>
            <a:noAutofit/>
          </a:bodyPr>
          <a:lstStyle/>
          <a:p>
            <a:r>
              <a:rPr lang="fr-FR" sz="2800" noProof="0">
                <a:solidFill>
                  <a:srgbClr val="1E699D"/>
                </a:solidFill>
                <a:latin typeface="Futura Medium"/>
                <a:ea typeface="Calibri"/>
                <a:cs typeface="Calibri"/>
              </a:rPr>
              <a:t>3. Santé mentale : définition </a:t>
            </a:r>
            <a:endParaRPr lang="fr-FR" sz="2400" noProof="0">
              <a:solidFill>
                <a:srgbClr val="1E699D"/>
              </a:solidFill>
              <a:latin typeface="Futura Medium"/>
              <a:ea typeface="Calibri"/>
            </a:endParaRPr>
          </a:p>
        </p:txBody>
      </p:sp>
      <p:sp>
        <p:nvSpPr>
          <p:cNvPr id="3" name="Espace réservé du contenu 2">
            <a:extLst>
              <a:ext uri="{FF2B5EF4-FFF2-40B4-BE49-F238E27FC236}">
                <a16:creationId xmlns:a16="http://schemas.microsoft.com/office/drawing/2014/main" id="{32125290-E8D4-770B-F840-B07563DE394C}"/>
              </a:ext>
            </a:extLst>
          </p:cNvPr>
          <p:cNvSpPr>
            <a:spLocks noGrp="1"/>
          </p:cNvSpPr>
          <p:nvPr>
            <p:ph idx="1"/>
          </p:nvPr>
        </p:nvSpPr>
        <p:spPr>
          <a:xfrm>
            <a:off x="767080" y="1117600"/>
            <a:ext cx="10515600" cy="3614189"/>
          </a:xfrm>
        </p:spPr>
        <p:txBody>
          <a:bodyPr vert="horz" lIns="91440" tIns="45720" rIns="91440" bIns="45720" rtlCol="0" anchor="t">
            <a:normAutofit fontScale="25000" lnSpcReduction="20000"/>
          </a:bodyPr>
          <a:lstStyle/>
          <a:p>
            <a:pPr marL="0" indent="0">
              <a:buNone/>
            </a:pPr>
            <a:r>
              <a:rPr lang="fr-FR" sz="6400" b="1" noProof="0">
                <a:solidFill>
                  <a:srgbClr val="1E699D"/>
                </a:solidFill>
              </a:rPr>
              <a:t>La santé mentale selon l’OMS</a:t>
            </a:r>
            <a:r>
              <a:rPr lang="fr-FR" sz="6400" noProof="0">
                <a:solidFill>
                  <a:srgbClr val="1E699D"/>
                </a:solidFill>
              </a:rPr>
              <a:t> :</a:t>
            </a:r>
          </a:p>
          <a:p>
            <a:pPr marL="0" indent="0">
              <a:lnSpc>
                <a:spcPct val="120000"/>
              </a:lnSpc>
              <a:buNone/>
            </a:pPr>
            <a:r>
              <a:rPr lang="fr-FR" sz="6400" noProof="0">
                <a:solidFill>
                  <a:srgbClr val="1E699D"/>
                </a:solidFill>
              </a:rPr>
              <a:t>La santé mentale est un « état de bien-être dans lequel la personne peut réaliser son potentiel, faire face aux stress normaux de la vie, travailler de façon productive et contribuer à sa communauté ». Il s’agit d’un équilibre dynamique entre le bien-être émotionnel, psychologique et social. La santé mentale est influencée par des facteurs individuels, sociaux et structurels, et constitue un droit fondamental pour tous. </a:t>
            </a:r>
          </a:p>
          <a:p>
            <a:pPr marL="0" indent="0">
              <a:lnSpc>
                <a:spcPct val="120000"/>
              </a:lnSpc>
              <a:buNone/>
            </a:pPr>
            <a:r>
              <a:rPr lang="fr-FR" sz="4400" i="1" noProof="0">
                <a:solidFill>
                  <a:srgbClr val="1E699D"/>
                </a:solidFill>
              </a:rPr>
              <a:t>OMS, Constitution de l’Organisation mondiale de la Santé, 2004</a:t>
            </a:r>
            <a:r>
              <a:rPr lang="fr-FR" sz="6400" noProof="0">
                <a:solidFill>
                  <a:srgbClr val="1E699D"/>
                </a:solidFill>
              </a:rPr>
              <a:t>. </a:t>
            </a:r>
          </a:p>
          <a:p>
            <a:pPr marL="0" indent="0">
              <a:lnSpc>
                <a:spcPct val="120000"/>
              </a:lnSpc>
              <a:buNone/>
            </a:pPr>
            <a:r>
              <a:rPr lang="fr-FR" sz="6400" b="1" noProof="0">
                <a:solidFill>
                  <a:srgbClr val="1E699D"/>
                </a:solidFill>
              </a:rPr>
              <a:t>Principales dimensions de la santé mentale : </a:t>
            </a:r>
          </a:p>
          <a:p>
            <a:pPr marL="0" indent="0">
              <a:lnSpc>
                <a:spcPct val="120000"/>
              </a:lnSpc>
              <a:buNone/>
            </a:pPr>
            <a:endParaRPr lang="fr-FR" sz="6400" noProof="0">
              <a:solidFill>
                <a:srgbClr val="1E699D"/>
              </a:solidFill>
            </a:endParaRPr>
          </a:p>
          <a:p>
            <a:pPr marL="0" indent="0">
              <a:lnSpc>
                <a:spcPct val="120000"/>
              </a:lnSpc>
              <a:buNone/>
            </a:pPr>
            <a:endParaRPr lang="fr-FR" sz="6400" noProof="0">
              <a:solidFill>
                <a:srgbClr val="1E699D"/>
              </a:solidFill>
            </a:endParaRPr>
          </a:p>
          <a:p>
            <a:pPr marL="0" indent="0">
              <a:lnSpc>
                <a:spcPct val="120000"/>
              </a:lnSpc>
              <a:buNone/>
            </a:pPr>
            <a:endParaRPr lang="fr-FR" sz="6400" noProof="0">
              <a:solidFill>
                <a:srgbClr val="1E699D"/>
              </a:solidFill>
            </a:endParaRPr>
          </a:p>
          <a:p>
            <a:pPr lvl="1">
              <a:buFont typeface="Courier New" panose="020B0604020202020204" pitchFamily="34" charset="0"/>
              <a:buChar char="o"/>
            </a:pPr>
            <a:endParaRPr lang="fr-FR" sz="2900" noProof="0"/>
          </a:p>
          <a:p>
            <a:pPr marL="457200" lvl="1" indent="0">
              <a:buNone/>
            </a:pPr>
            <a:r>
              <a:rPr lang="fr-FR" noProof="0">
                <a:solidFill>
                  <a:schemeClr val="accent1"/>
                </a:solidFill>
              </a:rPr>
              <a:t> </a:t>
            </a:r>
          </a:p>
        </p:txBody>
      </p:sp>
      <p:graphicFrame>
        <p:nvGraphicFramePr>
          <p:cNvPr id="5" name="Tableau 4"/>
          <p:cNvGraphicFramePr>
            <a:graphicFrameLocks noGrp="1"/>
          </p:cNvGraphicFramePr>
          <p:nvPr>
            <p:extLst>
              <p:ext uri="{D42A27DB-BD31-4B8C-83A1-F6EECF244321}">
                <p14:modId xmlns:p14="http://schemas.microsoft.com/office/powerpoint/2010/main" val="3388236985"/>
              </p:ext>
            </p:extLst>
          </p:nvPr>
        </p:nvGraphicFramePr>
        <p:xfrm>
          <a:off x="838200" y="3403196"/>
          <a:ext cx="10048098" cy="2377440"/>
        </p:xfrm>
        <a:graphic>
          <a:graphicData uri="http://schemas.openxmlformats.org/drawingml/2006/table">
            <a:tbl>
              <a:tblPr firstRow="1" bandRow="1">
                <a:tableStyleId>{5C22544A-7EE6-4342-B048-85BDC9FD1C3A}</a:tableStyleId>
              </a:tblPr>
              <a:tblGrid>
                <a:gridCol w="3349366">
                  <a:extLst>
                    <a:ext uri="{9D8B030D-6E8A-4147-A177-3AD203B41FA5}">
                      <a16:colId xmlns:a16="http://schemas.microsoft.com/office/drawing/2014/main" val="2592801557"/>
                    </a:ext>
                  </a:extLst>
                </a:gridCol>
                <a:gridCol w="3349366">
                  <a:extLst>
                    <a:ext uri="{9D8B030D-6E8A-4147-A177-3AD203B41FA5}">
                      <a16:colId xmlns:a16="http://schemas.microsoft.com/office/drawing/2014/main" val="3853197661"/>
                    </a:ext>
                  </a:extLst>
                </a:gridCol>
                <a:gridCol w="3349366">
                  <a:extLst>
                    <a:ext uri="{9D8B030D-6E8A-4147-A177-3AD203B41FA5}">
                      <a16:colId xmlns:a16="http://schemas.microsoft.com/office/drawing/2014/main" val="1529453709"/>
                    </a:ext>
                  </a:extLst>
                </a:gridCol>
              </a:tblGrid>
              <a:tr h="722156">
                <a:tc>
                  <a:txBody>
                    <a:bodyPr/>
                    <a:lstStyle/>
                    <a:p>
                      <a:endParaRPr lang="fr-FR" sz="1800" noProof="0">
                        <a:solidFill>
                          <a:schemeClr val="bg1"/>
                        </a:solidFill>
                        <a:latin typeface="Calibri" panose="020F0502020204030204" pitchFamily="34" charset="0"/>
                        <a:cs typeface="Calibri" panose="020F0502020204030204" pitchFamily="34" charset="0"/>
                      </a:endParaRPr>
                    </a:p>
                    <a:p>
                      <a:endParaRPr lang="fr-FR" sz="1800" noProof="0">
                        <a:solidFill>
                          <a:schemeClr val="bg1"/>
                        </a:solidFill>
                        <a:latin typeface="Calibri" panose="020F0502020204030204" pitchFamily="34" charset="0"/>
                        <a:cs typeface="Calibri" panose="020F0502020204030204" pitchFamily="34" charset="0"/>
                      </a:endParaRPr>
                    </a:p>
                    <a:p>
                      <a:pPr algn="ctr"/>
                      <a:r>
                        <a:rPr lang="fr-FR" sz="1800" noProof="0">
                          <a:solidFill>
                            <a:schemeClr val="bg1"/>
                          </a:solidFill>
                          <a:latin typeface="Calibri" panose="020F0502020204030204" pitchFamily="34" charset="0"/>
                          <a:cs typeface="Calibri" panose="020F0502020204030204" pitchFamily="34" charset="0"/>
                        </a:rPr>
                        <a:t>Émotionnelle</a:t>
                      </a:r>
                      <a:endParaRPr lang="fr-FR" noProof="0">
                        <a:solidFill>
                          <a:schemeClr val="bg1"/>
                        </a:solidFill>
                        <a:latin typeface="Calibri" panose="020F0502020204030204" pitchFamily="34" charset="0"/>
                        <a:cs typeface="Calibri" panose="020F0502020204030204" pitchFamily="34" charset="0"/>
                      </a:endParaRPr>
                    </a:p>
                  </a:txBody>
                  <a:tcPr/>
                </a:tc>
                <a:tc>
                  <a:txBody>
                    <a:bodyPr/>
                    <a:lstStyle/>
                    <a:p>
                      <a:endParaRPr lang="fr-FR" sz="1800" noProof="0">
                        <a:solidFill>
                          <a:schemeClr val="bg1"/>
                        </a:solidFill>
                        <a:latin typeface="Calibri" panose="020F0502020204030204" pitchFamily="34" charset="0"/>
                        <a:cs typeface="Calibri" panose="020F0502020204030204" pitchFamily="34" charset="0"/>
                      </a:endParaRPr>
                    </a:p>
                    <a:p>
                      <a:endParaRPr lang="fr-FR" sz="1800" noProof="0">
                        <a:solidFill>
                          <a:schemeClr val="bg1"/>
                        </a:solidFill>
                        <a:latin typeface="Calibri" panose="020F0502020204030204" pitchFamily="34" charset="0"/>
                        <a:cs typeface="Calibri" panose="020F0502020204030204" pitchFamily="34" charset="0"/>
                      </a:endParaRPr>
                    </a:p>
                    <a:p>
                      <a:pPr algn="ctr"/>
                      <a:r>
                        <a:rPr lang="fr-FR" sz="1800" noProof="0">
                          <a:solidFill>
                            <a:schemeClr val="bg1"/>
                          </a:solidFill>
                          <a:latin typeface="Calibri" panose="020F0502020204030204" pitchFamily="34" charset="0"/>
                          <a:cs typeface="Calibri" panose="020F0502020204030204" pitchFamily="34" charset="0"/>
                        </a:rPr>
                        <a:t>Psychologique</a:t>
                      </a:r>
                      <a:endParaRPr lang="fr-FR" noProof="0">
                        <a:solidFill>
                          <a:schemeClr val="bg1"/>
                        </a:solidFill>
                        <a:latin typeface="Calibri" panose="020F0502020204030204" pitchFamily="34" charset="0"/>
                        <a:cs typeface="Calibri" panose="020F0502020204030204" pitchFamily="34" charset="0"/>
                      </a:endParaRPr>
                    </a:p>
                  </a:txBody>
                  <a:tcPr/>
                </a:tc>
                <a:tc>
                  <a:txBody>
                    <a:bodyPr/>
                    <a:lstStyle/>
                    <a:p>
                      <a:endParaRPr lang="fr-FR" sz="1800" noProof="0">
                        <a:solidFill>
                          <a:schemeClr val="bg1"/>
                        </a:solidFill>
                        <a:latin typeface="Calibri" panose="020F0502020204030204" pitchFamily="34" charset="0"/>
                        <a:cs typeface="Calibri" panose="020F0502020204030204" pitchFamily="34" charset="0"/>
                      </a:endParaRPr>
                    </a:p>
                    <a:p>
                      <a:endParaRPr lang="fr-FR" sz="1800" noProof="0">
                        <a:solidFill>
                          <a:schemeClr val="bg1"/>
                        </a:solidFill>
                        <a:latin typeface="Calibri" panose="020F0502020204030204" pitchFamily="34" charset="0"/>
                        <a:cs typeface="Calibri" panose="020F0502020204030204" pitchFamily="34" charset="0"/>
                      </a:endParaRPr>
                    </a:p>
                    <a:p>
                      <a:pPr algn="ctr"/>
                      <a:r>
                        <a:rPr lang="fr-FR" sz="1800" noProof="0">
                          <a:solidFill>
                            <a:schemeClr val="bg1"/>
                          </a:solidFill>
                          <a:latin typeface="Calibri" panose="020F0502020204030204" pitchFamily="34" charset="0"/>
                          <a:cs typeface="Calibri" panose="020F0502020204030204" pitchFamily="34" charset="0"/>
                        </a:rPr>
                        <a:t>Comportementale et sociale</a:t>
                      </a:r>
                    </a:p>
                  </a:txBody>
                  <a:tcPr/>
                </a:tc>
                <a:extLst>
                  <a:ext uri="{0D108BD9-81ED-4DB2-BD59-A6C34878D82A}">
                    <a16:rowId xmlns:a16="http://schemas.microsoft.com/office/drawing/2014/main" val="3937730485"/>
                  </a:ext>
                </a:extLst>
              </a:tr>
              <a:tr h="1328767">
                <a:tc>
                  <a:txBody>
                    <a:bodyPr/>
                    <a:lstStyle/>
                    <a:p>
                      <a:r>
                        <a:rPr lang="fr-FR" sz="1800" noProof="0">
                          <a:solidFill>
                            <a:srgbClr val="1E699D"/>
                          </a:solidFill>
                          <a:latin typeface="Calibri" panose="020F0502020204030204" pitchFamily="34" charset="0"/>
                          <a:cs typeface="Calibri" panose="020F0502020204030204" pitchFamily="34" charset="0"/>
                        </a:rPr>
                        <a:t>Régulation des émotions, résilience face au stress</a:t>
                      </a:r>
                      <a:endParaRPr lang="fr-FR" noProof="0">
                        <a:solidFill>
                          <a:srgbClr val="1E699D"/>
                        </a:solidFill>
                        <a:latin typeface="Calibri" panose="020F0502020204030204" pitchFamily="34" charset="0"/>
                        <a:cs typeface="Calibri" panose="020F0502020204030204" pitchFamily="34" charset="0"/>
                      </a:endParaRPr>
                    </a:p>
                  </a:txBody>
                  <a:tcPr/>
                </a:tc>
                <a:tc>
                  <a:txBody>
                    <a:bodyPr/>
                    <a:lstStyle/>
                    <a:p>
                      <a:pPr marL="0" indent="0">
                        <a:lnSpc>
                          <a:spcPct val="120000"/>
                        </a:lnSpc>
                        <a:buNone/>
                      </a:pPr>
                      <a:r>
                        <a:rPr lang="fr-FR" sz="1800" noProof="0">
                          <a:solidFill>
                            <a:srgbClr val="1E699D"/>
                          </a:solidFill>
                          <a:latin typeface="Calibri" panose="020F0502020204030204" pitchFamily="34" charset="0"/>
                          <a:cs typeface="Calibri" panose="020F0502020204030204" pitchFamily="34" charset="0"/>
                        </a:rPr>
                        <a:t>Perception de soi (estime, auto-efficacité), sentiment d’autonomie. </a:t>
                      </a:r>
                    </a:p>
                    <a:p>
                      <a:endParaRPr lang="fr-FR" noProof="0">
                        <a:solidFill>
                          <a:srgbClr val="1E699D"/>
                        </a:solidFill>
                        <a:latin typeface="Calibri" panose="020F0502020204030204" pitchFamily="34" charset="0"/>
                        <a:cs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800" noProof="0">
                          <a:solidFill>
                            <a:srgbClr val="1E699D"/>
                          </a:solidFill>
                          <a:latin typeface="Calibri" panose="020F0502020204030204" pitchFamily="34" charset="0"/>
                          <a:cs typeface="Calibri" panose="020F0502020204030204" pitchFamily="34" charset="0"/>
                        </a:rPr>
                        <a:t>Relations interpersonnelles, adaptation à l’environnement, engagement social et professionnel.</a:t>
                      </a:r>
                    </a:p>
                    <a:p>
                      <a:endParaRPr lang="fr-FR" noProof="0">
                        <a:solidFill>
                          <a:srgbClr val="1E699D"/>
                        </a:solidFill>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56404842"/>
                  </a:ext>
                </a:extLst>
              </a:tr>
            </a:tbl>
          </a:graphicData>
        </a:graphic>
      </p:graphicFrame>
      <p:pic>
        <p:nvPicPr>
          <p:cNvPr id="6" name="Image 5"/>
          <p:cNvPicPr>
            <a:picLocks noChangeAspect="1"/>
          </p:cNvPicPr>
          <p:nvPr/>
        </p:nvPicPr>
        <p:blipFill>
          <a:blip r:embed="rId3">
            <a:extLst>
              <a:ext uri="{BEBA8EAE-BF5A-486C-A8C5-ECC9F3942E4B}">
                <a14:imgProps xmlns:a14="http://schemas.microsoft.com/office/drawing/2010/main">
                  <a14:imgLayer r:embed="rId4">
                    <a14:imgEffect>
                      <a14:saturation sat="33000"/>
                    </a14:imgEffect>
                  </a14:imgLayer>
                </a14:imgProps>
              </a:ext>
            </a:extLst>
          </a:blip>
          <a:stretch>
            <a:fillRect/>
          </a:stretch>
        </p:blipFill>
        <p:spPr>
          <a:xfrm>
            <a:off x="9064482" y="3489912"/>
            <a:ext cx="498429" cy="498429"/>
          </a:xfrm>
          <a:prstGeom prst="rect">
            <a:avLst/>
          </a:prstGeom>
          <a:ln>
            <a:solidFill>
              <a:schemeClr val="bg2">
                <a:lumMod val="75000"/>
              </a:schemeClr>
            </a:solidFill>
          </a:ln>
        </p:spPr>
      </p:pic>
      <p:pic>
        <p:nvPicPr>
          <p:cNvPr id="7" name="Image 6"/>
          <p:cNvPicPr>
            <a:picLocks noChangeAspect="1"/>
          </p:cNvPicPr>
          <p:nvPr/>
        </p:nvPicPr>
        <p:blipFill>
          <a:blip r:embed="rId5">
            <a:lum bright="70000" contrast="-70000"/>
          </a:blip>
          <a:stretch>
            <a:fillRect/>
          </a:stretch>
        </p:blipFill>
        <p:spPr>
          <a:xfrm flipH="1">
            <a:off x="2314880" y="3496856"/>
            <a:ext cx="467878" cy="467878"/>
          </a:xfrm>
          <a:prstGeom prst="rect">
            <a:avLst/>
          </a:prstGeom>
        </p:spPr>
      </p:pic>
      <p:sp>
        <p:nvSpPr>
          <p:cNvPr id="4" name="Rectangle 3" descr="Head with Gears"/>
          <p:cNvSpPr/>
          <p:nvPr/>
        </p:nvSpPr>
        <p:spPr>
          <a:xfrm>
            <a:off x="5665810" y="3496856"/>
            <a:ext cx="515619" cy="484540"/>
          </a:xfrm>
          <a:prstGeom prst="rect">
            <a:avLst/>
          </a:prstGeom>
          <a:blipFill>
            <a:blip cstate="print">
              <a:duotone>
                <a:prstClr val="black"/>
                <a:schemeClr val="tx2">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fr-FR" noProof="0"/>
          </a:p>
        </p:txBody>
      </p:sp>
      <p:sp>
        <p:nvSpPr>
          <p:cNvPr id="9" name="Espace réservé du numéro de diapositive 8"/>
          <p:cNvSpPr>
            <a:spLocks noGrp="1"/>
          </p:cNvSpPr>
          <p:nvPr>
            <p:ph type="sldNum" sz="quarter" idx="12"/>
          </p:nvPr>
        </p:nvSpPr>
        <p:spPr/>
        <p:txBody>
          <a:bodyPr/>
          <a:lstStyle/>
          <a:p>
            <a:fld id="{27C6CCC6-2BE5-4E42-96A4-D1E8E81A3D8E}" type="slidenum">
              <a:rPr lang="fr-FR" noProof="0" smtClean="0"/>
              <a:t>8</a:t>
            </a:fld>
            <a:endParaRPr lang="fr-FR" noProof="0"/>
          </a:p>
        </p:txBody>
      </p:sp>
    </p:spTree>
    <p:extLst>
      <p:ext uri="{BB962C8B-B14F-4D97-AF65-F5344CB8AC3E}">
        <p14:creationId xmlns:p14="http://schemas.microsoft.com/office/powerpoint/2010/main" val="4210014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MG</a:t>
            </a:r>
          </a:p>
        </p:txBody>
      </p:sp>
      <p:sp>
        <p:nvSpPr>
          <p:cNvPr id="7" name="Titre 11">
            <a:extLst>
              <a:ext uri="{FF2B5EF4-FFF2-40B4-BE49-F238E27FC236}">
                <a16:creationId xmlns:a16="http://schemas.microsoft.com/office/drawing/2014/main" id="{E02996AC-4C92-4990-A4BE-77B0EAF805E6}"/>
              </a:ext>
            </a:extLst>
          </p:cNvPr>
          <p:cNvSpPr txBox="1">
            <a:spLocks/>
          </p:cNvSpPr>
          <p:nvPr/>
        </p:nvSpPr>
        <p:spPr>
          <a:xfrm>
            <a:off x="609480" y="53617"/>
            <a:ext cx="11408349" cy="1144800"/>
          </a:xfrm>
          <a:prstGeom prst="rect">
            <a:avLst/>
          </a:prstGeom>
        </p:spPr>
        <p:txBody>
          <a:bodyPr lIns="0" tIns="0" rIns="0" bIns="0"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br>
              <a:rPr lang="fr-FR" sz="2800" b="1" i="0" u="none" strike="noStrike" kern="1200" cap="none" spc="0" normalizeH="0" baseline="0" noProof="0">
                <a:ln>
                  <a:noFill/>
                </a:ln>
                <a:effectLst/>
                <a:uLnTx/>
                <a:uFillTx/>
                <a:latin typeface="Calibri"/>
              </a:rPr>
            </a:br>
            <a:r>
              <a:rPr lang="fr-FR" sz="2800">
                <a:solidFill>
                  <a:srgbClr val="1E699D"/>
                </a:solidFill>
                <a:latin typeface="Calibri"/>
              </a:rPr>
              <a:t>3</a:t>
            </a:r>
            <a:r>
              <a:rPr kumimoji="0" lang="fr-FR" sz="2800" b="0" i="0" u="none" strike="noStrike" kern="1200" cap="none" spc="0" normalizeH="0" baseline="0" noProof="0">
                <a:ln>
                  <a:noFill/>
                </a:ln>
                <a:solidFill>
                  <a:srgbClr val="1E699D"/>
                </a:solidFill>
                <a:effectLst/>
                <a:uLnTx/>
                <a:uFillTx/>
                <a:latin typeface="Calibri"/>
              </a:rPr>
              <a:t>.1. Risques psycho-sociaux : les acteurs de la prévention</a:t>
            </a:r>
            <a:endParaRPr lang="fr-FR" sz="2800" b="0" i="0" u="none" strike="noStrike" kern="1200" cap="none" spc="0" normalizeH="0" baseline="0" noProof="0">
              <a:ln>
                <a:noFill/>
              </a:ln>
              <a:solidFill>
                <a:srgbClr val="1E699D"/>
              </a:solidFill>
              <a:effectLst/>
              <a:uLnTx/>
              <a:uFillTx/>
              <a:latin typeface="Calibri"/>
            </a:endParaRPr>
          </a:p>
        </p:txBody>
      </p:sp>
      <p:sp>
        <p:nvSpPr>
          <p:cNvPr id="4" name="TextBox 3">
            <a:extLst>
              <a:ext uri="{FF2B5EF4-FFF2-40B4-BE49-F238E27FC236}">
                <a16:creationId xmlns:a16="http://schemas.microsoft.com/office/drawing/2014/main" id="{4FD33BA7-8D5C-0017-BEB8-F455BD2A4230}"/>
              </a:ext>
            </a:extLst>
          </p:cNvPr>
          <p:cNvSpPr txBox="1"/>
          <p:nvPr/>
        </p:nvSpPr>
        <p:spPr>
          <a:xfrm>
            <a:off x="616068" y="1238447"/>
            <a:ext cx="4174434" cy="40011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a:ln>
                  <a:noFill/>
                </a:ln>
                <a:solidFill>
                  <a:srgbClr val="1E699D"/>
                </a:solidFill>
                <a:effectLst/>
                <a:uLnTx/>
                <a:uFillTx/>
                <a:latin typeface="Calibri"/>
              </a:rPr>
              <a:t>Besoin d'une </a:t>
            </a:r>
            <a:r>
              <a:rPr kumimoji="0" lang="fr-FR" sz="2000" b="1" i="0" u="none" strike="noStrike" kern="1200" cap="none" spc="0" normalizeH="0" baseline="0" noProof="0">
                <a:ln>
                  <a:noFill/>
                </a:ln>
                <a:solidFill>
                  <a:srgbClr val="1E699D"/>
                </a:solidFill>
                <a:effectLst/>
                <a:uLnTx/>
                <a:uFillTx/>
                <a:latin typeface="Calibri"/>
              </a:rPr>
              <a:t>écoute</a:t>
            </a:r>
            <a:r>
              <a:rPr kumimoji="0" lang="fr-FR" sz="2000" b="0" i="0" u="none" strike="noStrike" kern="1200" cap="none" spc="0" normalizeH="0" baseline="0" noProof="0">
                <a:ln>
                  <a:noFill/>
                </a:ln>
                <a:solidFill>
                  <a:srgbClr val="1E699D"/>
                </a:solidFill>
                <a:effectLst/>
                <a:uLnTx/>
                <a:uFillTx/>
                <a:latin typeface="Calibri"/>
              </a:rPr>
              <a:t> ou d'</a:t>
            </a:r>
            <a:r>
              <a:rPr kumimoji="0" lang="fr-FR" sz="2000" b="1" i="0" u="none" strike="noStrike" kern="1200" cap="none" spc="0" normalizeH="0" baseline="0" noProof="0">
                <a:ln>
                  <a:noFill/>
                </a:ln>
                <a:solidFill>
                  <a:srgbClr val="1E699D"/>
                </a:solidFill>
                <a:effectLst/>
                <a:uLnTx/>
                <a:uFillTx/>
                <a:latin typeface="Calibri"/>
              </a:rPr>
              <a:t>un conseil</a:t>
            </a:r>
            <a:r>
              <a:rPr kumimoji="0" lang="fr-FR" sz="2000" b="0" i="0" u="none" strike="noStrike" kern="1200" cap="none" spc="0" normalizeH="0" baseline="0" noProof="0">
                <a:ln>
                  <a:noFill/>
                </a:ln>
                <a:solidFill>
                  <a:srgbClr val="1E699D"/>
                </a:solidFill>
                <a:effectLst/>
                <a:uLnTx/>
                <a:uFillTx/>
                <a:latin typeface="Calibri"/>
              </a:rPr>
              <a:t>?</a:t>
            </a:r>
          </a:p>
        </p:txBody>
      </p:sp>
      <p:sp>
        <p:nvSpPr>
          <p:cNvPr id="5" name="Ovaal 5">
            <a:extLst>
              <a:ext uri="{FF2B5EF4-FFF2-40B4-BE49-F238E27FC236}">
                <a16:creationId xmlns:a16="http://schemas.microsoft.com/office/drawing/2014/main" id="{125490BB-CB91-4375-5A44-A9DAE05135FA}"/>
              </a:ext>
            </a:extLst>
          </p:cNvPr>
          <p:cNvSpPr/>
          <p:nvPr/>
        </p:nvSpPr>
        <p:spPr>
          <a:xfrm>
            <a:off x="1955844" y="4111276"/>
            <a:ext cx="1804636" cy="1818933"/>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white"/>
                </a:solidFill>
                <a:effectLst/>
                <a:uLnTx/>
                <a:uFillTx/>
                <a:latin typeface="Arial"/>
              </a:rPr>
              <a:t>Les personnes de confiance (PC)</a:t>
            </a:r>
          </a:p>
        </p:txBody>
      </p:sp>
      <p:sp>
        <p:nvSpPr>
          <p:cNvPr id="6" name="Ovaal 7">
            <a:extLst>
              <a:ext uri="{FF2B5EF4-FFF2-40B4-BE49-F238E27FC236}">
                <a16:creationId xmlns:a16="http://schemas.microsoft.com/office/drawing/2014/main" id="{189016F8-738C-33D1-6A88-6C73D5D52032}"/>
              </a:ext>
            </a:extLst>
          </p:cNvPr>
          <p:cNvSpPr/>
          <p:nvPr/>
        </p:nvSpPr>
        <p:spPr>
          <a:xfrm>
            <a:off x="3903867" y="3118925"/>
            <a:ext cx="2607326" cy="2554639"/>
          </a:xfrm>
          <a:prstGeom prst="ellipse">
            <a:avLst/>
          </a:prstGeom>
          <a:solidFill>
            <a:schemeClr val="accent6">
              <a:lumMod val="40000"/>
              <a:lumOff val="60000"/>
            </a:schemeClr>
          </a:solid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white"/>
                </a:solidFill>
                <a:effectLst/>
                <a:uLnTx/>
                <a:uFillTx/>
                <a:latin typeface="Arial"/>
              </a:rPr>
              <a:t>Le Conseiller en prévention - Aspects Psychosociaux (CPAP) </a:t>
            </a:r>
          </a:p>
        </p:txBody>
      </p:sp>
      <p:sp>
        <p:nvSpPr>
          <p:cNvPr id="9" name="TextBox 8">
            <a:extLst>
              <a:ext uri="{FF2B5EF4-FFF2-40B4-BE49-F238E27FC236}">
                <a16:creationId xmlns:a16="http://schemas.microsoft.com/office/drawing/2014/main" id="{5CAB77FC-E6C0-C646-89D4-EBECD60DCCF9}"/>
              </a:ext>
            </a:extLst>
          </p:cNvPr>
          <p:cNvSpPr txBox="1"/>
          <p:nvPr/>
        </p:nvSpPr>
        <p:spPr>
          <a:xfrm>
            <a:off x="3252518" y="1906649"/>
            <a:ext cx="356259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1E699D"/>
                </a:solidFill>
                <a:effectLst/>
                <a:uLnTx/>
                <a:uFillTx/>
                <a:latin typeface="Calibri"/>
              </a:rPr>
              <a:t>Le travailleur peut faire appel à la </a:t>
            </a:r>
            <a:r>
              <a:rPr kumimoji="0" lang="fr-FR" sz="1800" b="1" i="0" u="none" strike="noStrike" kern="1200" cap="none" spc="0" normalizeH="0" baseline="0" noProof="0">
                <a:ln>
                  <a:noFill/>
                </a:ln>
                <a:solidFill>
                  <a:srgbClr val="1E699D"/>
                </a:solidFill>
                <a:effectLst/>
                <a:uLnTx/>
                <a:uFillTx/>
                <a:latin typeface="Calibri"/>
              </a:rPr>
              <a:t>procédure interne</a:t>
            </a:r>
            <a:r>
              <a:rPr kumimoji="0" lang="fr-FR" sz="1800" b="0" i="0" u="none" strike="noStrike" kern="1200" cap="none" spc="0" normalizeH="0" baseline="0" noProof="0">
                <a:ln>
                  <a:noFill/>
                </a:ln>
                <a:solidFill>
                  <a:srgbClr val="1E699D"/>
                </a:solidFill>
                <a:effectLst/>
                <a:uLnTx/>
                <a:uFillTx/>
                <a:latin typeface="Calibri"/>
              </a:rPr>
              <a:t> et se diriger </a:t>
            </a:r>
            <a:r>
              <a:rPr kumimoji="0" lang="fr-FR" sz="1800" b="1" i="0" u="none" strike="noStrike" kern="1200" cap="none" spc="0" normalizeH="0" baseline="0" noProof="0">
                <a:ln>
                  <a:noFill/>
                </a:ln>
                <a:solidFill>
                  <a:srgbClr val="1E699D"/>
                </a:solidFill>
                <a:effectLst/>
                <a:uLnTx/>
                <a:uFillTx/>
                <a:latin typeface="Calibri"/>
              </a:rPr>
              <a:t>vers</a:t>
            </a:r>
          </a:p>
        </p:txBody>
      </p:sp>
      <p:sp>
        <p:nvSpPr>
          <p:cNvPr id="10" name="TextBox 9">
            <a:extLst>
              <a:ext uri="{FF2B5EF4-FFF2-40B4-BE49-F238E27FC236}">
                <a16:creationId xmlns:a16="http://schemas.microsoft.com/office/drawing/2014/main" id="{D8454463-B7B0-5C78-D0F4-F456EA1B1E5F}"/>
              </a:ext>
            </a:extLst>
          </p:cNvPr>
          <p:cNvSpPr txBox="1"/>
          <p:nvPr/>
        </p:nvSpPr>
        <p:spPr>
          <a:xfrm>
            <a:off x="9517577" y="1904176"/>
            <a:ext cx="252927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1E699D"/>
                </a:solidFill>
                <a:effectLst/>
                <a:uLnTx/>
                <a:uFillTx/>
                <a:latin typeface="Calibri"/>
              </a:rPr>
              <a:t>Positionnement</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rPr>
              <a:t>Secret professionnel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rPr>
              <a:t>Neutre et impartial</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rPr>
              <a:t>Respect de la demande</a:t>
            </a:r>
          </a:p>
        </p:txBody>
      </p:sp>
      <p:sp>
        <p:nvSpPr>
          <p:cNvPr id="11" name="TextBox 10">
            <a:extLst>
              <a:ext uri="{FF2B5EF4-FFF2-40B4-BE49-F238E27FC236}">
                <a16:creationId xmlns:a16="http://schemas.microsoft.com/office/drawing/2014/main" id="{8CB1977E-3BC3-39DB-C352-2BE362B3BEA8}"/>
              </a:ext>
            </a:extLst>
          </p:cNvPr>
          <p:cNvSpPr txBox="1"/>
          <p:nvPr/>
        </p:nvSpPr>
        <p:spPr>
          <a:xfrm>
            <a:off x="6813468" y="4118428"/>
            <a:ext cx="2587005" cy="123110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1E699D"/>
                </a:solidFill>
                <a:effectLst/>
                <a:uLnTx/>
                <a:uFillTx/>
                <a:latin typeface="Calibri"/>
              </a:rPr>
              <a:t>Que font ces personnes?</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rPr>
              <a:t>Écoute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rPr>
              <a:t>Donner des conseils et informer</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rPr>
              <a:t>Recherche de solutions</a:t>
            </a:r>
          </a:p>
        </p:txBody>
      </p:sp>
      <p:sp>
        <p:nvSpPr>
          <p:cNvPr id="12" name="Pijl: gekromd links 19">
            <a:extLst>
              <a:ext uri="{FF2B5EF4-FFF2-40B4-BE49-F238E27FC236}">
                <a16:creationId xmlns:a16="http://schemas.microsoft.com/office/drawing/2014/main" id="{6AEDF994-D985-B862-3367-E1F36DD20E70}"/>
              </a:ext>
            </a:extLst>
          </p:cNvPr>
          <p:cNvSpPr/>
          <p:nvPr/>
        </p:nvSpPr>
        <p:spPr>
          <a:xfrm rot="835834">
            <a:off x="6646914" y="2556131"/>
            <a:ext cx="330485" cy="1120363"/>
          </a:xfrm>
          <a:prstGeom prst="curvedLeftArrow">
            <a:avLst/>
          </a:prstGeom>
          <a:solidFill>
            <a:srgbClr val="92D050"/>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pic>
        <p:nvPicPr>
          <p:cNvPr id="13" name="Picture 12" descr="A couple of people holding a puzzle piece&#10;&#10;AI-generated content may be incorrect.">
            <a:extLst>
              <a:ext uri="{FF2B5EF4-FFF2-40B4-BE49-F238E27FC236}">
                <a16:creationId xmlns:a16="http://schemas.microsoft.com/office/drawing/2014/main" id="{161B0D0F-593F-2C34-8947-929528D6DE9A}"/>
              </a:ext>
            </a:extLst>
          </p:cNvPr>
          <p:cNvPicPr>
            <a:picLocks noChangeAspect="1"/>
          </p:cNvPicPr>
          <p:nvPr/>
        </p:nvPicPr>
        <p:blipFill>
          <a:blip r:embed="rId3"/>
          <a:stretch>
            <a:fillRect/>
          </a:stretch>
        </p:blipFill>
        <p:spPr>
          <a:xfrm>
            <a:off x="613909" y="1902504"/>
            <a:ext cx="2600325" cy="1819275"/>
          </a:xfrm>
          <a:prstGeom prst="rect">
            <a:avLst/>
          </a:prstGeom>
        </p:spPr>
      </p:pic>
      <p:sp>
        <p:nvSpPr>
          <p:cNvPr id="14" name="TextBox 13">
            <a:extLst>
              <a:ext uri="{FF2B5EF4-FFF2-40B4-BE49-F238E27FC236}">
                <a16:creationId xmlns:a16="http://schemas.microsoft.com/office/drawing/2014/main" id="{477D0BEE-BB8E-B8B6-65DE-05A07B6B3425}"/>
              </a:ext>
            </a:extLst>
          </p:cNvPr>
          <p:cNvSpPr txBox="1"/>
          <p:nvPr/>
        </p:nvSpPr>
        <p:spPr>
          <a:xfrm>
            <a:off x="9518403" y="3361376"/>
            <a:ext cx="2117766"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1E699D"/>
                </a:solidFill>
                <a:effectLst/>
                <a:uLnTx/>
                <a:uFillTx/>
                <a:latin typeface="Calibri"/>
                <a:cs typeface="Arial"/>
              </a:rPr>
              <a:t>Procédure interne</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cs typeface="Arial"/>
              </a:rPr>
              <a:t>Phase préliminaire : écoute et information (confident &amp; CPAP)</a:t>
            </a:r>
            <a:endParaRPr kumimoji="0" lang="fr-FR" sz="1400" b="0" i="0" u="none" strike="noStrike" kern="1200" cap="none" spc="0" normalizeH="0" baseline="0" noProof="0">
              <a:ln>
                <a:noFill/>
              </a:ln>
              <a:solidFill>
                <a:srgbClr val="1E699D"/>
              </a:solidFill>
              <a:effectLst/>
              <a:uLnTx/>
              <a:uFillTx/>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cs typeface="Arial"/>
              </a:rPr>
              <a:t>Intervention informelle (confident &amp; CPAP) : facilitateur</a:t>
            </a:r>
            <a:endParaRPr kumimoji="0" lang="fr-FR" sz="1400" b="0" i="0" u="none" strike="noStrike" kern="1200" cap="none" spc="0" normalizeH="0" baseline="0" noProof="0">
              <a:ln>
                <a:noFill/>
              </a:ln>
              <a:solidFill>
                <a:srgbClr val="1E699D"/>
              </a:solidFill>
              <a:effectLst/>
              <a:uLnTx/>
              <a:uFillTx/>
              <a:latin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400" b="0" i="0" u="none" strike="noStrike" kern="1200" cap="none" spc="0" normalizeH="0" baseline="0" noProof="0">
                <a:ln>
                  <a:noFill/>
                </a:ln>
                <a:solidFill>
                  <a:srgbClr val="1E699D"/>
                </a:solidFill>
                <a:effectLst/>
                <a:uLnTx/>
                <a:uFillTx/>
                <a:latin typeface="Calibri"/>
                <a:cs typeface="Arial"/>
              </a:rPr>
              <a:t>Intervention formelle (CPAP) : analyse de la situation professionnelle</a:t>
            </a:r>
            <a:endParaRPr kumimoji="0" lang="fr-FR" sz="1400" b="0" i="0" u="none" strike="noStrike" kern="1200" cap="none" spc="0" normalizeH="0" baseline="0" noProof="0">
              <a:ln>
                <a:noFill/>
              </a:ln>
              <a:solidFill>
                <a:srgbClr val="1E699D"/>
              </a:solidFill>
              <a:effectLst/>
              <a:uLnTx/>
              <a:uFillTx/>
              <a:latin typeface="Calibri"/>
            </a:endParaRPr>
          </a:p>
        </p:txBody>
      </p:sp>
    </p:spTree>
    <p:extLst>
      <p:ext uri="{BB962C8B-B14F-4D97-AF65-F5344CB8AC3E}">
        <p14:creationId xmlns:p14="http://schemas.microsoft.com/office/powerpoint/2010/main" val="153516951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p:txBody>
          <a:bodyPr/>
          <a:lstStyle/>
          <a:p>
            <a:r>
              <a:rPr lang="fr-FR" sz="2800">
                <a:solidFill>
                  <a:srgbClr val="1E699D"/>
                </a:solidFill>
                <a:latin typeface="Calibri"/>
              </a:rPr>
              <a:t>3</a:t>
            </a:r>
            <a:r>
              <a:rPr lang="fr-FR" sz="2800" noProof="0">
                <a:solidFill>
                  <a:srgbClr val="1E699D"/>
                </a:solidFill>
                <a:latin typeface="Calibri"/>
              </a:rPr>
              <a:t>.2. Risques psychosociaux : quel est le rôle du médecin ou psychologue ?</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M</a:t>
            </a:r>
          </a:p>
        </p:txBody>
      </p:sp>
      <p:sp>
        <p:nvSpPr>
          <p:cNvPr id="4" name="ZoneTexte 3">
            <a:extLst>
              <a:ext uri="{FF2B5EF4-FFF2-40B4-BE49-F238E27FC236}">
                <a16:creationId xmlns:a16="http://schemas.microsoft.com/office/drawing/2014/main" id="{054A4829-DB1E-2EE1-E0B8-779364782ED6}"/>
              </a:ext>
            </a:extLst>
          </p:cNvPr>
          <p:cNvSpPr txBox="1"/>
          <p:nvPr/>
        </p:nvSpPr>
        <p:spPr>
          <a:xfrm>
            <a:off x="4958443" y="2276956"/>
            <a:ext cx="6623477" cy="1754326"/>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Conseils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fr-FR" sz="18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Garder en tête que les informations que le patient vous communique sur sa situation de travail ne sont qu’une partie de la “réalité”.</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p:txBody>
      </p:sp>
      <p:pic>
        <p:nvPicPr>
          <p:cNvPr id="6" name="Image 5"/>
          <p:cNvPicPr>
            <a:picLocks noChangeAspect="1"/>
          </p:cNvPicPr>
          <p:nvPr/>
        </p:nvPicPr>
        <p:blipFill>
          <a:blip r:embed="rId3"/>
          <a:stretch>
            <a:fillRect/>
          </a:stretch>
        </p:blipFill>
        <p:spPr>
          <a:xfrm>
            <a:off x="266803" y="1604519"/>
            <a:ext cx="4172532" cy="4029637"/>
          </a:xfrm>
          <a:prstGeom prst="rect">
            <a:avLst/>
          </a:prstGeom>
        </p:spPr>
      </p:pic>
    </p:spTree>
    <p:extLst>
      <p:ext uri="{BB962C8B-B14F-4D97-AF65-F5344CB8AC3E}">
        <p14:creationId xmlns:p14="http://schemas.microsoft.com/office/powerpoint/2010/main" val="30234067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725066" y="1539468"/>
            <a:ext cx="10972440" cy="4609467"/>
          </a:xfrm>
          <a:ln>
            <a:noFill/>
          </a:ln>
        </p:spPr>
        <p:txBody>
          <a:bodyPr/>
          <a:lstStyle/>
          <a:p>
            <a:pPr marL="285750" indent="-285750">
              <a:buFont typeface="Arial"/>
              <a:buChar char="•"/>
            </a:pPr>
            <a:r>
              <a:rPr lang="fr-FR" sz="1800" noProof="0">
                <a:solidFill>
                  <a:srgbClr val="1E699D"/>
                </a:solidFill>
                <a:latin typeface="Calibri"/>
                <a:ea typeface="+mj-lt"/>
                <a:cs typeface="+mj-lt"/>
              </a:rPr>
              <a:t>Il est fréquent que les médecins généralistes ou les psychologues n'entendent qu'une seule version de l'histoire (cf. fenêtre de </a:t>
            </a:r>
            <a:r>
              <a:rPr lang="fr-FR" sz="1800" noProof="0" err="1">
                <a:solidFill>
                  <a:srgbClr val="1E699D"/>
                </a:solidFill>
                <a:latin typeface="Calibri"/>
                <a:ea typeface="+mj-lt"/>
                <a:cs typeface="+mj-lt"/>
              </a:rPr>
              <a:t>Johari</a:t>
            </a:r>
            <a:r>
              <a:rPr lang="fr-FR" sz="1800" noProof="0">
                <a:solidFill>
                  <a:srgbClr val="1E699D"/>
                </a:solidFill>
                <a:latin typeface="Calibri"/>
                <a:ea typeface="+mj-lt"/>
                <a:cs typeface="+mj-lt"/>
              </a:rPr>
              <a:t>). </a:t>
            </a:r>
            <a:endParaRPr lang="fr-FR" sz="1800" noProof="0">
              <a:solidFill>
                <a:srgbClr val="1E699D"/>
              </a:solidFill>
              <a:latin typeface="Calibri"/>
            </a:endParaRPr>
          </a:p>
          <a:p>
            <a:pPr marL="285750" indent="-285750">
              <a:lnSpc>
                <a:spcPct val="100000"/>
              </a:lnSpc>
              <a:buFont typeface="Arial"/>
              <a:buChar char="•"/>
            </a:pPr>
            <a:endParaRPr lang="fr-FR" sz="1800" noProof="0">
              <a:solidFill>
                <a:srgbClr val="1E699D"/>
              </a:solidFill>
              <a:latin typeface="Calibri"/>
            </a:endParaRPr>
          </a:p>
          <a:p>
            <a:pPr marL="285750" indent="-285750">
              <a:buFont typeface="Arial"/>
              <a:buChar char="•"/>
            </a:pPr>
            <a:r>
              <a:rPr lang="fr-FR" sz="1800" noProof="0">
                <a:solidFill>
                  <a:srgbClr val="1E699D"/>
                </a:solidFill>
                <a:latin typeface="Calibri"/>
                <a:ea typeface="+mj-lt"/>
                <a:cs typeface="+mj-lt"/>
              </a:rPr>
              <a:t>Les risques psychosociaux (RPS) sont une réalité. Les risques psychosociaux (RPS) ne sont PAS des diagnostics mais des causes d'une symptomatologie (stress au travail, conflits, comportements transgressifs,...). Ils ne sont pas inclus dans le DSM-IVR ou le DSM-V.</a:t>
            </a:r>
            <a:endParaRPr lang="fr-FR" sz="1800" noProof="0">
              <a:solidFill>
                <a:srgbClr val="1E699D"/>
              </a:solidFill>
              <a:latin typeface="Calibri"/>
            </a:endParaRPr>
          </a:p>
          <a:p>
            <a:pPr marL="285750" indent="-285750">
              <a:buFont typeface="Arial"/>
              <a:buChar char="•"/>
            </a:pPr>
            <a:endParaRPr lang="fr-FR" sz="1800" noProof="0">
              <a:solidFill>
                <a:srgbClr val="1E699D"/>
              </a:solidFill>
              <a:latin typeface="Calibri"/>
              <a:ea typeface="+mj-lt"/>
              <a:cs typeface="+mj-lt"/>
            </a:endParaRPr>
          </a:p>
          <a:p>
            <a:pPr marL="285750" indent="-285750">
              <a:buFont typeface="Arial"/>
              <a:buChar char="•"/>
            </a:pPr>
            <a:r>
              <a:rPr lang="fr-FR" sz="1800" noProof="0">
                <a:solidFill>
                  <a:srgbClr val="1E699D"/>
                </a:solidFill>
                <a:latin typeface="Calibri"/>
                <a:ea typeface="+mj-lt"/>
                <a:cs typeface="+mj-lt"/>
              </a:rPr>
              <a:t>Encouragez les patients à faire le premier pas en en parlant au sein de l'entreprise. </a:t>
            </a:r>
            <a:endParaRPr lang="fr-FR" sz="1800" noProof="0">
              <a:solidFill>
                <a:srgbClr val="1E699D"/>
              </a:solidFill>
              <a:latin typeface="Calibri"/>
            </a:endParaRPr>
          </a:p>
          <a:p>
            <a:pPr marL="285750" indent="-285750">
              <a:buFont typeface="Arial"/>
              <a:buChar char="•"/>
            </a:pPr>
            <a:endParaRPr lang="fr-FR" sz="1800" noProof="0">
              <a:solidFill>
                <a:srgbClr val="1E699D"/>
              </a:solidFill>
              <a:latin typeface="Calibri"/>
              <a:ea typeface="+mj-lt"/>
              <a:cs typeface="+mj-lt"/>
            </a:endParaRPr>
          </a:p>
          <a:p>
            <a:pPr marL="285750" indent="-285750">
              <a:buFont typeface="Arial"/>
              <a:buChar char="•"/>
            </a:pPr>
            <a:r>
              <a:rPr lang="fr-FR" sz="1800" noProof="0">
                <a:solidFill>
                  <a:srgbClr val="1E699D"/>
                </a:solidFill>
                <a:latin typeface="Calibri"/>
                <a:ea typeface="+mj-lt"/>
                <a:cs typeface="Segoe UI"/>
              </a:rPr>
              <a:t>Guider le patient/employé à travers une approche systémique et multidisciplinaire, visant à prévenir l'invalidité à long terme et à rechercher activement des solutions pour favoriser son retour au travail.</a:t>
            </a:r>
            <a:endParaRPr lang="fr-FR" sz="1800" noProof="0">
              <a:solidFill>
                <a:srgbClr val="1E699D"/>
              </a:solidFill>
              <a:latin typeface="Calibri"/>
              <a:ea typeface="+mj-lt"/>
              <a:cs typeface="+mj-lt"/>
            </a:endParaRPr>
          </a:p>
          <a:p>
            <a:pPr marL="285750" indent="-285750">
              <a:buFont typeface="Arial"/>
              <a:buChar char="•"/>
            </a:pPr>
            <a:endParaRPr lang="fr-FR" sz="1800" noProof="0">
              <a:solidFill>
                <a:srgbClr val="1E699D"/>
              </a:solidFill>
              <a:latin typeface="Calibri"/>
              <a:ea typeface="+mj-lt"/>
              <a:cs typeface="+mj-lt"/>
            </a:endParaRPr>
          </a:p>
          <a:p>
            <a:pPr marL="285750" indent="-285750">
              <a:buFont typeface="Arial"/>
              <a:buChar char="•"/>
            </a:pPr>
            <a:r>
              <a:rPr lang="fr-FR" sz="1800" noProof="0">
                <a:solidFill>
                  <a:srgbClr val="1E699D"/>
                </a:solidFill>
                <a:latin typeface="Calibri"/>
                <a:ea typeface="+mj-lt"/>
                <a:cs typeface="+mj-lt"/>
              </a:rPr>
              <a:t>Orientez votre patient en priorité vers le médecin du travail ou le conseiller en prévention aspects psychosociaux</a:t>
            </a:r>
            <a:endParaRPr lang="fr-FR" sz="1800" noProof="0">
              <a:solidFill>
                <a:srgbClr val="1E699D"/>
              </a:solidFill>
              <a:latin typeface="Calibri"/>
              <a:cs typeface="Arial"/>
            </a:endParaRPr>
          </a:p>
          <a:p>
            <a:pPr marL="285750" indent="-285750">
              <a:buFont typeface="Arial"/>
              <a:buChar char="•"/>
            </a:pPr>
            <a:endParaRPr lang="fr-FR" sz="1800" noProof="0">
              <a:solidFill>
                <a:srgbClr val="1E699D"/>
              </a:solidFill>
              <a:latin typeface="Calibri"/>
              <a:ea typeface="+mj-lt"/>
              <a:cs typeface="+mj-lt"/>
            </a:endParaRPr>
          </a:p>
          <a:p>
            <a:pPr marL="285750" indent="-285750">
              <a:lnSpc>
                <a:spcPct val="100000"/>
              </a:lnSpc>
              <a:buFont typeface="Arial"/>
              <a:buChar char="•"/>
            </a:pPr>
            <a:endParaRPr lang="fr-FR" sz="1600" noProof="0">
              <a:solidFill>
                <a:srgbClr val="1E699D"/>
              </a:solidFill>
              <a:cs typeface="Arial"/>
            </a:endParaRPr>
          </a:p>
          <a:p>
            <a:pPr marL="285750" indent="-285750">
              <a:lnSpc>
                <a:spcPct val="100000"/>
              </a:lnSpc>
              <a:buFont typeface="Arial"/>
              <a:buChar char="•"/>
            </a:pPr>
            <a:endParaRPr lang="fr-FR" sz="1400" noProof="0">
              <a:solidFill>
                <a:srgbClr val="1E699D"/>
              </a:solidFill>
              <a:latin typeface="Segoe UI"/>
              <a:cs typeface="Segoe UI"/>
            </a:endParaRP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79" y="273600"/>
            <a:ext cx="11096745" cy="1144800"/>
          </a:xfrm>
        </p:spPr>
        <p:txBody>
          <a:bodyPr/>
          <a:lstStyle/>
          <a:p>
            <a:br>
              <a:rPr lang="fr-FR" sz="2800" b="1" noProof="0">
                <a:latin typeface="Calibri"/>
              </a:rPr>
            </a:br>
            <a:r>
              <a:rPr lang="fr-FR" sz="2800">
                <a:solidFill>
                  <a:srgbClr val="1E699D"/>
                </a:solidFill>
                <a:latin typeface="Calibri"/>
              </a:rPr>
              <a:t>3.3</a:t>
            </a:r>
            <a:r>
              <a:rPr lang="fr-FR" sz="2800" noProof="0">
                <a:solidFill>
                  <a:srgbClr val="1E699D"/>
                </a:solidFill>
                <a:latin typeface="Calibri"/>
              </a:rPr>
              <a:t>.</a:t>
            </a:r>
            <a:r>
              <a:rPr lang="fr-FR" sz="2800" b="1" noProof="0">
                <a:solidFill>
                  <a:schemeClr val="accent4"/>
                </a:solidFill>
                <a:latin typeface="Calibri"/>
              </a:rPr>
              <a:t> </a:t>
            </a:r>
            <a:r>
              <a:rPr lang="fr-FR" sz="2800" noProof="0">
                <a:solidFill>
                  <a:srgbClr val="1E699D"/>
                </a:solidFill>
                <a:latin typeface="Calibri"/>
                <a:cs typeface="Calibri"/>
              </a:rPr>
              <a:t>Messages à retenir concernant les risques psychosociaux</a:t>
            </a:r>
          </a:p>
        </p:txBody>
      </p:sp>
    </p:spTree>
    <p:extLst>
      <p:ext uri="{BB962C8B-B14F-4D97-AF65-F5344CB8AC3E}">
        <p14:creationId xmlns:p14="http://schemas.microsoft.com/office/powerpoint/2010/main" val="30152950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AC8ED1-3509-1858-AF26-D96F2756CD78}"/>
              </a:ext>
            </a:extLst>
          </p:cNvPr>
          <p:cNvSpPr>
            <a:spLocks noGrp="1"/>
          </p:cNvSpPr>
          <p:nvPr>
            <p:ph type="title"/>
          </p:nvPr>
        </p:nvSpPr>
        <p:spPr/>
        <p:txBody>
          <a:bodyPr/>
          <a:lstStyle/>
          <a:p>
            <a:r>
              <a:rPr lang="fr-FR" sz="2800" noProof="0">
                <a:solidFill>
                  <a:srgbClr val="1E699D"/>
                </a:solidFill>
                <a:latin typeface="Calibri"/>
              </a:rPr>
              <a:t>4. Deux exemples prévention primaire et/ou secondaire</a:t>
            </a:r>
            <a:br>
              <a:rPr lang="fr-FR" sz="2800" noProof="0">
                <a:solidFill>
                  <a:srgbClr val="1E699D"/>
                </a:solidFill>
                <a:latin typeface="Calibri"/>
              </a:rPr>
            </a:br>
            <a:endParaRPr lang="fr-FR" sz="2800" u="sng" noProof="0">
              <a:solidFill>
                <a:srgbClr val="1E699D"/>
              </a:solidFill>
              <a:latin typeface="Calibri"/>
            </a:endParaRPr>
          </a:p>
        </p:txBody>
      </p:sp>
      <p:sp>
        <p:nvSpPr>
          <p:cNvPr id="3" name="Tijdelijke aanduiding voor tekst 2">
            <a:extLst>
              <a:ext uri="{FF2B5EF4-FFF2-40B4-BE49-F238E27FC236}">
                <a16:creationId xmlns:a16="http://schemas.microsoft.com/office/drawing/2014/main" id="{6861E3D4-92F6-0F61-D054-995518F122DD}"/>
              </a:ext>
            </a:extLst>
          </p:cNvPr>
          <p:cNvSpPr>
            <a:spLocks noGrp="1"/>
          </p:cNvSpPr>
          <p:nvPr>
            <p:ph type="body"/>
          </p:nvPr>
        </p:nvSpPr>
        <p:spPr>
          <a:xfrm>
            <a:off x="609780" y="1721112"/>
            <a:ext cx="10972440" cy="4632047"/>
          </a:xfrm>
        </p:spPr>
        <p:txBody>
          <a:bodyPr>
            <a:normAutofit fontScale="55000" lnSpcReduction="20000"/>
          </a:bodyPr>
          <a:lstStyle/>
          <a:p>
            <a:r>
              <a:rPr lang="fr-FR" sz="3600" b="1" noProof="0">
                <a:solidFill>
                  <a:srgbClr val="1E699D"/>
                </a:solidFill>
                <a:latin typeface="Calibri"/>
                <a:ea typeface="Calibri"/>
                <a:cs typeface="Calibri"/>
              </a:rPr>
              <a:t>Public cible :</a:t>
            </a:r>
            <a:endParaRPr lang="fr-FR" b="1" noProof="0">
              <a:latin typeface="Calibri"/>
              <a:ea typeface="Calibri"/>
              <a:cs typeface="Calibri"/>
            </a:endParaRPr>
          </a:p>
          <a:p>
            <a:pPr marL="285750" indent="-285750">
              <a:buFont typeface="Arial"/>
              <a:buChar char="•"/>
            </a:pPr>
            <a:r>
              <a:rPr lang="fr-FR" sz="3600" noProof="0">
                <a:solidFill>
                  <a:srgbClr val="1E699D"/>
                </a:solidFill>
                <a:latin typeface="Calibri"/>
                <a:ea typeface="Calibri"/>
                <a:cs typeface="Calibri"/>
              </a:rPr>
              <a:t>tout travailleur du secteur privé et des administrations provinciales ou locales (APL)</a:t>
            </a:r>
          </a:p>
          <a:p>
            <a:pPr marL="285750" indent="-285750">
              <a:buFont typeface="Arial"/>
              <a:buChar char="•"/>
            </a:pPr>
            <a:r>
              <a:rPr lang="fr-FR" sz="3600" noProof="0">
                <a:solidFill>
                  <a:srgbClr val="1E699D"/>
                </a:solidFill>
                <a:latin typeface="Calibri"/>
                <a:ea typeface="Calibri"/>
                <a:cs typeface="Calibri"/>
              </a:rPr>
              <a:t>Stade précoce d’un </a:t>
            </a:r>
            <a:r>
              <a:rPr lang="fr-FR" sz="3600" kern="1200" noProof="0">
                <a:solidFill>
                  <a:srgbClr val="1E699D"/>
                </a:solidFill>
                <a:latin typeface="Calibri"/>
                <a:ea typeface="Calibri"/>
                <a:cs typeface="Calibri"/>
              </a:rPr>
              <a:t>burn-out</a:t>
            </a:r>
            <a:r>
              <a:rPr lang="fr-FR" sz="3600" noProof="0">
                <a:solidFill>
                  <a:srgbClr val="1E699D"/>
                </a:solidFill>
                <a:latin typeface="Calibri"/>
                <a:ea typeface="Calibri"/>
                <a:cs typeface="Calibri"/>
              </a:rPr>
              <a:t> lié au travail</a:t>
            </a:r>
            <a:r>
              <a:rPr lang="fr-FR" sz="3600">
                <a:solidFill>
                  <a:srgbClr val="1E699D"/>
                </a:solidFill>
                <a:latin typeface="Calibri"/>
                <a:ea typeface="Calibri"/>
                <a:cs typeface="Calibri"/>
              </a:rPr>
              <a:t> : il s'agit de personnes qui rencontrent des difficultés au travail ou qui ont cessé de travailler depuis moins de deux mois.</a:t>
            </a:r>
            <a:endParaRPr lang="fr-FR" noProof="0">
              <a:latin typeface="Calibri"/>
              <a:ea typeface="Calibri"/>
              <a:cs typeface="Calibri"/>
            </a:endParaRPr>
          </a:p>
          <a:p>
            <a:br>
              <a:rPr lang="fr-FR" noProof="0">
                <a:latin typeface="Calibri" panose="020F0502020204030204" pitchFamily="34" charset="0"/>
                <a:ea typeface="Calibri" panose="020F0502020204030204" pitchFamily="34" charset="0"/>
                <a:cs typeface="Calibri" panose="020F0502020204030204" pitchFamily="34" charset="0"/>
              </a:rPr>
            </a:br>
            <a:endParaRPr lang="fr-FR" noProof="0">
              <a:latin typeface="Calibri" panose="020F0502020204030204" pitchFamily="34" charset="0"/>
              <a:ea typeface="Calibri" panose="020F0502020204030204" pitchFamily="34" charset="0"/>
              <a:cs typeface="Calibri" panose="020F0502020204030204" pitchFamily="34" charset="0"/>
            </a:endParaRPr>
          </a:p>
          <a:p>
            <a:r>
              <a:rPr lang="fr-FR" sz="3600" b="1" noProof="0">
                <a:solidFill>
                  <a:srgbClr val="1E699D"/>
                </a:solidFill>
                <a:latin typeface="Calibri"/>
                <a:ea typeface="Calibri"/>
                <a:cs typeface="Calibri"/>
              </a:rPr>
              <a:t>Objectifs :</a:t>
            </a:r>
            <a:endParaRPr lang="fr-FR" b="1" noProof="0">
              <a:latin typeface="Calibri"/>
              <a:ea typeface="Calibri"/>
              <a:cs typeface="Calibri"/>
            </a:endParaRPr>
          </a:p>
          <a:p>
            <a:pPr marL="285750" indent="-285750">
              <a:buFont typeface="Arial"/>
              <a:buChar char="•"/>
            </a:pPr>
            <a:r>
              <a:rPr lang="fr-FR" sz="3600" noProof="0">
                <a:solidFill>
                  <a:srgbClr val="1E699D"/>
                </a:solidFill>
                <a:latin typeface="Calibri"/>
                <a:ea typeface="Calibri"/>
                <a:cs typeface="Calibri"/>
              </a:rPr>
              <a:t>Détecter les travailleurs concernés le plus tôt possible, à un stade précoce du </a:t>
            </a:r>
            <a:r>
              <a:rPr lang="fr-FR" sz="3600" kern="1200" noProof="0">
                <a:solidFill>
                  <a:srgbClr val="1E699D"/>
                </a:solidFill>
                <a:latin typeface="Calibri"/>
                <a:ea typeface="Calibri"/>
                <a:cs typeface="Calibri"/>
              </a:rPr>
              <a:t>burn-out</a:t>
            </a:r>
            <a:endParaRPr lang="fr-FR" noProof="0">
              <a:latin typeface="Calibri"/>
              <a:ea typeface="Calibri"/>
              <a:cs typeface="Calibri"/>
            </a:endParaRPr>
          </a:p>
          <a:p>
            <a:pPr marL="285750" indent="-285750">
              <a:buFont typeface="Arial"/>
              <a:buChar char="•"/>
            </a:pPr>
            <a:r>
              <a:rPr lang="fr-FR" sz="3600" noProof="0">
                <a:solidFill>
                  <a:srgbClr val="1E699D"/>
                </a:solidFill>
                <a:latin typeface="Calibri"/>
                <a:ea typeface="Calibri"/>
                <a:cs typeface="Calibri"/>
              </a:rPr>
              <a:t>Éviter l’aggravation des symptômes</a:t>
            </a:r>
            <a:endParaRPr lang="fr-FR" noProof="0">
              <a:latin typeface="Calibri"/>
              <a:ea typeface="Calibri"/>
              <a:cs typeface="Calibri"/>
            </a:endParaRPr>
          </a:p>
          <a:p>
            <a:pPr marL="285750" indent="-285750">
              <a:buFont typeface="Arial"/>
              <a:buChar char="•"/>
            </a:pPr>
            <a:r>
              <a:rPr lang="fr-FR" sz="3600" noProof="0">
                <a:solidFill>
                  <a:srgbClr val="1E699D"/>
                </a:solidFill>
                <a:latin typeface="Calibri"/>
                <a:ea typeface="Calibri"/>
                <a:cs typeface="Calibri"/>
              </a:rPr>
              <a:t>Permettre aux travailleurs </a:t>
            </a:r>
            <a:r>
              <a:rPr lang="fr-FR" sz="3600" kern="1200" noProof="0">
                <a:solidFill>
                  <a:srgbClr val="1E699D"/>
                </a:solidFill>
                <a:latin typeface="Calibri"/>
                <a:ea typeface="Calibri"/>
                <a:cs typeface="Calibri"/>
              </a:rPr>
              <a:t>de </a:t>
            </a:r>
            <a:r>
              <a:rPr lang="fr-FR" sz="3600" noProof="0">
                <a:solidFill>
                  <a:srgbClr val="1E699D"/>
                </a:solidFill>
                <a:latin typeface="Calibri"/>
                <a:ea typeface="Calibri"/>
                <a:cs typeface="Calibri"/>
              </a:rPr>
              <a:t>rester au travail ou d’y retourner</a:t>
            </a:r>
            <a:r>
              <a:rPr lang="fr-FR" sz="3600" kern="1200" noProof="0">
                <a:solidFill>
                  <a:srgbClr val="1E699D"/>
                </a:solidFill>
                <a:latin typeface="Calibri"/>
                <a:ea typeface="Calibri"/>
                <a:cs typeface="Calibri"/>
              </a:rPr>
              <a:t>, </a:t>
            </a:r>
            <a:r>
              <a:rPr lang="fr-FR" sz="3600" noProof="0">
                <a:solidFill>
                  <a:srgbClr val="1E699D"/>
                </a:solidFill>
                <a:latin typeface="Calibri"/>
                <a:ea typeface="Calibri"/>
                <a:cs typeface="Calibri"/>
              </a:rPr>
              <a:t>dans le but </a:t>
            </a:r>
            <a:r>
              <a:rPr lang="fr-FR" sz="3600" kern="1200" noProof="0">
                <a:solidFill>
                  <a:srgbClr val="1E699D"/>
                </a:solidFill>
                <a:latin typeface="Calibri"/>
                <a:ea typeface="Calibri"/>
                <a:cs typeface="Calibri"/>
              </a:rPr>
              <a:t>de </a:t>
            </a:r>
            <a:r>
              <a:rPr lang="fr-FR" sz="3600" noProof="0">
                <a:solidFill>
                  <a:srgbClr val="1E699D"/>
                </a:solidFill>
                <a:latin typeface="Calibri"/>
                <a:ea typeface="Calibri"/>
                <a:cs typeface="Calibri"/>
              </a:rPr>
              <a:t>limiter les risques et conséquences d’une interruption prolongée du travail</a:t>
            </a:r>
            <a:endParaRPr lang="fr-FR" noProof="0">
              <a:latin typeface="Calibri"/>
              <a:ea typeface="Calibri"/>
              <a:cs typeface="Calibri"/>
            </a:endParaRPr>
          </a:p>
          <a:p>
            <a:br>
              <a:rPr lang="fr-FR" noProof="0">
                <a:latin typeface="Calibri" panose="020F0502020204030204" pitchFamily="34" charset="0"/>
                <a:ea typeface="Calibri" panose="020F0502020204030204" pitchFamily="34" charset="0"/>
                <a:cs typeface="Calibri" panose="020F0502020204030204" pitchFamily="34" charset="0"/>
              </a:rPr>
            </a:br>
            <a:endParaRPr lang="fr-FR" noProof="0">
              <a:latin typeface="Calibri" panose="020F0502020204030204" pitchFamily="34" charset="0"/>
              <a:ea typeface="Calibri" panose="020F0502020204030204" pitchFamily="34" charset="0"/>
              <a:cs typeface="Calibri" panose="020F0502020204030204" pitchFamily="34" charset="0"/>
            </a:endParaRPr>
          </a:p>
          <a:p>
            <a:r>
              <a:rPr lang="fr-FR" sz="3600" b="1" noProof="0">
                <a:solidFill>
                  <a:srgbClr val="1E699D"/>
                </a:solidFill>
                <a:latin typeface="Calibri"/>
                <a:ea typeface="Calibri"/>
                <a:cs typeface="Calibri"/>
              </a:rPr>
              <a:t>Spécificités :</a:t>
            </a:r>
            <a:endParaRPr lang="fr-FR" b="1" noProof="0">
              <a:latin typeface="Calibri"/>
              <a:ea typeface="Calibri"/>
              <a:cs typeface="Calibri"/>
            </a:endParaRPr>
          </a:p>
          <a:p>
            <a:pPr marL="285750" indent="-285750">
              <a:buFont typeface="Arial"/>
              <a:buChar char="•"/>
            </a:pPr>
            <a:r>
              <a:rPr lang="fr-FR" sz="3600" noProof="0">
                <a:solidFill>
                  <a:srgbClr val="1E699D"/>
                </a:solidFill>
                <a:latin typeface="Calibri"/>
                <a:ea typeface="Calibri"/>
                <a:cs typeface="Calibri"/>
              </a:rPr>
              <a:t>Gratuit et accessible</a:t>
            </a:r>
            <a:endParaRPr lang="fr-FR" noProof="0">
              <a:latin typeface="Calibri"/>
              <a:ea typeface="Calibri"/>
              <a:cs typeface="Calibri"/>
            </a:endParaRPr>
          </a:p>
          <a:p>
            <a:pPr marL="285750" indent="-285750">
              <a:buFont typeface="Arial"/>
              <a:buChar char="•"/>
            </a:pPr>
            <a:r>
              <a:rPr lang="fr-FR" sz="3600" noProof="0">
                <a:solidFill>
                  <a:srgbClr val="1E699D"/>
                </a:solidFill>
                <a:latin typeface="Calibri"/>
                <a:ea typeface="Calibri"/>
                <a:cs typeface="Calibri"/>
              </a:rPr>
              <a:t>Confidentiel</a:t>
            </a:r>
            <a:endParaRPr lang="fr-FR" noProof="0">
              <a:latin typeface="Calibri"/>
              <a:ea typeface="Calibri"/>
              <a:cs typeface="Calibri"/>
            </a:endParaRPr>
          </a:p>
          <a:p>
            <a:pPr marL="285750" indent="-285750">
              <a:buFont typeface="Arial"/>
              <a:buChar char="•"/>
            </a:pPr>
            <a:r>
              <a:rPr lang="fr-FR" sz="3600" noProof="0">
                <a:solidFill>
                  <a:srgbClr val="1E699D"/>
                </a:solidFill>
                <a:latin typeface="Calibri"/>
                <a:ea typeface="Calibri"/>
                <a:cs typeface="Calibri"/>
              </a:rPr>
              <a:t>Personnalisé et pluridisciplinaire</a:t>
            </a:r>
            <a:endParaRPr lang="fr-FR" noProof="0">
              <a:latin typeface="Calibri"/>
              <a:ea typeface="Calibri"/>
              <a:cs typeface="Calibri"/>
            </a:endParaRPr>
          </a:p>
          <a:p>
            <a:endParaRPr lang="fr-FR" sz="3600" kern="1200" noProof="0">
              <a:solidFill>
                <a:srgbClr val="1E699D"/>
              </a:solidFill>
              <a:latin typeface="Calibri" panose="020F0502020204030204" pitchFamily="34" charset="0"/>
              <a:ea typeface="Calibri" panose="020F0502020204030204" pitchFamily="34" charset="0"/>
              <a:cs typeface="Calibri" panose="020F0502020204030204" pitchFamily="34" charset="0"/>
            </a:endParaRPr>
          </a:p>
          <a:p>
            <a:pPr lvl="1"/>
            <a:r>
              <a:rPr lang="fr-FR" sz="3600" i="1" kern="1200" noProof="0">
                <a:solidFill>
                  <a:srgbClr val="1E699D"/>
                </a:solidFill>
                <a:latin typeface="Calibri"/>
                <a:ea typeface="Calibri"/>
                <a:cs typeface="Calibri"/>
                <a:hlinkClick r:id="rId2"/>
              </a:rPr>
              <a:t>Programme</a:t>
            </a:r>
            <a:r>
              <a:rPr lang="fr-FR" sz="3600" i="1" kern="1200" noProof="0">
                <a:solidFill>
                  <a:srgbClr val="1E699D"/>
                </a:solidFill>
                <a:latin typeface="Calibri"/>
                <a:ea typeface="Calibri"/>
                <a:cs typeface="Calibri"/>
                <a:hlinkClick r:id="rId2">
                  <a:extLst>
                    <a:ext uri="{A12FA001-AC4F-418D-AE19-62706E023703}">
                      <ahyp:hlinkClr xmlns:ahyp="http://schemas.microsoft.com/office/drawing/2018/hyperlinkcolor" val="tx"/>
                    </a:ext>
                  </a:extLst>
                </a:hlinkClick>
              </a:rPr>
              <a:t> de prévention du burn-out | Agence fédérale des risques professionnels</a:t>
            </a:r>
            <a:endParaRPr lang="fr-FR" i="1" noProof="0">
              <a:latin typeface="Calibri"/>
              <a:ea typeface="Calibri"/>
              <a:cs typeface="Calibri"/>
            </a:endParaRPr>
          </a:p>
          <a:p>
            <a:endParaRPr lang="fr-FR" noProof="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C8903AF0-DAE9-187F-3065-880C7F4DC208}"/>
              </a:ext>
            </a:extLst>
          </p:cNvPr>
          <p:cNvSpPr txBox="1"/>
          <p:nvPr/>
        </p:nvSpPr>
        <p:spPr>
          <a:xfrm>
            <a:off x="492087" y="1134737"/>
            <a:ext cx="1199736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a:solidFill>
                  <a:srgbClr val="1E699D"/>
                </a:solidFill>
                <a:latin typeface="Calibri"/>
              </a:rPr>
              <a:t>4.1. </a:t>
            </a:r>
            <a:r>
              <a:rPr lang="fr-FR" sz="2400" u="sng">
                <a:solidFill>
                  <a:srgbClr val="1E699D"/>
                </a:solidFill>
                <a:latin typeface="Calibri"/>
              </a:rPr>
              <a:t>Exemple prévention secondaire : Programme de prévention burn-out (</a:t>
            </a:r>
            <a:r>
              <a:rPr lang="fr-FR" sz="2400" u="sng" err="1">
                <a:solidFill>
                  <a:srgbClr val="1E699D"/>
                </a:solidFill>
                <a:latin typeface="Calibri"/>
              </a:rPr>
              <a:t>Fedris</a:t>
            </a:r>
            <a:r>
              <a:rPr lang="fr-FR" sz="2400" u="sng">
                <a:solidFill>
                  <a:srgbClr val="1E699D"/>
                </a:solidFill>
                <a:latin typeface="Calibri"/>
              </a:rPr>
              <a:t>)</a:t>
            </a:r>
            <a:endParaRPr lang="en-US" sz="2400"/>
          </a:p>
        </p:txBody>
      </p:sp>
    </p:spTree>
    <p:extLst>
      <p:ext uri="{BB962C8B-B14F-4D97-AF65-F5344CB8AC3E}">
        <p14:creationId xmlns:p14="http://schemas.microsoft.com/office/powerpoint/2010/main" val="11278855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2">
            <a:extLst>
              <a:ext uri="{FF2B5EF4-FFF2-40B4-BE49-F238E27FC236}">
                <a16:creationId xmlns:a16="http://schemas.microsoft.com/office/drawing/2014/main" id="{A407489C-8ABB-AA44-395E-08C9C7870C1E}"/>
              </a:ext>
            </a:extLst>
          </p:cNvPr>
          <p:cNvSpPr>
            <a:spLocks noGrp="1"/>
          </p:cNvSpPr>
          <p:nvPr>
            <p:ph idx="1"/>
          </p:nvPr>
        </p:nvSpPr>
        <p:spPr>
          <a:xfrm>
            <a:off x="837179" y="1448715"/>
            <a:ext cx="10841232" cy="5044158"/>
          </a:xfrm>
        </p:spPr>
        <p:txBody>
          <a:bodyPr lIns="0" tIns="0" rIns="0" bIns="0" anchor="t">
            <a:normAutofit/>
          </a:bodyPr>
          <a:lstStyle/>
          <a:p>
            <a:r>
              <a:rPr lang="fr-FR" sz="2000" b="1" noProof="0">
                <a:solidFill>
                  <a:srgbClr val="1E699D"/>
                </a:solidFill>
                <a:latin typeface="Calibri" panose="020F0502020204030204" pitchFamily="34" charset="0"/>
                <a:ea typeface="Calibri" panose="020F0502020204030204" pitchFamily="34" charset="0"/>
                <a:cs typeface="Calibri" panose="020F0502020204030204" pitchFamily="34" charset="0"/>
              </a:rPr>
              <a:t>Création d’un budget structurel pour tous les fonds d’assurance sociale lié à un service obligatoire pour les indépendants autour de la prévention et de l’accompagnement</a:t>
            </a:r>
            <a:br>
              <a:rPr lang="fr-FR" sz="2000" b="1" noProof="0">
                <a:solidFill>
                  <a:srgbClr val="1E699D"/>
                </a:solidFill>
                <a:latin typeface="Calibri" panose="020F0502020204030204" pitchFamily="34" charset="0"/>
                <a:ea typeface="Calibri" panose="020F0502020204030204" pitchFamily="34" charset="0"/>
                <a:cs typeface="Calibri" panose="020F0502020204030204" pitchFamily="34" charset="0"/>
              </a:rPr>
            </a:br>
            <a:r>
              <a:rPr lang="fr-FR" sz="2000" b="1" noProof="0">
                <a:solidFill>
                  <a:srgbClr val="1E699D"/>
                </a:solidFill>
                <a:latin typeface="Calibri" panose="020F0502020204030204" pitchFamily="34" charset="0"/>
                <a:ea typeface="Calibri" panose="020F0502020204030204" pitchFamily="34" charset="0"/>
                <a:cs typeface="Calibri" panose="020F0502020204030204" pitchFamily="34" charset="0"/>
              </a:rPr>
              <a:t> (mission légale depuis le 01/01/2024)</a:t>
            </a:r>
            <a:endParaRPr lang="fr-FR" b="1" noProof="0">
              <a:latin typeface="Calibri" panose="020F0502020204030204" pitchFamily="34" charset="0"/>
              <a:ea typeface="Calibri" panose="020F0502020204030204" pitchFamily="34" charset="0"/>
              <a:cs typeface="Calibri" panose="020F0502020204030204" pitchFamily="34" charset="0"/>
            </a:endParaRPr>
          </a:p>
          <a:p>
            <a:pPr marL="823595" lvl="1" indent="-285750">
              <a:buChar char="Ø"/>
            </a:pPr>
            <a:r>
              <a:rPr lang="fr-FR" sz="1600" noProof="0">
                <a:latin typeface="Calibri" panose="020F0502020204030204" pitchFamily="34" charset="0"/>
                <a:ea typeface="Calibri" panose="020F0502020204030204" pitchFamily="34" charset="0"/>
                <a:cs typeface="Calibri" panose="020F0502020204030204" pitchFamily="34" charset="0"/>
                <a:hlinkClick r:id="rId3"/>
              </a:rPr>
              <a:t>https://socialsecurity.belgium.be/fr/politique-sociale-influencer/independants/liste-des-fonds-d-assurance-sociale</a:t>
            </a:r>
            <a:endParaRPr lang="fr-FR" sz="1600" noProof="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fr-FR" noProof="0">
              <a:latin typeface="Calibri" panose="020F0502020204030204" pitchFamily="34" charset="0"/>
              <a:ea typeface="Calibri" panose="020F0502020204030204" pitchFamily="34" charset="0"/>
              <a:cs typeface="Calibri" panose="020F0502020204030204" pitchFamily="34" charset="0"/>
            </a:endParaRPr>
          </a:p>
          <a:p>
            <a:r>
              <a:rPr lang="fr-FR" sz="2000" b="1" noProof="0">
                <a:solidFill>
                  <a:srgbClr val="1E699D"/>
                </a:solidFill>
                <a:latin typeface="Calibri" panose="020F0502020204030204" pitchFamily="34" charset="0"/>
                <a:ea typeface="Calibri" panose="020F0502020204030204" pitchFamily="34" charset="0"/>
                <a:cs typeface="Calibri" panose="020F0502020204030204" pitchFamily="34" charset="0"/>
              </a:rPr>
              <a:t>Public cible :</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 tous les indépendants</a:t>
            </a:r>
            <a:endParaRPr lang="fr-FR" noProof="0">
              <a:latin typeface="Calibri" panose="020F0502020204030204" pitchFamily="34" charset="0"/>
              <a:ea typeface="Calibri" panose="020F0502020204030204" pitchFamily="34" charset="0"/>
              <a:cs typeface="Calibri" panose="020F0502020204030204" pitchFamily="34" charset="0"/>
            </a:endParaRPr>
          </a:p>
          <a:p>
            <a:r>
              <a:rPr lang="fr-FR" sz="2000" b="1" noProof="0">
                <a:solidFill>
                  <a:srgbClr val="1E699D"/>
                </a:solidFill>
                <a:latin typeface="Calibri" panose="020F0502020204030204" pitchFamily="34" charset="0"/>
                <a:ea typeface="Calibri" panose="020F0502020204030204" pitchFamily="34" charset="0"/>
                <a:cs typeface="Calibri" panose="020F0502020204030204" pitchFamily="34" charset="0"/>
              </a:rPr>
              <a:t>Focus :</a:t>
            </a:r>
            <a:r>
              <a:rPr lang="fr-FR" sz="2000" noProof="0">
                <a:solidFill>
                  <a:srgbClr val="1E699D"/>
                </a:solidFill>
                <a:latin typeface="Calibri" panose="020F0502020204030204" pitchFamily="34" charset="0"/>
                <a:ea typeface="Calibri" panose="020F0502020204030204" pitchFamily="34" charset="0"/>
                <a:cs typeface="Calibri" panose="020F0502020204030204" pitchFamily="34" charset="0"/>
              </a:rPr>
              <a:t> problèmes psychiques liés au travail (contexte professionnel et privé)</a:t>
            </a:r>
            <a:endParaRPr lang="fr-FR" noProof="0">
              <a:latin typeface="Calibri" panose="020F0502020204030204" pitchFamily="34" charset="0"/>
              <a:ea typeface="Calibri" panose="020F0502020204030204" pitchFamily="34" charset="0"/>
              <a:cs typeface="Calibri" panose="020F0502020204030204" pitchFamily="34" charset="0"/>
            </a:endParaRPr>
          </a:p>
          <a:p>
            <a:r>
              <a:rPr lang="fr-FR" sz="2000" b="1" noProof="0">
                <a:solidFill>
                  <a:srgbClr val="1E699D"/>
                </a:solidFill>
                <a:latin typeface="Calibri" panose="020F0502020204030204" pitchFamily="34" charset="0"/>
                <a:ea typeface="Calibri" panose="020F0502020204030204" pitchFamily="34" charset="0"/>
                <a:cs typeface="Calibri" panose="020F0502020204030204" pitchFamily="34" charset="0"/>
              </a:rPr>
              <a:t>Services :</a:t>
            </a:r>
            <a:endParaRPr lang="fr-FR" b="1" noProof="0">
              <a:latin typeface="Calibri" panose="020F0502020204030204" pitchFamily="34" charset="0"/>
              <a:ea typeface="Calibri" panose="020F0502020204030204" pitchFamily="34" charset="0"/>
              <a:cs typeface="Calibri" panose="020F0502020204030204" pitchFamily="34" charset="0"/>
            </a:endParaRPr>
          </a:p>
          <a:p>
            <a:pPr marL="896620" lvl="1" indent="-439420">
              <a:buFont typeface="Wingdings" panose="020B0604020202020204" pitchFamily="34" charset="0"/>
              <a:buChar char="Ø"/>
            </a:pP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D1.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Sensibilisation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&amp;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promotion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obligatoire</a:t>
            </a:r>
            <a:endParaRPr lang="fr-FR" noProof="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896620" lvl="1" indent="-439420">
              <a:buFont typeface="Wingdings" panose="020B0604020202020204" pitchFamily="34" charset="0"/>
              <a:buChar char="Ø"/>
            </a:pP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D2.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Détection précoce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&amp;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dépistage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facultatif</a:t>
            </a:r>
            <a:endParaRPr lang="fr-FR" noProof="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896620" lvl="1" indent="-439420">
              <a:buFont typeface="Wingdings" panose="020B0604020202020204" pitchFamily="34" charset="0"/>
              <a:buChar char="Ø"/>
            </a:pP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D3.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Prévention secondaire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facultatif</a:t>
            </a:r>
            <a:endParaRPr lang="fr-FR" noProof="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896620" lvl="1" indent="-439420">
              <a:buFont typeface="Wingdings" panose="020B0604020202020204" pitchFamily="34" charset="0"/>
              <a:buChar char="Ø"/>
            </a:pP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D4.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Orientation vers l’aide</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le soutien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obligatoire</a:t>
            </a:r>
            <a:endParaRPr lang="fr-FR" noProof="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896620" lvl="1" indent="-439420">
              <a:buFont typeface="Wingdings" panose="020B0604020202020204" pitchFamily="34" charset="0"/>
              <a:buChar char="Ø"/>
            </a:pP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D5.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Formation des collaborateurs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obligatoire</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adaptée au secteur </a:t>
            </a:r>
            <a:r>
              <a:rPr lang="fr-FR" sz="1600" b="1" kern="1200" noProof="0">
                <a:solidFill>
                  <a:srgbClr val="1E699D"/>
                </a:solidFill>
                <a:latin typeface="Calibri" panose="020F0502020204030204" pitchFamily="34" charset="0"/>
                <a:ea typeface="Calibri" panose="020F0502020204030204" pitchFamily="34" charset="0"/>
                <a:cs typeface="Calibri" panose="020F0502020204030204" pitchFamily="34" charset="0"/>
              </a:rPr>
              <a:t>&amp; </a:t>
            </a:r>
            <a:r>
              <a:rPr lang="fr-FR" sz="1600" b="1" noProof="0">
                <a:solidFill>
                  <a:srgbClr val="1E699D"/>
                </a:solidFill>
                <a:latin typeface="Calibri" panose="020F0502020204030204" pitchFamily="34" charset="0"/>
                <a:ea typeface="Calibri" panose="020F0502020204030204" pitchFamily="34" charset="0"/>
                <a:cs typeface="Calibri" panose="020F0502020204030204" pitchFamily="34" charset="0"/>
              </a:rPr>
              <a:t>à la phase de carrière</a:t>
            </a:r>
            <a:endParaRPr lang="fr-FR" noProof="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fr-FR" noProof="0">
              <a:latin typeface="Calibri" panose="020F0502020204030204" pitchFamily="34" charset="0"/>
              <a:ea typeface="Calibri" panose="020F0502020204030204" pitchFamily="34" charset="0"/>
              <a:cs typeface="Calibri" panose="020F0502020204030204" pitchFamily="34" charset="0"/>
            </a:endParaRPr>
          </a:p>
        </p:txBody>
      </p:sp>
      <p:sp>
        <p:nvSpPr>
          <p:cNvPr id="2" name="Titel 1">
            <a:extLst>
              <a:ext uri="{FF2B5EF4-FFF2-40B4-BE49-F238E27FC236}">
                <a16:creationId xmlns:a16="http://schemas.microsoft.com/office/drawing/2014/main" id="{D585F1A9-C256-116F-5AE7-3F9F5DA87430}"/>
              </a:ext>
            </a:extLst>
          </p:cNvPr>
          <p:cNvSpPr>
            <a:spLocks noGrp="1"/>
          </p:cNvSpPr>
          <p:nvPr>
            <p:ph type="title"/>
          </p:nvPr>
        </p:nvSpPr>
        <p:spPr>
          <a:xfrm>
            <a:off x="586503" y="365127"/>
            <a:ext cx="11491645" cy="689635"/>
          </a:xfrm>
        </p:spPr>
        <p:txBody>
          <a:bodyPr>
            <a:noAutofit/>
          </a:bodyPr>
          <a:lstStyle/>
          <a:p>
            <a:r>
              <a:rPr lang="fr-FR" sz="2400" noProof="0">
                <a:latin typeface="Calibri"/>
              </a:rPr>
              <a:t>4</a:t>
            </a:r>
            <a:r>
              <a:rPr lang="fr-FR" sz="2400" noProof="0">
                <a:solidFill>
                  <a:srgbClr val="1E699D"/>
                </a:solidFill>
                <a:latin typeface="Calibri"/>
              </a:rPr>
              <a:t>.2. </a:t>
            </a:r>
            <a:r>
              <a:rPr lang="fr-FR" sz="2400" u="sng" noProof="0">
                <a:latin typeface="Calibri"/>
              </a:rPr>
              <a:t>Prévention des troubles mentaux liés au travail chez les travailleurs indépendants</a:t>
            </a:r>
            <a:endParaRPr lang="fr-FR" sz="2400" u="sng" noProof="0">
              <a:solidFill>
                <a:srgbClr val="1E699D"/>
              </a:solidFill>
              <a:latin typeface="Calibri"/>
            </a:endParaRPr>
          </a:p>
        </p:txBody>
      </p:sp>
    </p:spTree>
    <p:extLst>
      <p:ext uri="{BB962C8B-B14F-4D97-AF65-F5344CB8AC3E}">
        <p14:creationId xmlns:p14="http://schemas.microsoft.com/office/powerpoint/2010/main" val="26888909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698291"/>
          </a:xfrm>
        </p:spPr>
        <p:txBody>
          <a:bodyPr/>
          <a:lstStyle/>
          <a:p>
            <a:r>
              <a:rPr lang="fr-FR" sz="2800" noProof="0">
                <a:solidFill>
                  <a:srgbClr val="1E699D"/>
                </a:solidFill>
                <a:latin typeface="Calibri"/>
              </a:rPr>
              <a:t>5. Le retour au travail</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609480" y="1088150"/>
            <a:ext cx="1088443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5.0. </a:t>
            </a:r>
            <a:r>
              <a:rPr kumimoji="0" lang="fr-FR" sz="2400" b="0" i="0" u="sng"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Le retour au travail … deux voies</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MG</a:t>
            </a:r>
          </a:p>
        </p:txBody>
      </p:sp>
      <p:sp>
        <p:nvSpPr>
          <p:cNvPr id="3" name="ZoneTexte 2">
            <a:extLst>
              <a:ext uri="{FF2B5EF4-FFF2-40B4-BE49-F238E27FC236}">
                <a16:creationId xmlns:a16="http://schemas.microsoft.com/office/drawing/2014/main" id="{CAC331C3-8FAB-431F-B19F-231763521621}"/>
              </a:ext>
            </a:extLst>
          </p:cNvPr>
          <p:cNvSpPr txBox="1"/>
          <p:nvPr/>
        </p:nvSpPr>
        <p:spPr>
          <a:xfrm>
            <a:off x="3990608" y="2342789"/>
            <a:ext cx="4318939" cy="954107"/>
          </a:xfrm>
          <a:prstGeom prst="rect">
            <a:avLst/>
          </a:prstGeom>
          <a:solidFill>
            <a:schemeClr val="accent1">
              <a:lumMod val="40000"/>
              <a:lumOff val="60000"/>
            </a:schemeClr>
          </a:solidFill>
          <a:ln>
            <a:solidFill>
              <a:schemeClr val="accent1">
                <a:lumMod val="60000"/>
                <a:lumOff val="4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prstClr val="white"/>
                </a:solidFill>
                <a:effectLst/>
                <a:uLnTx/>
                <a:uFillTx/>
                <a:latin typeface="Arial"/>
              </a:rPr>
              <a:t>RETOUR AU TRAVAIL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a:ln>
                  <a:noFill/>
                </a:ln>
                <a:solidFill>
                  <a:prstClr val="white"/>
                </a:solidFill>
                <a:effectLst/>
                <a:uLnTx/>
                <a:uFillTx/>
                <a:latin typeface="Arial"/>
              </a:rPr>
              <a:t>DANS L’ENTREPRISE</a:t>
            </a:r>
          </a:p>
        </p:txBody>
      </p:sp>
      <p:sp>
        <p:nvSpPr>
          <p:cNvPr id="5" name="ZoneTexte 4">
            <a:extLst>
              <a:ext uri="{FF2B5EF4-FFF2-40B4-BE49-F238E27FC236}">
                <a16:creationId xmlns:a16="http://schemas.microsoft.com/office/drawing/2014/main" id="{C67E3398-D195-4919-B206-B91E38D65C41}"/>
              </a:ext>
            </a:extLst>
          </p:cNvPr>
          <p:cNvSpPr txBox="1"/>
          <p:nvPr/>
        </p:nvSpPr>
        <p:spPr>
          <a:xfrm>
            <a:off x="678426" y="4730390"/>
            <a:ext cx="5281877" cy="1123384"/>
          </a:xfrm>
          <a:prstGeom prst="rect">
            <a:avLst/>
          </a:prstGeom>
          <a:solidFill>
            <a:schemeClr val="accent1">
              <a:lumMod val="40000"/>
              <a:lumOff val="60000"/>
            </a:schemeClr>
          </a:solidFill>
          <a:ln>
            <a:solidFill>
              <a:schemeClr val="accent1">
                <a:lumMod val="60000"/>
                <a:lumOff val="4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VOIE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INFORMELLE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a:noFill/>
              </a:ln>
              <a:solidFill>
                <a:prstClr val="white"/>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0" i="0" u="none" strike="noStrike" kern="1200" cap="none" spc="0" normalizeH="0" baseline="0" noProof="0">
                <a:ln>
                  <a:noFill/>
                </a:ln>
                <a:solidFill>
                  <a:prstClr val="white"/>
                </a:solidFill>
                <a:effectLst/>
                <a:uLnTx/>
                <a:uFillTx/>
                <a:latin typeface="Arial"/>
              </a:rPr>
              <a:t>(Visite de pré-reprise + Examen de reprise + Consultation spontanée)</a:t>
            </a:r>
          </a:p>
        </p:txBody>
      </p:sp>
      <p:sp>
        <p:nvSpPr>
          <p:cNvPr id="7" name="ZoneTexte 6">
            <a:extLst>
              <a:ext uri="{FF2B5EF4-FFF2-40B4-BE49-F238E27FC236}">
                <a16:creationId xmlns:a16="http://schemas.microsoft.com/office/drawing/2014/main" id="{7F87949F-7F18-47B0-B869-88C0353BFF5E}"/>
              </a:ext>
            </a:extLst>
          </p:cNvPr>
          <p:cNvSpPr txBox="1"/>
          <p:nvPr/>
        </p:nvSpPr>
        <p:spPr>
          <a:xfrm>
            <a:off x="6459307" y="4730390"/>
            <a:ext cx="4930878" cy="1323439"/>
          </a:xfrm>
          <a:prstGeom prst="rect">
            <a:avLst/>
          </a:prstGeom>
          <a:solidFill>
            <a:schemeClr val="accent1">
              <a:lumMod val="40000"/>
              <a:lumOff val="60000"/>
            </a:schemeClr>
          </a:solidFill>
          <a:ln>
            <a:solidFill>
              <a:schemeClr val="accent1">
                <a:lumMod val="60000"/>
                <a:lumOff val="4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VOIE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FORMELLE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1" i="0" u="none" strike="noStrike" kern="1200" cap="none" spc="0" normalizeH="0" baseline="0" noProof="0">
              <a:ln>
                <a:noFill/>
              </a:ln>
              <a:solidFill>
                <a:prstClr val="white"/>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300" b="0" i="0" u="none" strike="noStrike" kern="1200" cap="none" spc="0" normalizeH="0" baseline="0" noProof="0">
                <a:ln>
                  <a:noFill/>
                </a:ln>
                <a:solidFill>
                  <a:prstClr val="white"/>
                </a:solidFill>
                <a:effectLst/>
                <a:uLnTx/>
                <a:uFillTx/>
                <a:latin typeface="Arial"/>
              </a:rPr>
              <a:t>(Trajet de réintégration + Constatation éventuelle d’Inaptitude Définitive)</a:t>
            </a:r>
          </a:p>
        </p:txBody>
      </p:sp>
      <p:sp>
        <p:nvSpPr>
          <p:cNvPr id="4" name="Flèche : droite rayée 3">
            <a:extLst>
              <a:ext uri="{FF2B5EF4-FFF2-40B4-BE49-F238E27FC236}">
                <a16:creationId xmlns:a16="http://schemas.microsoft.com/office/drawing/2014/main" id="{E90ABE84-B635-452E-B844-4BBD4A90353A}"/>
              </a:ext>
            </a:extLst>
          </p:cNvPr>
          <p:cNvSpPr/>
          <p:nvPr/>
        </p:nvSpPr>
        <p:spPr>
          <a:xfrm rot="8251485">
            <a:off x="3883866" y="3695754"/>
            <a:ext cx="978408" cy="484632"/>
          </a:xfrm>
          <a:prstGeom prst="stripedRightArrow">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0" name="Flèche : droite rayée 9">
            <a:extLst>
              <a:ext uri="{FF2B5EF4-FFF2-40B4-BE49-F238E27FC236}">
                <a16:creationId xmlns:a16="http://schemas.microsoft.com/office/drawing/2014/main" id="{06D81C46-9638-4F96-95EC-DBC8E0BCE99D}"/>
              </a:ext>
            </a:extLst>
          </p:cNvPr>
          <p:cNvSpPr/>
          <p:nvPr/>
        </p:nvSpPr>
        <p:spPr>
          <a:xfrm rot="2726487">
            <a:off x="7429333" y="3705276"/>
            <a:ext cx="978408" cy="484632"/>
          </a:xfrm>
          <a:prstGeom prst="stripedRightArrow">
            <a:avLst/>
          </a:prstGeom>
          <a:solidFill>
            <a:srgbClr val="1E69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6" name="Tekstvak 5">
            <a:extLst>
              <a:ext uri="{FF2B5EF4-FFF2-40B4-BE49-F238E27FC236}">
                <a16:creationId xmlns:a16="http://schemas.microsoft.com/office/drawing/2014/main" id="{54C1508B-3770-AC57-ED25-02DF3DADE86D}"/>
              </a:ext>
            </a:extLst>
          </p:cNvPr>
          <p:cNvSpPr txBox="1"/>
          <p:nvPr/>
        </p:nvSpPr>
        <p:spPr>
          <a:xfrm>
            <a:off x="8367622" y="168185"/>
            <a:ext cx="3502325" cy="1200329"/>
          </a:xfrm>
          <a:prstGeom prst="rect">
            <a:avLst/>
          </a:prstGeom>
          <a:noFill/>
        </p:spPr>
        <p:txBody>
          <a:bodyPr wrap="square" rtlCol="0">
            <a:spAutoFit/>
          </a:bodyPr>
          <a:lstStyle/>
          <a:p>
            <a:r>
              <a:rPr lang="en-GB" i="1">
                <a:solidFill>
                  <a:schemeClr val="accent5"/>
                </a:solidFill>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Modifications, Reintegration 3.0</a:t>
            </a:r>
            <a:r>
              <a:rPr lang="en-GB" i="1">
                <a:sym typeface="Wingdings" panose="05000000000000000000" pitchFamily="2" charset="2"/>
              </a:rPr>
              <a:t>: </a:t>
            </a:r>
            <a:r>
              <a:rPr lang="fr-FR">
                <a:latin typeface="Calibri" panose="020F0502020204030204" pitchFamily="34" charset="0"/>
                <a:ea typeface="Calibri" panose="020F0502020204030204" pitchFamily="34" charset="0"/>
                <a:cs typeface="Calibri" panose="020F0502020204030204" pitchFamily="34" charset="0"/>
                <a:hlinkClick r:id="rId2"/>
              </a:rPr>
              <a:t>Webinaire gratuit sur la Réintégration 3.0 - SPF Emploi - Travail et Concertation sociale</a:t>
            </a:r>
            <a:r>
              <a:rPr lang="en-GB">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t>
            </a:r>
            <a:endParaRPr lang="nl-N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13343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hoek 10">
            <a:extLst>
              <a:ext uri="{FF2B5EF4-FFF2-40B4-BE49-F238E27FC236}">
                <a16:creationId xmlns:a16="http://schemas.microsoft.com/office/drawing/2014/main" id="{4175B7E6-E8BB-1F09-6812-77F36389E3A7}"/>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1970" y="175939"/>
            <a:ext cx="10972440" cy="594618"/>
          </a:xfrm>
        </p:spPr>
        <p:txBody>
          <a:bodyPr>
            <a:noAutofit/>
          </a:bodyPr>
          <a:lstStyle/>
          <a:p>
            <a:br>
              <a:rPr lang="fr-FR" sz="2800" b="1" noProof="0">
                <a:latin typeface="Calibri"/>
              </a:rPr>
            </a:br>
            <a:r>
              <a:rPr lang="fr-FR" sz="2800" noProof="0">
                <a:solidFill>
                  <a:srgbClr val="1E699D"/>
                </a:solidFill>
                <a:latin typeface="Calibri"/>
              </a:rPr>
              <a:t>5. Le retour au travail … trois cas de figure</a:t>
            </a:r>
          </a:p>
        </p:txBody>
      </p:sp>
      <p:sp>
        <p:nvSpPr>
          <p:cNvPr id="13" name="ZoneTexte 12">
            <a:extLst>
              <a:ext uri="{FF2B5EF4-FFF2-40B4-BE49-F238E27FC236}">
                <a16:creationId xmlns:a16="http://schemas.microsoft.com/office/drawing/2014/main" id="{67E84123-0F61-451B-8B3A-7908CDB06083}"/>
              </a:ext>
            </a:extLst>
          </p:cNvPr>
          <p:cNvSpPr txBox="1"/>
          <p:nvPr/>
        </p:nvSpPr>
        <p:spPr>
          <a:xfrm>
            <a:off x="523470" y="956251"/>
            <a:ext cx="1088443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5.1. </a:t>
            </a:r>
            <a:r>
              <a:rPr kumimoji="0" lang="fr-FR" sz="2000" b="0" i="0" u="sng"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rPr>
              <a:t>Le retour au travail à son dernier poste de travail SANS adaptation(s) (= voie informelle)</a:t>
            </a:r>
          </a:p>
        </p:txBody>
      </p:sp>
      <p:sp>
        <p:nvSpPr>
          <p:cNvPr id="19" name="ZoneTexte 18">
            <a:extLst>
              <a:ext uri="{FF2B5EF4-FFF2-40B4-BE49-F238E27FC236}">
                <a16:creationId xmlns:a16="http://schemas.microsoft.com/office/drawing/2014/main" id="{A69EBB20-D466-4A6D-A4F2-E1B4EB39DB4E}"/>
              </a:ext>
            </a:extLst>
          </p:cNvPr>
          <p:cNvSpPr txBox="1"/>
          <p:nvPr/>
        </p:nvSpPr>
        <p:spPr>
          <a:xfrm>
            <a:off x="5690300" y="3929524"/>
            <a:ext cx="9195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MG</a:t>
            </a:r>
          </a:p>
        </p:txBody>
      </p:sp>
      <p:sp>
        <p:nvSpPr>
          <p:cNvPr id="3" name="ZoneTexte 2">
            <a:extLst>
              <a:ext uri="{FF2B5EF4-FFF2-40B4-BE49-F238E27FC236}">
                <a16:creationId xmlns:a16="http://schemas.microsoft.com/office/drawing/2014/main" id="{8CEA1129-09F9-D250-8673-737F324AC69A}"/>
              </a:ext>
            </a:extLst>
          </p:cNvPr>
          <p:cNvSpPr txBox="1"/>
          <p:nvPr/>
        </p:nvSpPr>
        <p:spPr>
          <a:xfrm>
            <a:off x="6838411" y="1878149"/>
            <a:ext cx="1445342"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6" name="ZoneTexte 5">
            <a:extLst>
              <a:ext uri="{FF2B5EF4-FFF2-40B4-BE49-F238E27FC236}">
                <a16:creationId xmlns:a16="http://schemas.microsoft.com/office/drawing/2014/main" id="{1D867997-BC81-5853-2147-47356649AF2D}"/>
              </a:ext>
            </a:extLst>
          </p:cNvPr>
          <p:cNvSpPr txBox="1"/>
          <p:nvPr/>
        </p:nvSpPr>
        <p:spPr>
          <a:xfrm>
            <a:off x="1451718" y="1911465"/>
            <a:ext cx="2272227" cy="369332"/>
          </a:xfrm>
          <a:prstGeom prst="rect">
            <a:avLst/>
          </a:prstGeom>
          <a:solidFill>
            <a:schemeClr val="accent6">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OPTIONNEL</a:t>
            </a:r>
          </a:p>
        </p:txBody>
      </p:sp>
      <p:sp>
        <p:nvSpPr>
          <p:cNvPr id="9" name="ZoneTexte 8">
            <a:extLst>
              <a:ext uri="{FF2B5EF4-FFF2-40B4-BE49-F238E27FC236}">
                <a16:creationId xmlns:a16="http://schemas.microsoft.com/office/drawing/2014/main" id="{D4263832-7759-72B1-83C3-C5DA482F5F4A}"/>
              </a:ext>
            </a:extLst>
          </p:cNvPr>
          <p:cNvSpPr txBox="1"/>
          <p:nvPr/>
        </p:nvSpPr>
        <p:spPr>
          <a:xfrm>
            <a:off x="8896976" y="4761625"/>
            <a:ext cx="2272227" cy="369332"/>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OBLIGATOIRE</a:t>
            </a:r>
          </a:p>
        </p:txBody>
      </p:sp>
      <p:cxnSp>
        <p:nvCxnSpPr>
          <p:cNvPr id="14" name="Connecteur droit 13">
            <a:extLst>
              <a:ext uri="{FF2B5EF4-FFF2-40B4-BE49-F238E27FC236}">
                <a16:creationId xmlns:a16="http://schemas.microsoft.com/office/drawing/2014/main" id="{23302BDB-CE77-1A19-6D00-436ACA1CB61F}"/>
              </a:ext>
            </a:extLst>
          </p:cNvPr>
          <p:cNvCxnSpPr>
            <a:cxnSpLocks/>
          </p:cNvCxnSpPr>
          <p:nvPr/>
        </p:nvCxnSpPr>
        <p:spPr>
          <a:xfrm flipH="1">
            <a:off x="3925459" y="2518863"/>
            <a:ext cx="12774" cy="343408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4" name="Rechthoek 3">
            <a:extLst>
              <a:ext uri="{FF2B5EF4-FFF2-40B4-BE49-F238E27FC236}">
                <a16:creationId xmlns:a16="http://schemas.microsoft.com/office/drawing/2014/main" id="{9988BAB6-D8B8-2E50-FDF1-575C2A5E5350}"/>
              </a:ext>
            </a:extLst>
          </p:cNvPr>
          <p:cNvSpPr/>
          <p:nvPr/>
        </p:nvSpPr>
        <p:spPr>
          <a:xfrm>
            <a:off x="1412814" y="3709207"/>
            <a:ext cx="2272227" cy="163647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Préparation de la reprise</a:t>
            </a:r>
          </a:p>
        </p:txBody>
      </p:sp>
      <p:sp>
        <p:nvSpPr>
          <p:cNvPr id="5" name="Tekstvak 4">
            <a:extLst>
              <a:ext uri="{FF2B5EF4-FFF2-40B4-BE49-F238E27FC236}">
                <a16:creationId xmlns:a16="http://schemas.microsoft.com/office/drawing/2014/main" id="{2056E72F-902D-8645-7A79-F9B0720303AE}"/>
              </a:ext>
            </a:extLst>
          </p:cNvPr>
          <p:cNvSpPr txBox="1"/>
          <p:nvPr/>
        </p:nvSpPr>
        <p:spPr>
          <a:xfrm>
            <a:off x="1123453" y="2308888"/>
            <a:ext cx="2873378" cy="1169551"/>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Médecin traitant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Travailleur</a:t>
            </a:r>
          </a:p>
          <a:p>
            <a:pPr lvl="0" algn="ctr">
              <a:defRPr/>
            </a:pPr>
            <a:r>
              <a:rPr lang="fr-FR">
                <a:solidFill>
                  <a:prstClr val="black"/>
                </a:solidFill>
              </a:rPr>
              <a:t>Employeur </a:t>
            </a:r>
            <a:r>
              <a:rPr lang="fr-FR" sz="1600" i="1">
                <a:solidFill>
                  <a:prstClr val="black"/>
                </a:solidFill>
              </a:rPr>
              <a:t>(l'employé n'est pas tenu d'accepter)</a:t>
            </a:r>
            <a:endParaRPr kumimoji="0" lang="fr-FR" sz="1800" b="0" i="1" u="none" strike="noStrike" kern="1200" cap="none" spc="0" normalizeH="0" baseline="0" noProof="0">
              <a:ln>
                <a:noFill/>
              </a:ln>
              <a:solidFill>
                <a:prstClr val="black"/>
              </a:solidFill>
              <a:effectLst/>
              <a:uLnTx/>
              <a:uFillTx/>
              <a:latin typeface="Arial"/>
            </a:endParaRPr>
          </a:p>
        </p:txBody>
      </p:sp>
      <p:sp>
        <p:nvSpPr>
          <p:cNvPr id="7" name="Tekstvak 6">
            <a:extLst>
              <a:ext uri="{FF2B5EF4-FFF2-40B4-BE49-F238E27FC236}">
                <a16:creationId xmlns:a16="http://schemas.microsoft.com/office/drawing/2014/main" id="{FC32BA7B-2A4B-FDE4-2267-0CC402ADAC5F}"/>
              </a:ext>
            </a:extLst>
          </p:cNvPr>
          <p:cNvSpPr txBox="1"/>
          <p:nvPr/>
        </p:nvSpPr>
        <p:spPr>
          <a:xfrm>
            <a:off x="1404345" y="5648470"/>
            <a:ext cx="25211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Visite de pré-reprise</a:t>
            </a:r>
          </a:p>
        </p:txBody>
      </p:sp>
      <p:sp>
        <p:nvSpPr>
          <p:cNvPr id="15" name="Tekstvak 14">
            <a:extLst>
              <a:ext uri="{FF2B5EF4-FFF2-40B4-BE49-F238E27FC236}">
                <a16:creationId xmlns:a16="http://schemas.microsoft.com/office/drawing/2014/main" id="{E822DA6C-A3D0-2DBD-2E06-D3D17A01EB73}"/>
              </a:ext>
            </a:extLst>
          </p:cNvPr>
          <p:cNvSpPr txBox="1"/>
          <p:nvPr/>
        </p:nvSpPr>
        <p:spPr>
          <a:xfrm>
            <a:off x="8843049" y="3141320"/>
            <a:ext cx="265399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Consultation spontanée</a:t>
            </a:r>
          </a:p>
        </p:txBody>
      </p:sp>
      <p:sp>
        <p:nvSpPr>
          <p:cNvPr id="16" name="Tekstvak 15">
            <a:extLst>
              <a:ext uri="{FF2B5EF4-FFF2-40B4-BE49-F238E27FC236}">
                <a16:creationId xmlns:a16="http://schemas.microsoft.com/office/drawing/2014/main" id="{CCD5F5C2-EE53-EB85-8205-E1F983F679D8}"/>
              </a:ext>
            </a:extLst>
          </p:cNvPr>
          <p:cNvSpPr txBox="1"/>
          <p:nvPr/>
        </p:nvSpPr>
        <p:spPr>
          <a:xfrm>
            <a:off x="8726152" y="5290656"/>
            <a:ext cx="309618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Examen de reprise du travail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En cas de maladie &gt; 4 semaines</a:t>
            </a:r>
          </a:p>
        </p:txBody>
      </p:sp>
      <p:sp>
        <p:nvSpPr>
          <p:cNvPr id="17" name="Rechthoek 16">
            <a:extLst>
              <a:ext uri="{FF2B5EF4-FFF2-40B4-BE49-F238E27FC236}">
                <a16:creationId xmlns:a16="http://schemas.microsoft.com/office/drawing/2014/main" id="{89771B06-5630-DB9A-672F-54BB56DD65D5}"/>
              </a:ext>
            </a:extLst>
          </p:cNvPr>
          <p:cNvSpPr/>
          <p:nvPr/>
        </p:nvSpPr>
        <p:spPr>
          <a:xfrm>
            <a:off x="6308579" y="4492274"/>
            <a:ext cx="1797751" cy="1077264"/>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Reprise du travail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 </a:t>
            </a:r>
          </a:p>
        </p:txBody>
      </p:sp>
      <p:sp>
        <p:nvSpPr>
          <p:cNvPr id="18" name="Rechthoek 17">
            <a:extLst>
              <a:ext uri="{FF2B5EF4-FFF2-40B4-BE49-F238E27FC236}">
                <a16:creationId xmlns:a16="http://schemas.microsoft.com/office/drawing/2014/main" id="{8F5293C9-4EB4-B483-C472-037FF96C4020}"/>
              </a:ext>
            </a:extLst>
          </p:cNvPr>
          <p:cNvSpPr/>
          <p:nvPr/>
        </p:nvSpPr>
        <p:spPr>
          <a:xfrm>
            <a:off x="6301997" y="2652452"/>
            <a:ext cx="1818605" cy="121735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Suivi de la reprise du travail</a:t>
            </a:r>
          </a:p>
        </p:txBody>
      </p:sp>
      <p:sp>
        <p:nvSpPr>
          <p:cNvPr id="20" name="Tekstvak 19">
            <a:extLst>
              <a:ext uri="{FF2B5EF4-FFF2-40B4-BE49-F238E27FC236}">
                <a16:creationId xmlns:a16="http://schemas.microsoft.com/office/drawing/2014/main" id="{4F3AC9FF-45F2-EC9E-EBE8-5BF8734E8C6D}"/>
              </a:ext>
            </a:extLst>
          </p:cNvPr>
          <p:cNvSpPr txBox="1"/>
          <p:nvPr/>
        </p:nvSpPr>
        <p:spPr>
          <a:xfrm>
            <a:off x="6208492" y="1878149"/>
            <a:ext cx="22795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Médecin du travail</a:t>
            </a:r>
          </a:p>
        </p:txBody>
      </p:sp>
      <p:sp>
        <p:nvSpPr>
          <p:cNvPr id="24" name="Pijl: omlaag 23">
            <a:extLst>
              <a:ext uri="{FF2B5EF4-FFF2-40B4-BE49-F238E27FC236}">
                <a16:creationId xmlns:a16="http://schemas.microsoft.com/office/drawing/2014/main" id="{3B82981B-C9F1-683C-F5A8-F8E301843DDD}"/>
              </a:ext>
            </a:extLst>
          </p:cNvPr>
          <p:cNvSpPr/>
          <p:nvPr/>
        </p:nvSpPr>
        <p:spPr>
          <a:xfrm>
            <a:off x="2403142" y="3428999"/>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31" name="Pijl: omlaag 30">
            <a:extLst>
              <a:ext uri="{FF2B5EF4-FFF2-40B4-BE49-F238E27FC236}">
                <a16:creationId xmlns:a16="http://schemas.microsoft.com/office/drawing/2014/main" id="{C6E5CBB7-92E6-E314-5566-588192262277}"/>
              </a:ext>
            </a:extLst>
          </p:cNvPr>
          <p:cNvSpPr/>
          <p:nvPr/>
        </p:nvSpPr>
        <p:spPr>
          <a:xfrm rot="16200000">
            <a:off x="4637717" y="2331096"/>
            <a:ext cx="949097" cy="1989780"/>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Tous les travailleurs</a:t>
            </a:r>
          </a:p>
        </p:txBody>
      </p:sp>
      <p:sp>
        <p:nvSpPr>
          <p:cNvPr id="35" name="Pijl: omlaag 34">
            <a:extLst>
              <a:ext uri="{FF2B5EF4-FFF2-40B4-BE49-F238E27FC236}">
                <a16:creationId xmlns:a16="http://schemas.microsoft.com/office/drawing/2014/main" id="{E32C4E45-07AE-D4B9-8137-6FBE49029AD2}"/>
              </a:ext>
            </a:extLst>
          </p:cNvPr>
          <p:cNvSpPr/>
          <p:nvPr/>
        </p:nvSpPr>
        <p:spPr>
          <a:xfrm rot="10800000">
            <a:off x="2444612" y="5454566"/>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21" name="Pijl: omlaag 20">
            <a:extLst>
              <a:ext uri="{FF2B5EF4-FFF2-40B4-BE49-F238E27FC236}">
                <a16:creationId xmlns:a16="http://schemas.microsoft.com/office/drawing/2014/main" id="{21ACD756-C928-EB13-B056-C8B2CB199261}"/>
              </a:ext>
            </a:extLst>
          </p:cNvPr>
          <p:cNvSpPr/>
          <p:nvPr/>
        </p:nvSpPr>
        <p:spPr>
          <a:xfrm rot="16200000">
            <a:off x="4643583" y="4106894"/>
            <a:ext cx="890232" cy="1956558"/>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white"/>
                </a:solidFill>
                <a:effectLst/>
                <a:uLnTx/>
                <a:uFillTx/>
                <a:latin typeface="Arial"/>
              </a:rPr>
              <a:t>Travailleurs concernés</a:t>
            </a:r>
          </a:p>
        </p:txBody>
      </p:sp>
      <p:sp>
        <p:nvSpPr>
          <p:cNvPr id="23" name="ZoneTexte 5">
            <a:extLst>
              <a:ext uri="{FF2B5EF4-FFF2-40B4-BE49-F238E27FC236}">
                <a16:creationId xmlns:a16="http://schemas.microsoft.com/office/drawing/2014/main" id="{B89B8940-AA4A-9385-39DF-D412BB29B035}"/>
              </a:ext>
            </a:extLst>
          </p:cNvPr>
          <p:cNvSpPr txBox="1"/>
          <p:nvPr/>
        </p:nvSpPr>
        <p:spPr>
          <a:xfrm>
            <a:off x="8896976" y="2729117"/>
            <a:ext cx="2272227" cy="369332"/>
          </a:xfrm>
          <a:prstGeom prst="rect">
            <a:avLst/>
          </a:prstGeom>
          <a:solidFill>
            <a:schemeClr val="accent6">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OPTIONNEL</a:t>
            </a:r>
          </a:p>
        </p:txBody>
      </p:sp>
    </p:spTree>
    <p:extLst>
      <p:ext uri="{BB962C8B-B14F-4D97-AF65-F5344CB8AC3E}">
        <p14:creationId xmlns:p14="http://schemas.microsoft.com/office/powerpoint/2010/main" val="859900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7CC87-DC63-3A8E-EDD4-0103664509DB}"/>
            </a:ext>
          </a:extLst>
        </p:cNvPr>
        <p:cNvGrpSpPr/>
        <p:nvPr/>
      </p:nvGrpSpPr>
      <p:grpSpPr>
        <a:xfrm>
          <a:off x="0" y="0"/>
          <a:ext cx="0" cy="0"/>
          <a:chOff x="0" y="0"/>
          <a:chExt cx="0" cy="0"/>
        </a:xfrm>
      </p:grpSpPr>
      <p:sp>
        <p:nvSpPr>
          <p:cNvPr id="11" name="Rechthoek 10">
            <a:extLst>
              <a:ext uri="{FF2B5EF4-FFF2-40B4-BE49-F238E27FC236}">
                <a16:creationId xmlns:a16="http://schemas.microsoft.com/office/drawing/2014/main" id="{016903C3-7BF3-AE39-D1B3-E6008DFBA84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2" name="Espace réservé du texte 1">
            <a:extLst>
              <a:ext uri="{FF2B5EF4-FFF2-40B4-BE49-F238E27FC236}">
                <a16:creationId xmlns:a16="http://schemas.microsoft.com/office/drawing/2014/main" id="{FF97B954-41DC-EE51-3BD4-F1AD7505E691}"/>
              </a:ext>
            </a:extLst>
          </p:cNvPr>
          <p:cNvSpPr>
            <a:spLocks noGrp="1"/>
          </p:cNvSpPr>
          <p:nvPr>
            <p:ph type="body"/>
          </p:nvPr>
        </p:nvSpPr>
        <p:spPr>
          <a:xfrm>
            <a:off x="609480" y="1604519"/>
            <a:ext cx="10972440" cy="4609467"/>
          </a:xfrm>
          <a:ln>
            <a:noFill/>
          </a:ln>
        </p:spPr>
        <p:txBody>
          <a:bodyPr/>
          <a:lstStyle/>
          <a:p>
            <a:r>
              <a:rPr lang="fr-FR" noProof="0"/>
              <a:t> </a:t>
            </a:r>
          </a:p>
        </p:txBody>
      </p:sp>
      <p:sp>
        <p:nvSpPr>
          <p:cNvPr id="13" name="ZoneTexte 12">
            <a:extLst>
              <a:ext uri="{FF2B5EF4-FFF2-40B4-BE49-F238E27FC236}">
                <a16:creationId xmlns:a16="http://schemas.microsoft.com/office/drawing/2014/main" id="{6A47B641-1E13-B469-1FED-6CE87AD4C269}"/>
              </a:ext>
            </a:extLst>
          </p:cNvPr>
          <p:cNvSpPr txBox="1"/>
          <p:nvPr/>
        </p:nvSpPr>
        <p:spPr>
          <a:xfrm>
            <a:off x="530904" y="281695"/>
            <a:ext cx="1088443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a:ln>
                  <a:noFill/>
                </a:ln>
                <a:solidFill>
                  <a:srgbClr val="1E699D"/>
                </a:solidFill>
                <a:effectLst/>
                <a:uLnTx/>
                <a:uFillTx/>
                <a:latin typeface="Futura Medium"/>
                <a:cs typeface="Calibri" panose="020F0502020204030204" pitchFamily="34" charset="0"/>
              </a:rPr>
              <a:t>5.2. </a:t>
            </a:r>
            <a:r>
              <a:rPr kumimoji="0" lang="fr-FR" sz="2000" b="0" i="0" u="sng" strike="noStrike" kern="1200" cap="none" spc="0" normalizeH="0" baseline="0" noProof="0">
                <a:ln>
                  <a:noFill/>
                </a:ln>
                <a:solidFill>
                  <a:srgbClr val="1E699D"/>
                </a:solidFill>
                <a:effectLst/>
                <a:uLnTx/>
                <a:uFillTx/>
                <a:latin typeface="Futura Medium"/>
                <a:cs typeface="Calibri"/>
              </a:rPr>
              <a:t>Le retour au travail … au dernier ou à un autre poste de travail … AVEC adaptation(s) (voie informelle)</a:t>
            </a:r>
            <a:endParaRPr kumimoji="0" lang="fr-FR" sz="2400" b="0" i="0" u="sng" strike="noStrike" kern="1200" cap="none" spc="0" normalizeH="0" baseline="0" noProof="0">
              <a:ln>
                <a:noFill/>
              </a:ln>
              <a:solidFill>
                <a:srgbClr val="1E699D"/>
              </a:solidFill>
              <a:effectLst/>
              <a:uLnTx/>
              <a:uFillTx/>
              <a:latin typeface="Calibri" panose="020F0502020204030204" pitchFamily="34" charset="0"/>
              <a:cs typeface="Calibri" panose="020F0502020204030204" pitchFamily="34" charset="0"/>
            </a:endParaRPr>
          </a:p>
        </p:txBody>
      </p:sp>
      <p:sp>
        <p:nvSpPr>
          <p:cNvPr id="19" name="ZoneTexte 18">
            <a:extLst>
              <a:ext uri="{FF2B5EF4-FFF2-40B4-BE49-F238E27FC236}">
                <a16:creationId xmlns:a16="http://schemas.microsoft.com/office/drawing/2014/main" id="{60984632-A6C3-90F5-C5CB-28424EFEE268}"/>
              </a:ext>
            </a:extLst>
          </p:cNvPr>
          <p:cNvSpPr txBox="1"/>
          <p:nvPr/>
        </p:nvSpPr>
        <p:spPr>
          <a:xfrm>
            <a:off x="5690300" y="3929524"/>
            <a:ext cx="91955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MG</a:t>
            </a:r>
          </a:p>
        </p:txBody>
      </p:sp>
      <p:sp>
        <p:nvSpPr>
          <p:cNvPr id="3" name="ZoneTexte 2">
            <a:extLst>
              <a:ext uri="{FF2B5EF4-FFF2-40B4-BE49-F238E27FC236}">
                <a16:creationId xmlns:a16="http://schemas.microsoft.com/office/drawing/2014/main" id="{D251D11D-846A-21F0-F367-A1726F7ECC34}"/>
              </a:ext>
            </a:extLst>
          </p:cNvPr>
          <p:cNvSpPr txBox="1"/>
          <p:nvPr/>
        </p:nvSpPr>
        <p:spPr>
          <a:xfrm>
            <a:off x="6828020" y="1802458"/>
            <a:ext cx="1445342" cy="58477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6" name="ZoneTexte 5">
            <a:extLst>
              <a:ext uri="{FF2B5EF4-FFF2-40B4-BE49-F238E27FC236}">
                <a16:creationId xmlns:a16="http://schemas.microsoft.com/office/drawing/2014/main" id="{A847A4B8-E575-7BED-741C-2C4CC7A306D8}"/>
              </a:ext>
            </a:extLst>
          </p:cNvPr>
          <p:cNvSpPr txBox="1"/>
          <p:nvPr/>
        </p:nvSpPr>
        <p:spPr>
          <a:xfrm>
            <a:off x="1454284" y="1671896"/>
            <a:ext cx="2272227" cy="646331"/>
          </a:xfrm>
          <a:prstGeom prst="rect">
            <a:avLst/>
          </a:prstGeom>
          <a:solidFill>
            <a:schemeClr val="accent6">
              <a:lumMod val="75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VIVEMENT RECOMMANDÉE</a:t>
            </a:r>
          </a:p>
        </p:txBody>
      </p:sp>
      <p:sp>
        <p:nvSpPr>
          <p:cNvPr id="9" name="ZoneTexte 8">
            <a:extLst>
              <a:ext uri="{FF2B5EF4-FFF2-40B4-BE49-F238E27FC236}">
                <a16:creationId xmlns:a16="http://schemas.microsoft.com/office/drawing/2014/main" id="{C5D55104-42E0-5577-0823-DD412B0930CF}"/>
              </a:ext>
            </a:extLst>
          </p:cNvPr>
          <p:cNvSpPr txBox="1"/>
          <p:nvPr/>
        </p:nvSpPr>
        <p:spPr>
          <a:xfrm>
            <a:off x="8896976" y="4761625"/>
            <a:ext cx="2272227" cy="369332"/>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OBLIGATOIRE</a:t>
            </a:r>
          </a:p>
        </p:txBody>
      </p:sp>
      <p:cxnSp>
        <p:nvCxnSpPr>
          <p:cNvPr id="14" name="Connecteur droit 13">
            <a:extLst>
              <a:ext uri="{FF2B5EF4-FFF2-40B4-BE49-F238E27FC236}">
                <a16:creationId xmlns:a16="http://schemas.microsoft.com/office/drawing/2014/main" id="{13B09C58-DDAC-A78C-4A95-4BFB864CFE52}"/>
              </a:ext>
            </a:extLst>
          </p:cNvPr>
          <p:cNvCxnSpPr>
            <a:cxnSpLocks/>
          </p:cNvCxnSpPr>
          <p:nvPr/>
        </p:nvCxnSpPr>
        <p:spPr>
          <a:xfrm flipH="1">
            <a:off x="3925459" y="2518863"/>
            <a:ext cx="12774" cy="343408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4" name="Rechthoek 3">
            <a:extLst>
              <a:ext uri="{FF2B5EF4-FFF2-40B4-BE49-F238E27FC236}">
                <a16:creationId xmlns:a16="http://schemas.microsoft.com/office/drawing/2014/main" id="{8119AA64-3518-8CF3-25E1-FCF3D0155653}"/>
              </a:ext>
            </a:extLst>
          </p:cNvPr>
          <p:cNvSpPr/>
          <p:nvPr/>
        </p:nvSpPr>
        <p:spPr>
          <a:xfrm>
            <a:off x="1412814" y="3709207"/>
            <a:ext cx="2272227" cy="1636476"/>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Préparation de la reprise</a:t>
            </a:r>
          </a:p>
        </p:txBody>
      </p:sp>
      <p:sp>
        <p:nvSpPr>
          <p:cNvPr id="5" name="Tekstvak 4">
            <a:extLst>
              <a:ext uri="{FF2B5EF4-FFF2-40B4-BE49-F238E27FC236}">
                <a16:creationId xmlns:a16="http://schemas.microsoft.com/office/drawing/2014/main" id="{E7CAA17C-B470-F18A-3EEE-8CACF310D26F}"/>
              </a:ext>
            </a:extLst>
          </p:cNvPr>
          <p:cNvSpPr txBox="1"/>
          <p:nvPr/>
        </p:nvSpPr>
        <p:spPr>
          <a:xfrm>
            <a:off x="1029542" y="2271630"/>
            <a:ext cx="3035939" cy="1754326"/>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Médecin traitant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Travailleur </a:t>
            </a:r>
          </a:p>
          <a:p>
            <a:pPr algn="ctr">
              <a:defRPr/>
            </a:pPr>
            <a:r>
              <a:rPr lang="fr-FR">
                <a:solidFill>
                  <a:prstClr val="black"/>
                </a:solidFill>
              </a:rPr>
              <a:t>Employeur </a:t>
            </a:r>
            <a:r>
              <a:rPr lang="fr-FR" i="1">
                <a:solidFill>
                  <a:prstClr val="black"/>
                </a:solidFill>
              </a:rPr>
              <a:t>(l'employé n'est pas tenu d'accepter)</a:t>
            </a:r>
            <a:endParaRPr lang="fr-FR" sz="2000" i="1">
              <a:solidFill>
                <a:prstClr val="black"/>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7" name="Tekstvak 6">
            <a:extLst>
              <a:ext uri="{FF2B5EF4-FFF2-40B4-BE49-F238E27FC236}">
                <a16:creationId xmlns:a16="http://schemas.microsoft.com/office/drawing/2014/main" id="{CC253A50-D087-4BB6-C7D3-32F919CF1023}"/>
              </a:ext>
            </a:extLst>
          </p:cNvPr>
          <p:cNvSpPr txBox="1"/>
          <p:nvPr/>
        </p:nvSpPr>
        <p:spPr>
          <a:xfrm>
            <a:off x="1329841" y="5692787"/>
            <a:ext cx="252111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Visite de pré-reprise</a:t>
            </a:r>
          </a:p>
        </p:txBody>
      </p:sp>
      <p:sp>
        <p:nvSpPr>
          <p:cNvPr id="15" name="Tekstvak 14">
            <a:extLst>
              <a:ext uri="{FF2B5EF4-FFF2-40B4-BE49-F238E27FC236}">
                <a16:creationId xmlns:a16="http://schemas.microsoft.com/office/drawing/2014/main" id="{F54B3F96-E7E0-D0D3-71AC-F70241621E7B}"/>
              </a:ext>
            </a:extLst>
          </p:cNvPr>
          <p:cNvSpPr txBox="1"/>
          <p:nvPr/>
        </p:nvSpPr>
        <p:spPr>
          <a:xfrm>
            <a:off x="8843049" y="3141320"/>
            <a:ext cx="265399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Consultation spontanée</a:t>
            </a:r>
          </a:p>
        </p:txBody>
      </p:sp>
      <p:sp>
        <p:nvSpPr>
          <p:cNvPr id="16" name="Tekstvak 15">
            <a:extLst>
              <a:ext uri="{FF2B5EF4-FFF2-40B4-BE49-F238E27FC236}">
                <a16:creationId xmlns:a16="http://schemas.microsoft.com/office/drawing/2014/main" id="{A25442A0-28DC-FF25-DE47-E34AD2AF72D2}"/>
              </a:ext>
            </a:extLst>
          </p:cNvPr>
          <p:cNvSpPr txBox="1"/>
          <p:nvPr/>
        </p:nvSpPr>
        <p:spPr>
          <a:xfrm>
            <a:off x="8843049" y="5161119"/>
            <a:ext cx="3136528"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Examen de reprise du travail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En cas de maladie &gt; 4 semaines</a:t>
            </a:r>
          </a:p>
        </p:txBody>
      </p:sp>
      <p:sp>
        <p:nvSpPr>
          <p:cNvPr id="17" name="Rechthoek 16">
            <a:extLst>
              <a:ext uri="{FF2B5EF4-FFF2-40B4-BE49-F238E27FC236}">
                <a16:creationId xmlns:a16="http://schemas.microsoft.com/office/drawing/2014/main" id="{7F657328-579A-E657-5D55-DDA50C600C6B}"/>
              </a:ext>
            </a:extLst>
          </p:cNvPr>
          <p:cNvSpPr/>
          <p:nvPr/>
        </p:nvSpPr>
        <p:spPr>
          <a:xfrm>
            <a:off x="6301997" y="4080992"/>
            <a:ext cx="1938998" cy="2265603"/>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Reprise du travail avec travail adapté (travail autorisé, adaptation du poste de travail,...)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8" name="Rechthoek 17">
            <a:extLst>
              <a:ext uri="{FF2B5EF4-FFF2-40B4-BE49-F238E27FC236}">
                <a16:creationId xmlns:a16="http://schemas.microsoft.com/office/drawing/2014/main" id="{0BF91877-17DA-6778-2EC0-A92E17E8C9D7}"/>
              </a:ext>
            </a:extLst>
          </p:cNvPr>
          <p:cNvSpPr/>
          <p:nvPr/>
        </p:nvSpPr>
        <p:spPr>
          <a:xfrm>
            <a:off x="6301997" y="2652452"/>
            <a:ext cx="1818605" cy="1217352"/>
          </a:xfrm>
          <a:prstGeom prst="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Suivi de la reprise du travail</a:t>
            </a:r>
          </a:p>
        </p:txBody>
      </p:sp>
      <p:sp>
        <p:nvSpPr>
          <p:cNvPr id="20" name="Tekstvak 19">
            <a:extLst>
              <a:ext uri="{FF2B5EF4-FFF2-40B4-BE49-F238E27FC236}">
                <a16:creationId xmlns:a16="http://schemas.microsoft.com/office/drawing/2014/main" id="{6DEE3E6D-9680-86A0-1CDC-D9463BE84123}"/>
              </a:ext>
            </a:extLst>
          </p:cNvPr>
          <p:cNvSpPr txBox="1"/>
          <p:nvPr/>
        </p:nvSpPr>
        <p:spPr>
          <a:xfrm>
            <a:off x="6208492" y="1878149"/>
            <a:ext cx="2279574" cy="37041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black"/>
                </a:solidFill>
                <a:effectLst/>
                <a:uLnTx/>
                <a:uFillTx/>
                <a:latin typeface="Arial"/>
              </a:rPr>
              <a:t>Médecin du travail</a:t>
            </a:r>
          </a:p>
        </p:txBody>
      </p:sp>
      <p:sp>
        <p:nvSpPr>
          <p:cNvPr id="24" name="Pijl: omlaag 23">
            <a:extLst>
              <a:ext uri="{FF2B5EF4-FFF2-40B4-BE49-F238E27FC236}">
                <a16:creationId xmlns:a16="http://schemas.microsoft.com/office/drawing/2014/main" id="{9996A0BB-ECDC-6AAD-9A27-CBDF99136A1C}"/>
              </a:ext>
            </a:extLst>
          </p:cNvPr>
          <p:cNvSpPr/>
          <p:nvPr/>
        </p:nvSpPr>
        <p:spPr>
          <a:xfrm>
            <a:off x="2403142" y="3428999"/>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31" name="Pijl: omlaag 30">
            <a:extLst>
              <a:ext uri="{FF2B5EF4-FFF2-40B4-BE49-F238E27FC236}">
                <a16:creationId xmlns:a16="http://schemas.microsoft.com/office/drawing/2014/main" id="{F2F4A712-C6C0-4A10-FD2F-89126A528FC2}"/>
              </a:ext>
            </a:extLst>
          </p:cNvPr>
          <p:cNvSpPr/>
          <p:nvPr/>
        </p:nvSpPr>
        <p:spPr>
          <a:xfrm rot="16200000">
            <a:off x="4728425" y="2331096"/>
            <a:ext cx="890233" cy="1989780"/>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prstClr val="white"/>
                </a:solidFill>
                <a:effectLst/>
                <a:uLnTx/>
                <a:uFillTx/>
                <a:latin typeface="Arial"/>
              </a:rPr>
              <a:t>Tous les travailleurs</a:t>
            </a:r>
          </a:p>
        </p:txBody>
      </p:sp>
      <p:sp>
        <p:nvSpPr>
          <p:cNvPr id="35" name="Pijl: omlaag 34">
            <a:extLst>
              <a:ext uri="{FF2B5EF4-FFF2-40B4-BE49-F238E27FC236}">
                <a16:creationId xmlns:a16="http://schemas.microsoft.com/office/drawing/2014/main" id="{D62F6C5C-B97A-D4BA-8338-0AC404725500}"/>
              </a:ext>
            </a:extLst>
          </p:cNvPr>
          <p:cNvSpPr/>
          <p:nvPr/>
        </p:nvSpPr>
        <p:spPr>
          <a:xfrm rot="10800000">
            <a:off x="2444612" y="5454566"/>
            <a:ext cx="145786" cy="262197"/>
          </a:xfrm>
          <a:prstGeom prst="downArrow">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21" name="Pijl: omlaag 20">
            <a:extLst>
              <a:ext uri="{FF2B5EF4-FFF2-40B4-BE49-F238E27FC236}">
                <a16:creationId xmlns:a16="http://schemas.microsoft.com/office/drawing/2014/main" id="{3CB1F540-7F05-9477-FBD2-185A191CEB4D}"/>
              </a:ext>
            </a:extLst>
          </p:cNvPr>
          <p:cNvSpPr/>
          <p:nvPr/>
        </p:nvSpPr>
        <p:spPr>
          <a:xfrm rot="16200000">
            <a:off x="4711814" y="3968012"/>
            <a:ext cx="890232" cy="1956558"/>
          </a:xfrm>
          <a:prstGeom prst="downArrow">
            <a:avLst>
              <a:gd name="adj1" fmla="val 50000"/>
              <a:gd name="adj2" fmla="val 35993"/>
            </a:avLst>
          </a:prstGeom>
          <a:solidFill>
            <a:schemeClr val="accent1">
              <a:lumMod val="40000"/>
              <a:lumOff val="60000"/>
            </a:schemeClr>
          </a:solidFill>
          <a:ln>
            <a:solidFill>
              <a:schemeClr val="accent1">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vert="vert"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white"/>
                </a:solidFill>
                <a:effectLst/>
                <a:uLnTx/>
                <a:uFillTx/>
                <a:latin typeface="Arial"/>
              </a:rPr>
              <a:t>Travailleurs concernés</a:t>
            </a:r>
          </a:p>
        </p:txBody>
      </p:sp>
      <p:sp>
        <p:nvSpPr>
          <p:cNvPr id="23" name="ZoneTexte 5">
            <a:extLst>
              <a:ext uri="{FF2B5EF4-FFF2-40B4-BE49-F238E27FC236}">
                <a16:creationId xmlns:a16="http://schemas.microsoft.com/office/drawing/2014/main" id="{46AA8AB3-9E4B-02FF-6E9E-262BACF8850A}"/>
              </a:ext>
            </a:extLst>
          </p:cNvPr>
          <p:cNvSpPr txBox="1"/>
          <p:nvPr/>
        </p:nvSpPr>
        <p:spPr>
          <a:xfrm>
            <a:off x="8896976" y="2729117"/>
            <a:ext cx="2272227" cy="369332"/>
          </a:xfrm>
          <a:prstGeom prst="rect">
            <a:avLst/>
          </a:prstGeom>
          <a:solidFill>
            <a:schemeClr val="accent6">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OPTIONNEL</a:t>
            </a:r>
          </a:p>
        </p:txBody>
      </p:sp>
    </p:spTree>
    <p:extLst>
      <p:ext uri="{BB962C8B-B14F-4D97-AF65-F5344CB8AC3E}">
        <p14:creationId xmlns:p14="http://schemas.microsoft.com/office/powerpoint/2010/main" val="4594647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r>
              <a:rPr lang="fr-FR" noProof="0"/>
              <a:t> </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521470" y="273200"/>
            <a:ext cx="10972440" cy="862473"/>
          </a:xfrm>
        </p:spPr>
        <p:txBody>
          <a:bodyPr/>
          <a:lstStyle/>
          <a:p>
            <a:r>
              <a:rPr lang="fr-FR" sz="2000" noProof="0">
                <a:solidFill>
                  <a:srgbClr val="1E699D"/>
                </a:solidFill>
                <a:latin typeface="Calibri"/>
                <a:ea typeface="Calibri"/>
                <a:cs typeface="Calibri"/>
              </a:rPr>
              <a:t>5.2. </a:t>
            </a:r>
            <a:r>
              <a:rPr lang="fr-FR" sz="2000" u="sng" noProof="0">
                <a:solidFill>
                  <a:srgbClr val="1E699D"/>
                </a:solidFill>
                <a:latin typeface="Calibri"/>
                <a:ea typeface="Calibri"/>
                <a:cs typeface="Calibri"/>
              </a:rPr>
              <a:t>Le retour au travail … à son dernier ou à un autre poste de travail … AVEC adaptation(s) (informel)</a:t>
            </a:r>
            <a:endParaRPr lang="fr-FR" sz="2000" noProof="0">
              <a:solidFill>
                <a:srgbClr val="000000"/>
              </a:solidFill>
              <a:latin typeface="Calibri"/>
              <a:ea typeface="Calibri"/>
              <a:cs typeface="Calibri"/>
            </a:endParaRPr>
          </a:p>
          <a:p>
            <a:endParaRPr lang="fr-FR" sz="2000" u="sng">
              <a:solidFill>
                <a:srgbClr val="1E699D"/>
              </a:solidFill>
              <a:latin typeface="Futura Medium"/>
            </a:endParaRPr>
          </a:p>
        </p:txBody>
      </p:sp>
      <p:sp>
        <p:nvSpPr>
          <p:cNvPr id="13" name="ZoneTexte 12">
            <a:extLst>
              <a:ext uri="{FF2B5EF4-FFF2-40B4-BE49-F238E27FC236}">
                <a16:creationId xmlns:a16="http://schemas.microsoft.com/office/drawing/2014/main" id="{67E84123-0F61-451B-8B3A-7908CDB06083}"/>
              </a:ext>
            </a:extLst>
          </p:cNvPr>
          <p:cNvSpPr txBox="1"/>
          <p:nvPr/>
        </p:nvSpPr>
        <p:spPr>
          <a:xfrm>
            <a:off x="521470" y="955651"/>
            <a:ext cx="10884430" cy="695575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strike="noStrike" kern="1200" cap="none" spc="0" normalizeH="0" baseline="0" noProof="0">
                <a:ln>
                  <a:noFill/>
                </a:ln>
                <a:solidFill>
                  <a:srgbClr val="1E699D"/>
                </a:solidFill>
                <a:effectLst/>
                <a:uLnTx/>
                <a:uFillTx/>
                <a:latin typeface="Futura Medium"/>
                <a:ea typeface="Calibri" panose="020F0502020204030204" pitchFamily="34" charset="0"/>
                <a:cs typeface="FreesiaUPC" panose="020B0502040204020203" pitchFamily="34" charset="-34"/>
              </a:rPr>
              <a:t>5.2.a. </a:t>
            </a:r>
            <a:r>
              <a:rPr kumimoji="0" lang="fr-FR" b="0" i="0" u="sng" strike="noStrike" kern="1200" cap="none" spc="0" normalizeH="0" baseline="0" noProof="0">
                <a:ln>
                  <a:noFill/>
                </a:ln>
                <a:solidFill>
                  <a:srgbClr val="1E699D"/>
                </a:solidFill>
                <a:effectLst/>
                <a:uLnTx/>
                <a:uFillTx/>
                <a:latin typeface="Futura Medium"/>
                <a:ea typeface="Calibri" panose="020F0502020204030204" pitchFamily="34" charset="0"/>
                <a:cs typeface="FreesiaUPC" panose="020B0502040204020203" pitchFamily="34" charset="-34"/>
              </a:rPr>
              <a:t>Examen de pré-reprise : un progrès vers le retour au travail ? (= voie informelle)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a:ln>
                <a:noFill/>
              </a:ln>
              <a:solidFill>
                <a:srgbClr val="E85B24"/>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1"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Tous les employés </a:t>
            </a: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ont le droit de consulter le médecin du travail avant de reprendre le travail (même après le premier jour de maladie).</a:t>
            </a:r>
            <a:endParaRPr kumimoji="0" lang="fr-FR" sz="1800" b="0" i="0" u="none" strike="sng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sng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éventuellement sur recommandation de son médecin traitant, le </a:t>
            </a:r>
            <a:r>
              <a:rPr kumimoji="0" lang="fr-FR" sz="1800" b="1" i="0" u="sng"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salarié demande</a:t>
            </a:r>
            <a:r>
              <a:rPr kumimoji="0" lang="fr-FR" sz="1800" b="1"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directement à consulter le</a:t>
            </a:r>
            <a:r>
              <a:rPr kumimoji="0" lang="fr-FR" sz="1800" b="0" i="0" u="sng"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fr-FR" sz="1800" b="1" i="0" u="sng"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médecin du travail</a:t>
            </a: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L'employeur n'est informé de la visite qu'avec l'accord du salarié.</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lang="fr-FR">
              <a:solidFill>
                <a:srgbClr val="1E699D"/>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a:buChar char="•"/>
              <a:defRPr/>
            </a:pPr>
            <a:r>
              <a:rPr kumimoji="0" lang="fr-FR" sz="1800" b="1" i="0" u="sng" strike="noStrike" kern="1200" cap="none" spc="0" normalizeH="0" baseline="0" noProof="0">
                <a:ln>
                  <a:noFill/>
                </a:ln>
                <a:solidFill>
                  <a:srgbClr val="1E699D"/>
                </a:solidFill>
                <a:effectLst/>
                <a:uLnTx/>
                <a:uFillTx/>
                <a:latin typeface="Calibri"/>
                <a:ea typeface="Calibri"/>
                <a:cs typeface="Calibri"/>
              </a:rPr>
              <a:t>Assistance</a:t>
            </a:r>
            <a:r>
              <a:rPr kumimoji="0" lang="fr-FR" sz="1800" b="0" i="0" u="none" strike="noStrike" kern="1200" cap="none" spc="0" normalizeH="0" baseline="0" noProof="0">
                <a:ln>
                  <a:noFill/>
                </a:ln>
                <a:solidFill>
                  <a:srgbClr val="1E699D"/>
                </a:solidFill>
                <a:effectLst/>
                <a:uLnTx/>
                <a:uFillTx/>
                <a:latin typeface="Calibri"/>
                <a:ea typeface="Calibri"/>
                <a:cs typeface="Calibri"/>
              </a:rPr>
              <a:t> possible par d’autres </a:t>
            </a:r>
            <a:r>
              <a:rPr kumimoji="0" lang="fr-FR" sz="1800" b="1" i="0" u="none" strike="noStrike" kern="1200" cap="none" spc="0" normalizeH="0" baseline="0" noProof="0">
                <a:ln>
                  <a:noFill/>
                </a:ln>
                <a:solidFill>
                  <a:srgbClr val="1E699D"/>
                </a:solidFill>
                <a:effectLst/>
                <a:uLnTx/>
                <a:uFillTx/>
                <a:latin typeface="Calibri"/>
                <a:ea typeface="Calibri"/>
                <a:cs typeface="Calibri"/>
              </a:rPr>
              <a:t>conseillers en prévention </a:t>
            </a:r>
            <a:r>
              <a:rPr kumimoji="0" lang="fr-FR" sz="1800" b="0" i="0" u="none" strike="noStrike" kern="1200" cap="none" spc="0" normalizeH="0" baseline="0" noProof="0">
                <a:ln>
                  <a:noFill/>
                </a:ln>
                <a:solidFill>
                  <a:srgbClr val="1E699D"/>
                </a:solidFill>
                <a:effectLst/>
                <a:uLnTx/>
                <a:uFillTx/>
                <a:latin typeface="Calibri"/>
                <a:ea typeface="Calibri"/>
                <a:cs typeface="Calibri"/>
              </a:rPr>
              <a:t>(suivant le problème de santé du </a:t>
            </a:r>
            <a:r>
              <a:rPr lang="fr-FR">
                <a:solidFill>
                  <a:srgbClr val="1E699D"/>
                </a:solidFill>
                <a:latin typeface="Calibri"/>
                <a:ea typeface="Calibri"/>
                <a:cs typeface="Calibri"/>
              </a:rPr>
              <a:t>travailleur). Autre</a:t>
            </a:r>
            <a:r>
              <a:rPr kumimoji="0" lang="fr-FR" sz="1800" b="0" i="0" u="none" strike="noStrike" kern="1200" cap="none" spc="0" normalizeH="0" baseline="0" noProof="0">
                <a:ln>
                  <a:noFill/>
                </a:ln>
                <a:solidFill>
                  <a:srgbClr val="1E699D"/>
                </a:solidFill>
                <a:effectLst/>
                <a:uLnTx/>
                <a:uFillTx/>
                <a:latin typeface="Calibri"/>
                <a:ea typeface="Calibri"/>
                <a:cs typeface="Calibri"/>
              </a:rPr>
              <a:t> concertation possible avec d’autres médecins (si accord du </a:t>
            </a:r>
            <a:r>
              <a:rPr lang="fr-FR">
                <a:solidFill>
                  <a:srgbClr val="1E699D"/>
                </a:solidFill>
                <a:latin typeface="Calibri"/>
                <a:ea typeface="Calibri"/>
                <a:cs typeface="Calibri"/>
              </a:rPr>
              <a:t>travailleur</a:t>
            </a:r>
            <a:r>
              <a:rPr kumimoji="0" lang="fr-FR" sz="1800" b="0" i="0" u="none" strike="noStrike" kern="1200" cap="none" spc="0" normalizeH="0" baseline="0" noProof="0">
                <a:ln>
                  <a:noFill/>
                </a:ln>
                <a:solidFill>
                  <a:srgbClr val="1E699D"/>
                </a:solidFill>
                <a:effectLst/>
                <a:uLnTx/>
                <a:uFillTx/>
                <a:latin typeface="Calibri"/>
                <a:ea typeface="Calibri"/>
                <a:cs typeface="Calibri"/>
              </a:rPr>
              <a:t>).</a:t>
            </a:r>
            <a:endParaRPr lang="fr-FR" sz="1800" b="0" i="0" u="none" strike="noStrike" kern="1200" cap="none" spc="0" normalizeH="0" baseline="0" noProof="0">
              <a:ln>
                <a:noFill/>
              </a:ln>
              <a:solidFill>
                <a:srgbClr val="1E699D"/>
              </a:solidFill>
              <a:effectLst/>
              <a:uLnTx/>
              <a:uFillTx/>
              <a:latin typeface="Calibri"/>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endParaRPr kumimoji="0" lang="fr-FR" sz="1800" b="0" i="0" u="none" strike="noStrike" kern="1200" cap="none" spc="0" normalizeH="0" baseline="0" noProof="0">
              <a:ln>
                <a:noFill/>
              </a:ln>
              <a:solidFill>
                <a:srgbClr val="1E699D"/>
              </a:solidFill>
              <a:effectLst/>
              <a:highlight>
                <a:srgbClr val="FFFF00"/>
              </a:highlight>
              <a:uLnTx/>
              <a:uFillTx/>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a:buChar char="•"/>
              <a:defRPr/>
            </a:pPr>
            <a:r>
              <a:rPr lang="fr-FR">
                <a:solidFill>
                  <a:srgbClr val="1E699D"/>
                </a:solidFill>
                <a:latin typeface="Calibri"/>
                <a:ea typeface="Calibri"/>
                <a:cs typeface="Calibri"/>
              </a:rPr>
              <a:t>Depuis janvier 2026, </a:t>
            </a:r>
            <a:r>
              <a:rPr lang="fr-FR" b="1" u="sng">
                <a:solidFill>
                  <a:srgbClr val="1E699D"/>
                </a:solidFill>
                <a:latin typeface="Calibri"/>
                <a:ea typeface="Calibri"/>
                <a:cs typeface="Calibri"/>
              </a:rPr>
              <a:t>l'employeur</a:t>
            </a:r>
            <a:r>
              <a:rPr lang="fr-FR">
                <a:solidFill>
                  <a:srgbClr val="1E699D"/>
                </a:solidFill>
                <a:latin typeface="Calibri"/>
                <a:ea typeface="Calibri"/>
                <a:cs typeface="Calibri"/>
              </a:rPr>
              <a:t> peut également en faire la demande. Si demande, le travailleur</a:t>
            </a:r>
            <a:r>
              <a:rPr kumimoji="0" lang="fr-FR" sz="1800" b="0" i="0" u="none" strike="noStrike" kern="1200" cap="none" spc="0" normalizeH="0" baseline="0" noProof="0">
                <a:ln>
                  <a:noFill/>
                </a:ln>
                <a:solidFill>
                  <a:srgbClr val="1E699D"/>
                </a:solidFill>
                <a:effectLst/>
                <a:uLnTx/>
                <a:uFillTx/>
                <a:latin typeface="Calibri"/>
                <a:ea typeface="Calibri"/>
                <a:cs typeface="Calibri"/>
              </a:rPr>
              <a:t> n’est pas obligé d’accepter.</a:t>
            </a:r>
            <a:endParaRPr lang="fr-FR" sz="1800" b="0" i="0" u="none" strike="noStrike" kern="1200" cap="none" spc="0" normalizeH="0" baseline="0" noProof="0">
              <a:ln>
                <a:noFill/>
              </a:ln>
              <a:solidFill>
                <a:srgbClr val="1E699D"/>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L’objectif est uniquement que le </a:t>
            </a:r>
            <a:r>
              <a:rPr kumimoji="0" lang="fr-FR" sz="1800" b="1" i="0" u="sng"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médecin du travail puisse communiquer </a:t>
            </a: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à l’employeur quelles</a:t>
            </a:r>
            <a:r>
              <a:rPr kumimoji="0" lang="fr-FR" sz="1800" b="1"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adaptations du poste de travail </a:t>
            </a: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il peut déjà réaliser pour le travailleur de telle sorte que, lorsque le dernier reprend le travail, les adaptations aient déjà eu lieu.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Ce n’est </a:t>
            </a:r>
            <a:r>
              <a:rPr kumimoji="0" lang="fr-FR" sz="1800" b="1"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pas un examen de reprise de travail </a:t>
            </a:r>
            <a:r>
              <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rPr>
              <a:t>! Cela ne peut avoir lieu que lorsque l'employé reprend effectivement le travail (et pas avant !).</a:t>
            </a:r>
          </a:p>
          <a:p>
            <a:pPr marR="0" lvl="0" algn="l" defTabSz="914400" rtl="0" eaLnBrk="1" fontAlgn="auto" latinLnBrk="0" hangingPunct="1">
              <a:lnSpc>
                <a:spcPct val="100000"/>
              </a:lnSpc>
              <a:spcBef>
                <a:spcPts val="0"/>
              </a:spcBef>
              <a:spcAft>
                <a:spcPts val="0"/>
              </a:spcAft>
              <a:buClrTx/>
              <a:buSzTx/>
              <a:tabLst/>
              <a:defRPr/>
            </a:pPr>
            <a:endParaRPr kumimoji="0" lang="fr-FR" sz="1800" b="0" i="0" u="none" strike="noStrike" kern="1200" cap="none" spc="0" normalizeH="0" baseline="0" noProof="0">
              <a:ln>
                <a:noFill/>
              </a:ln>
              <a:solidFill>
                <a:srgbClr val="1E699D"/>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srgbClr val="5B9BD5">
                  <a:lumMod val="49000"/>
                </a:srgbClr>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srgbClr val="5B9BD5">
                  <a:lumMod val="49000"/>
                </a:srgbClr>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600" b="0" i="0" u="none" strike="noStrike" kern="1200" cap="none" spc="0" normalizeH="0" baseline="0" noProof="0">
              <a:ln>
                <a:noFill/>
              </a:ln>
              <a:solidFill>
                <a:prstClr val="black"/>
              </a:solidFill>
              <a:effectLst/>
              <a:uLnTx/>
              <a:uFillTx/>
              <a:latin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Tree>
    <p:extLst>
      <p:ext uri="{BB962C8B-B14F-4D97-AF65-F5344CB8AC3E}">
        <p14:creationId xmlns:p14="http://schemas.microsoft.com/office/powerpoint/2010/main" val="247787474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987395"/>
            <a:ext cx="10825138" cy="5414598"/>
          </a:xfrm>
          <a:ln>
            <a:noFill/>
          </a:ln>
        </p:spPr>
        <p:txBody>
          <a:bodyPr/>
          <a:lstStyle/>
          <a:p>
            <a:pPr marL="342900" indent="-342900">
              <a:buFont typeface="Arial" panose="020B0604020202020204" pitchFamily="34" charset="0"/>
              <a:buChar char="•"/>
            </a:pPr>
            <a:r>
              <a:rPr lang="fr-FR" sz="1800" noProof="0">
                <a:solidFill>
                  <a:srgbClr val="1E699D"/>
                </a:solidFill>
                <a:latin typeface="Calibri"/>
                <a:cs typeface="Calibri"/>
              </a:rPr>
              <a:t>Pour préparer au mieux sa reprise de travail, le travailleur peut prendre rendez-vous </a:t>
            </a:r>
            <a:r>
              <a:rPr lang="fr-FR" sz="1800" b="1" u="sng" noProof="0">
                <a:solidFill>
                  <a:srgbClr val="1E699D"/>
                </a:solidFill>
                <a:latin typeface="Calibri"/>
                <a:cs typeface="Calibri"/>
              </a:rPr>
              <a:t>directement (sans passer par l’employeur)</a:t>
            </a:r>
            <a:r>
              <a:rPr lang="fr-FR" sz="1800" noProof="0">
                <a:solidFill>
                  <a:srgbClr val="1E699D"/>
                </a:solidFill>
                <a:latin typeface="Calibri"/>
                <a:cs typeface="Calibri"/>
              </a:rPr>
              <a:t> chez le médecin du travail durant sa période d’incapacité de travail.</a:t>
            </a:r>
          </a:p>
          <a:p>
            <a:pPr marL="342900" indent="-342900">
              <a:buFont typeface="Arial" panose="020B0604020202020204" pitchFamily="34" charset="0"/>
              <a:buChar char="•"/>
            </a:pPr>
            <a:endParaRPr lang="fr-FR" sz="1800" noProof="0">
              <a:solidFill>
                <a:srgbClr val="1E699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fr-FR" sz="1800" noProof="0">
                <a:solidFill>
                  <a:srgbClr val="1E699D"/>
                </a:solidFill>
                <a:latin typeface="Calibri"/>
                <a:cs typeface="Calibri"/>
              </a:rPr>
              <a:t>Si vous rédigez une attestation demandant une adaptation du poste de travail pour votre patient(e), n’hésitez pas </a:t>
            </a:r>
            <a:r>
              <a:rPr lang="fr-FR" sz="1800" noProof="0">
                <a:solidFill>
                  <a:schemeClr val="accent1">
                    <a:lumMod val="49000"/>
                  </a:schemeClr>
                </a:solidFill>
                <a:latin typeface="Calibri"/>
                <a:cs typeface="Calibri"/>
              </a:rPr>
              <a:t>à la </a:t>
            </a:r>
            <a:r>
              <a:rPr lang="fr-FR" sz="1800" b="1" u="sng" noProof="0">
                <a:solidFill>
                  <a:srgbClr val="1E699D"/>
                </a:solidFill>
                <a:latin typeface="Calibri"/>
                <a:ea typeface="+mj-lt"/>
                <a:cs typeface="+mj-lt"/>
              </a:rPr>
              <a:t>remettre à votre patient(e) et sous enveloppe fermée </a:t>
            </a:r>
            <a:r>
              <a:rPr lang="fr-FR" sz="1800" noProof="0">
                <a:solidFill>
                  <a:schemeClr val="accent1">
                    <a:lumMod val="49000"/>
                  </a:schemeClr>
                </a:solidFill>
                <a:latin typeface="Calibri"/>
                <a:cs typeface="Calibri"/>
              </a:rPr>
              <a:t>afin que celui-ci, la donne personnellement au médecin du travail. V</a:t>
            </a:r>
            <a:r>
              <a:rPr lang="fr-FR" sz="1800" noProof="0">
                <a:solidFill>
                  <a:srgbClr val="1E699D"/>
                </a:solidFill>
                <a:latin typeface="Calibri"/>
                <a:cs typeface="Calibri"/>
              </a:rPr>
              <a:t>euillez</a:t>
            </a:r>
            <a:r>
              <a:rPr lang="fr-FR" sz="1800" noProof="0">
                <a:solidFill>
                  <a:srgbClr val="1E699D"/>
                </a:solidFill>
                <a:latin typeface="Calibri"/>
                <a:ea typeface="+mj-lt"/>
                <a:cs typeface="Calibri"/>
              </a:rPr>
              <a:t> noter que l'employeur peut toujours refuser une adaptation.</a:t>
            </a:r>
          </a:p>
          <a:p>
            <a:endParaRPr lang="fr-FR" sz="1800" noProof="0">
              <a:solidFill>
                <a:srgbClr val="1E699D"/>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fr-FR" sz="1800" noProof="0">
                <a:solidFill>
                  <a:srgbClr val="1E699D"/>
                </a:solidFill>
                <a:latin typeface="Calibri"/>
                <a:cs typeface="Calibri"/>
              </a:rPr>
              <a:t>Le médecin du travail peut décider qu’une reprise de travail est prématurée pour l’instant. Dès lors, il demandera au médecin généraliste de prolonger l’incapacité de travail si nécessaire.</a:t>
            </a:r>
            <a:endParaRPr lang="fr-FR" sz="1800" noProof="0">
              <a:solidFill>
                <a:srgbClr val="1E699D"/>
              </a:solidFill>
              <a:latin typeface="Calibri" panose="020F0502020204030204" pitchFamily="34" charset="0"/>
              <a:cs typeface="Calibri" panose="020F0502020204030204" pitchFamily="34" charset="0"/>
            </a:endParaRPr>
          </a:p>
          <a:p>
            <a:endParaRPr lang="fr-FR" sz="1800" noProof="0">
              <a:solidFill>
                <a:srgbClr val="1E699D"/>
              </a:solidFill>
              <a:latin typeface="Calibri"/>
              <a:cs typeface="Calibri"/>
            </a:endParaRPr>
          </a:p>
          <a:p>
            <a:pPr marL="342900" indent="-342900">
              <a:buFont typeface="Arial" panose="020B0604020202020204" pitchFamily="34" charset="0"/>
              <a:buChar char="•"/>
            </a:pPr>
            <a:r>
              <a:rPr lang="fr-FR" sz="1800" noProof="0">
                <a:solidFill>
                  <a:srgbClr val="1E699D"/>
                </a:solidFill>
                <a:latin typeface="Calibri"/>
                <a:ea typeface="+mj-lt"/>
                <a:cs typeface="+mj-lt"/>
              </a:rPr>
              <a:t>Une bonne </a:t>
            </a:r>
            <a:r>
              <a:rPr lang="fr-FR" sz="1800" b="1" u="sng" noProof="0">
                <a:solidFill>
                  <a:srgbClr val="1E699D"/>
                </a:solidFill>
                <a:latin typeface="Calibri"/>
                <a:ea typeface="+mj-lt"/>
                <a:cs typeface="+mj-lt"/>
              </a:rPr>
              <a:t>collaboration entre le médecin généraliste et le médecin du travail</a:t>
            </a:r>
            <a:r>
              <a:rPr lang="fr-FR" sz="1800" noProof="0">
                <a:solidFill>
                  <a:srgbClr val="1E699D"/>
                </a:solidFill>
                <a:latin typeface="Calibri"/>
                <a:ea typeface="+mj-lt"/>
                <a:cs typeface="+mj-lt"/>
              </a:rPr>
              <a:t> dès le début de l'incapacité de travail peut augmenter les chances d'un retour réussi en préparant la reprise du travail ou un poste adapté aux capacités du patient.</a:t>
            </a:r>
          </a:p>
          <a:p>
            <a:pPr marL="342900" indent="-342900">
              <a:buFont typeface="Arial" panose="020B0604020202020204" pitchFamily="34" charset="0"/>
              <a:buChar char="•"/>
            </a:pPr>
            <a:endParaRPr lang="fr-FR" sz="1800" noProof="0">
              <a:solidFill>
                <a:srgbClr val="1E699D"/>
              </a:solidFill>
              <a:latin typeface="Calibri"/>
              <a:ea typeface="+mj-lt"/>
              <a:cs typeface="+mj-lt"/>
            </a:endParaRPr>
          </a:p>
          <a:p>
            <a:pPr marL="342900" indent="-342900">
              <a:buFont typeface="Arial" panose="020B0604020202020204" pitchFamily="34" charset="0"/>
              <a:buChar char="•"/>
            </a:pPr>
            <a:r>
              <a:rPr lang="fr-FR" sz="1800">
                <a:solidFill>
                  <a:srgbClr val="1E699D"/>
                </a:solidFill>
                <a:latin typeface="Calibri"/>
                <a:ea typeface="+mj-lt"/>
                <a:cs typeface="+mj-lt"/>
              </a:rPr>
              <a:t>Nouveau dans le cadre de la </a:t>
            </a:r>
            <a:r>
              <a:rPr lang="fr-FR" sz="1800" b="1" u="sng">
                <a:solidFill>
                  <a:srgbClr val="1E699D"/>
                </a:solidFill>
                <a:latin typeface="Calibri"/>
                <a:ea typeface="+mj-lt"/>
                <a:cs typeface="+mj-lt"/>
              </a:rPr>
              <a:t>prévention des absences </a:t>
            </a:r>
            <a:r>
              <a:rPr lang="fr-FR" sz="1800">
                <a:solidFill>
                  <a:srgbClr val="1E699D"/>
                </a:solidFill>
                <a:latin typeface="Calibri"/>
                <a:ea typeface="+mj-lt"/>
                <a:cs typeface="+mj-lt"/>
              </a:rPr>
              <a:t>: Si le travailleur risque d’être en IT,  alors le travailleur peut demander à l’employeur </a:t>
            </a:r>
            <a:r>
              <a:rPr lang="fr-FR" sz="1800" b="1" u="sng">
                <a:solidFill>
                  <a:srgbClr val="1E699D"/>
                </a:solidFill>
                <a:latin typeface="Calibri"/>
                <a:ea typeface="+mj-lt"/>
                <a:cs typeface="+mj-lt"/>
              </a:rPr>
              <a:t>une adaptation du poste de travail ou un travail adapté/autre.</a:t>
            </a:r>
            <a:r>
              <a:rPr lang="fr-FR" sz="1800">
                <a:solidFill>
                  <a:srgbClr val="1E699D"/>
                </a:solidFill>
                <a:latin typeface="Calibri"/>
                <a:ea typeface="+mj-lt"/>
                <a:cs typeface="+mj-lt"/>
              </a:rPr>
              <a:t> Si nécessaire, l’employeur peut demander l’avis de conseillers en prévention comme un médecin du travail ou un conseiller en prévention aspects psychosociaux. L’employeur informe le travailleur le plus rapidement possible s’il peut y donner une suite favorable (ou non).</a:t>
            </a:r>
            <a:endParaRPr lang="fr-FR" sz="1800" noProof="0">
              <a:solidFill>
                <a:srgbClr val="1E699D"/>
              </a:solidFill>
              <a:latin typeface="Calibri"/>
              <a:ea typeface="+mj-lt"/>
              <a:cs typeface="+mj-lt"/>
            </a:endParaRP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717337"/>
          </a:xfrm>
        </p:spPr>
        <p:txBody>
          <a:bodyPr/>
          <a:lstStyle/>
          <a:p>
            <a:br>
              <a:rPr lang="fr-FR" sz="1600" b="1" noProof="0">
                <a:latin typeface="Calibri"/>
              </a:rPr>
            </a:br>
            <a:r>
              <a:rPr lang="fr-FR" sz="1800">
                <a:solidFill>
                  <a:srgbClr val="1E699D"/>
                </a:solidFill>
                <a:latin typeface="Calibri"/>
                <a:ea typeface="Calibri"/>
                <a:cs typeface="FreesiaUPC"/>
              </a:rPr>
              <a:t>5.2.b. </a:t>
            </a:r>
            <a:r>
              <a:rPr lang="fr-FR" sz="2000" u="sng" noProof="0">
                <a:solidFill>
                  <a:srgbClr val="1E699D"/>
                </a:solidFill>
                <a:latin typeface="Calibri"/>
              </a:rPr>
              <a:t>Messages à retenir : </a:t>
            </a:r>
            <a:r>
              <a:rPr lang="fr-FR" sz="2000" u="sng" noProof="0">
                <a:solidFill>
                  <a:srgbClr val="1E699D"/>
                </a:solidFill>
                <a:latin typeface="Calibri"/>
                <a:cs typeface="Calibri"/>
              </a:rPr>
              <a:t>adaptation du poste de travail</a:t>
            </a:r>
            <a:br>
              <a:rPr lang="fr-FR" sz="1600" b="1" noProof="0">
                <a:latin typeface="Calibri"/>
              </a:rPr>
            </a:br>
            <a:endParaRPr lang="fr-FR" sz="1600" b="1" noProof="0">
              <a:latin typeface="Calibri"/>
            </a:endParaRPr>
          </a:p>
        </p:txBody>
      </p:sp>
    </p:spTree>
    <p:extLst>
      <p:ext uri="{BB962C8B-B14F-4D97-AF65-F5344CB8AC3E}">
        <p14:creationId xmlns:p14="http://schemas.microsoft.com/office/powerpoint/2010/main" val="36677424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731EF-32D4-68DC-2B13-7DFAEB11CA66}"/>
              </a:ext>
            </a:extLst>
          </p:cNvPr>
          <p:cNvSpPr>
            <a:spLocks noGrp="1"/>
          </p:cNvSpPr>
          <p:nvPr>
            <p:ph type="title"/>
          </p:nvPr>
        </p:nvSpPr>
        <p:spPr/>
        <p:txBody>
          <a:bodyPr>
            <a:normAutofit/>
          </a:bodyPr>
          <a:lstStyle/>
          <a:p>
            <a:r>
              <a:rPr lang="fr-FR" sz="2800" noProof="0">
                <a:latin typeface="Futura Medium"/>
                <a:ea typeface="Calibri"/>
                <a:cs typeface="Calibri"/>
              </a:rPr>
              <a:t>3. Santé mentale : troubles psychiques</a:t>
            </a:r>
            <a:endParaRPr lang="fr-FR" sz="2800" noProof="0">
              <a:latin typeface="Futura Medium"/>
              <a:ea typeface="Calibri"/>
            </a:endParaRPr>
          </a:p>
        </p:txBody>
      </p:sp>
      <p:sp>
        <p:nvSpPr>
          <p:cNvPr id="3" name="Content Placeholder 2">
            <a:extLst>
              <a:ext uri="{FF2B5EF4-FFF2-40B4-BE49-F238E27FC236}">
                <a16:creationId xmlns:a16="http://schemas.microsoft.com/office/drawing/2014/main" id="{B4A3342B-8F13-D89D-C58B-611B236F9995}"/>
              </a:ext>
            </a:extLst>
          </p:cNvPr>
          <p:cNvSpPr>
            <a:spLocks noGrp="1"/>
          </p:cNvSpPr>
          <p:nvPr>
            <p:ph idx="1"/>
          </p:nvPr>
        </p:nvSpPr>
        <p:spPr>
          <a:xfrm>
            <a:off x="838200" y="1825625"/>
            <a:ext cx="11028218" cy="4351338"/>
          </a:xfrm>
        </p:spPr>
        <p:txBody>
          <a:bodyPr vert="horz" lIns="91440" tIns="45720" rIns="91440" bIns="45720" rtlCol="0" anchor="t">
            <a:normAutofit fontScale="77500" lnSpcReduction="20000"/>
          </a:bodyPr>
          <a:lstStyle/>
          <a:p>
            <a:r>
              <a:rPr lang="fr-FR" noProof="0">
                <a:latin typeface="Calibri"/>
                <a:ea typeface="Calibri"/>
                <a:cs typeface="Calibri"/>
              </a:rPr>
              <a:t>Troubles de l'humeur (par ex. dépression, trouble bipolaire,…)</a:t>
            </a:r>
            <a:endParaRPr lang="fr-FR" noProof="0">
              <a:ea typeface="Calibri" panose="020F0502020204030204" pitchFamily="34" charset="0"/>
              <a:cs typeface="Calibri"/>
            </a:endParaRPr>
          </a:p>
          <a:p>
            <a:r>
              <a:rPr lang="fr-FR" noProof="0">
                <a:latin typeface="Calibri"/>
                <a:ea typeface="Calibri"/>
                <a:cs typeface="Calibri"/>
              </a:rPr>
              <a:t>Troubles anxieux (par exemple : phobie sociale)</a:t>
            </a:r>
            <a:endParaRPr lang="fr-FR" noProof="0">
              <a:latin typeface="Calibri"/>
              <a:ea typeface="Calibri" panose="020F0502020204030204" pitchFamily="34" charset="0"/>
              <a:cs typeface="Calibri"/>
            </a:endParaRPr>
          </a:p>
          <a:p>
            <a:r>
              <a:rPr lang="fr-FR" noProof="0">
                <a:latin typeface="Calibri"/>
                <a:ea typeface="Calibri"/>
                <a:cs typeface="Calibri"/>
              </a:rPr>
              <a:t>Problèmes liés à un traumatisme ou à un facteur de stress (par exemple : syndrome de stress post-traumatique, trouble de l'adaptation, ...)</a:t>
            </a:r>
          </a:p>
          <a:p>
            <a:r>
              <a:rPr lang="fr-FR" noProof="0">
                <a:latin typeface="Calibri"/>
                <a:ea typeface="Calibri"/>
                <a:cs typeface="Calibri"/>
              </a:rPr>
              <a:t>Troubles psychotiques (par exemple : schizophrénie, délires,... )</a:t>
            </a:r>
            <a:endParaRPr lang="fr-FR" noProof="0">
              <a:latin typeface="Calibri"/>
              <a:cs typeface="Calibri"/>
            </a:endParaRPr>
          </a:p>
          <a:p>
            <a:r>
              <a:rPr lang="fr-FR" noProof="0">
                <a:latin typeface="Calibri"/>
                <a:ea typeface="Calibri"/>
                <a:cs typeface="Calibri"/>
              </a:rPr>
              <a:t>Troubles de la personnalité (par exemple :  borderline)</a:t>
            </a:r>
            <a:endParaRPr lang="fr-FR" noProof="0">
              <a:latin typeface="Calibri"/>
              <a:cs typeface="Calibri"/>
            </a:endParaRPr>
          </a:p>
          <a:p>
            <a:r>
              <a:rPr lang="fr-FR" noProof="0">
                <a:latin typeface="Calibri"/>
                <a:ea typeface="Calibri"/>
                <a:cs typeface="Calibri"/>
              </a:rPr>
              <a:t>Troubles du développement : (par exemple : TSA, AD(H)D,...)</a:t>
            </a:r>
            <a:endParaRPr lang="fr-FR" noProof="0">
              <a:latin typeface="Calibri"/>
              <a:cs typeface="Calibri"/>
            </a:endParaRPr>
          </a:p>
          <a:p>
            <a:r>
              <a:rPr lang="fr-FR" noProof="0">
                <a:latin typeface="Calibri"/>
                <a:ea typeface="Calibri"/>
                <a:cs typeface="Calibri"/>
              </a:rPr>
              <a:t>Troubles liés à l'utilisation d'une substance (par exemple : l'alcool, drogue)</a:t>
            </a:r>
            <a:endParaRPr lang="fr-FR" noProof="0">
              <a:latin typeface="Calibri"/>
              <a:cs typeface="Calibri"/>
            </a:endParaRPr>
          </a:p>
          <a:p>
            <a:r>
              <a:rPr lang="fr-FR" noProof="0">
                <a:latin typeface="Calibri"/>
                <a:ea typeface="Calibri"/>
                <a:cs typeface="Calibri"/>
              </a:rPr>
              <a:t>...</a:t>
            </a:r>
            <a:endParaRPr lang="fr-FR" noProof="0">
              <a:latin typeface="Calibri"/>
              <a:cs typeface="Calibri"/>
            </a:endParaRPr>
          </a:p>
          <a:p>
            <a:pPr marL="0" indent="0">
              <a:buNone/>
            </a:pPr>
            <a:endParaRPr lang="fr-FR" sz="2200" b="1" noProof="0">
              <a:solidFill>
                <a:srgbClr val="92D050"/>
              </a:solidFill>
              <a:latin typeface="Calibri"/>
              <a:ea typeface="Calibri"/>
              <a:cs typeface="Calibri"/>
            </a:endParaRPr>
          </a:p>
          <a:p>
            <a:pPr marL="0" indent="0">
              <a:buNone/>
            </a:pPr>
            <a:endParaRPr lang="fr-FR" sz="2200" b="1" noProof="0">
              <a:solidFill>
                <a:srgbClr val="92D050"/>
              </a:solidFill>
              <a:latin typeface="Calibri"/>
              <a:ea typeface="Calibri"/>
              <a:cs typeface="Calibri"/>
            </a:endParaRPr>
          </a:p>
          <a:p>
            <a:pPr marL="0" indent="0">
              <a:buNone/>
            </a:pPr>
            <a:r>
              <a:rPr lang="fr-FR" sz="2200" b="1" i="1" noProof="0">
                <a:solidFill>
                  <a:srgbClr val="2093C6"/>
                </a:solidFill>
                <a:latin typeface="Calibri"/>
                <a:ea typeface="Calibri"/>
                <a:cs typeface="Calibri"/>
                <a:sym typeface="Wingdings" panose="05000000000000000000" pitchFamily="2" charset="2"/>
              </a:rPr>
              <a:t>  </a:t>
            </a:r>
            <a:r>
              <a:rPr lang="fr-FR" sz="2200" b="1" i="1" noProof="0">
                <a:solidFill>
                  <a:srgbClr val="2093C6"/>
                </a:solidFill>
                <a:latin typeface="Calibri"/>
                <a:ea typeface="Calibri"/>
                <a:cs typeface="Calibri"/>
              </a:rPr>
              <a:t>Des interactions et comorbidités</a:t>
            </a:r>
            <a:r>
              <a:rPr lang="fr-FR" sz="2200" i="1" noProof="0">
                <a:solidFill>
                  <a:srgbClr val="2093C6"/>
                </a:solidFill>
                <a:latin typeface="Calibri"/>
                <a:ea typeface="Calibri"/>
                <a:cs typeface="Calibri"/>
              </a:rPr>
              <a:t> entre ces différents troubles sont possibles</a:t>
            </a:r>
            <a:endParaRPr lang="fr-FR" i="1" noProof="0">
              <a:solidFill>
                <a:srgbClr val="2093C6"/>
              </a:solidFill>
              <a:ea typeface="Calibri"/>
            </a:endParaRPr>
          </a:p>
          <a:p>
            <a:endParaRPr lang="fr-FR" noProof="0">
              <a:solidFill>
                <a:srgbClr val="156082"/>
              </a:solidFill>
              <a:latin typeface="Calibri"/>
              <a:ea typeface="Calibri"/>
              <a:cs typeface="Calibri"/>
            </a:endParaRPr>
          </a:p>
          <a:p>
            <a:pPr marL="0" indent="0">
              <a:buNone/>
            </a:pPr>
            <a:r>
              <a:rPr lang="fr-FR" sz="1800" i="1" noProof="0">
                <a:solidFill>
                  <a:srgbClr val="1E8BBC"/>
                </a:solidFill>
                <a:latin typeface="Calibri"/>
                <a:ea typeface="Calibri"/>
                <a:cs typeface="Calibri"/>
              </a:rPr>
              <a:t>*Pour la liste complète des troubles mentaux, veuillez vous référer au DSM-5-TR.</a:t>
            </a:r>
          </a:p>
          <a:p>
            <a:endParaRPr lang="fr-FR" noProof="0"/>
          </a:p>
          <a:p>
            <a:endParaRPr lang="fr-FR" noProof="0">
              <a:ea typeface="Calibri"/>
            </a:endParaRPr>
          </a:p>
        </p:txBody>
      </p:sp>
      <p:sp>
        <p:nvSpPr>
          <p:cNvPr id="4" name="Slide Number Placeholder 3">
            <a:extLst>
              <a:ext uri="{FF2B5EF4-FFF2-40B4-BE49-F238E27FC236}">
                <a16:creationId xmlns:a16="http://schemas.microsoft.com/office/drawing/2014/main" id="{C50F7880-AE4B-1538-CBE1-B015312C8E0A}"/>
              </a:ext>
            </a:extLst>
          </p:cNvPr>
          <p:cNvSpPr>
            <a:spLocks noGrp="1"/>
          </p:cNvSpPr>
          <p:nvPr>
            <p:ph type="sldNum" sz="quarter" idx="12"/>
          </p:nvPr>
        </p:nvSpPr>
        <p:spPr/>
        <p:txBody>
          <a:bodyPr/>
          <a:lstStyle/>
          <a:p>
            <a:fld id="{27C6CCC6-2BE5-4E42-96A4-D1E8E81A3D8E}" type="slidenum">
              <a:rPr lang="fr-FR" noProof="0" smtClean="0"/>
              <a:t>9</a:t>
            </a:fld>
            <a:endParaRPr lang="fr-FR" noProof="0"/>
          </a:p>
        </p:txBody>
      </p:sp>
    </p:spTree>
    <p:extLst>
      <p:ext uri="{BB962C8B-B14F-4D97-AF65-F5344CB8AC3E}">
        <p14:creationId xmlns:p14="http://schemas.microsoft.com/office/powerpoint/2010/main" val="30143897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10972440" cy="935402"/>
          </a:xfrm>
        </p:spPr>
        <p:txBody>
          <a:bodyPr/>
          <a:lstStyle/>
          <a:p>
            <a:br>
              <a:rPr lang="fr-FR" sz="2800" noProof="0">
                <a:solidFill>
                  <a:srgbClr val="000000"/>
                </a:solidFill>
                <a:latin typeface="Calibri"/>
                <a:ea typeface="Calibri"/>
                <a:cs typeface="Calibri"/>
              </a:rPr>
            </a:br>
            <a:r>
              <a:rPr lang="fr-FR" sz="2800">
                <a:solidFill>
                  <a:srgbClr val="1E699D"/>
                </a:solidFill>
                <a:latin typeface="Calibri"/>
                <a:ea typeface="Calibri"/>
                <a:cs typeface="Calibri"/>
              </a:rPr>
              <a:t>5</a:t>
            </a:r>
            <a:r>
              <a:rPr lang="fr-FR" sz="2800" noProof="0">
                <a:solidFill>
                  <a:srgbClr val="1E699D"/>
                </a:solidFill>
                <a:latin typeface="Calibri"/>
                <a:ea typeface="Calibri"/>
                <a:cs typeface="Calibri"/>
              </a:rPr>
              <a:t>.3.a. Trajet de réintégration (= voie formelle)</a:t>
            </a:r>
            <a:br>
              <a:rPr lang="fr-FR" sz="2800" noProof="0">
                <a:solidFill>
                  <a:srgbClr val="1E699D"/>
                </a:solidFill>
                <a:latin typeface="Calibri"/>
                <a:ea typeface="Calibri"/>
                <a:cs typeface="Calibri"/>
              </a:rPr>
            </a:br>
            <a:endParaRPr lang="fr-FR" sz="2800" noProof="0">
              <a:solidFill>
                <a:schemeClr val="accent4"/>
              </a:solidFill>
              <a:latin typeface="Calibri"/>
              <a:ea typeface="Calibri"/>
              <a:cs typeface="Calibri"/>
            </a:endParaRPr>
          </a:p>
          <a:p>
            <a:endParaRPr lang="fr-FR" sz="2800" b="1"/>
          </a:p>
        </p:txBody>
      </p:sp>
      <p:sp>
        <p:nvSpPr>
          <p:cNvPr id="5" name="Rectangle 4">
            <a:extLst>
              <a:ext uri="{FF2B5EF4-FFF2-40B4-BE49-F238E27FC236}">
                <a16:creationId xmlns:a16="http://schemas.microsoft.com/office/drawing/2014/main" id="{13DE39B8-43E9-4867-9858-4E60C7F1CB01}"/>
              </a:ext>
            </a:extLst>
          </p:cNvPr>
          <p:cNvSpPr/>
          <p:nvPr/>
        </p:nvSpPr>
        <p:spPr>
          <a:xfrm>
            <a:off x="845573" y="1705586"/>
            <a:ext cx="7423353" cy="610262"/>
          </a:xfrm>
          <a:prstGeom prst="rect">
            <a:avLst/>
          </a:prstGeom>
          <a:solidFill>
            <a:schemeClr val="bg1"/>
          </a:solid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7" name="ZoneTexte 6">
            <a:extLst>
              <a:ext uri="{FF2B5EF4-FFF2-40B4-BE49-F238E27FC236}">
                <a16:creationId xmlns:a16="http://schemas.microsoft.com/office/drawing/2014/main" id="{630E79FA-0FFF-44DF-9B29-7FD8A59688DE}"/>
              </a:ext>
            </a:extLst>
          </p:cNvPr>
          <p:cNvSpPr txBox="1"/>
          <p:nvPr/>
        </p:nvSpPr>
        <p:spPr>
          <a:xfrm>
            <a:off x="1038446" y="1698651"/>
            <a:ext cx="2004638" cy="461665"/>
          </a:xfrm>
          <a:prstGeom prst="rect">
            <a:avLst/>
          </a:prstGeom>
          <a:no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Patient/travailleur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(ou son MG s’il y consent)</a:t>
            </a:r>
          </a:p>
        </p:txBody>
      </p:sp>
      <p:sp>
        <p:nvSpPr>
          <p:cNvPr id="10" name="ZoneTexte 9">
            <a:extLst>
              <a:ext uri="{FF2B5EF4-FFF2-40B4-BE49-F238E27FC236}">
                <a16:creationId xmlns:a16="http://schemas.microsoft.com/office/drawing/2014/main" id="{699018CF-D388-42E7-BA5E-A087CD9E42D7}"/>
              </a:ext>
            </a:extLst>
          </p:cNvPr>
          <p:cNvSpPr txBox="1"/>
          <p:nvPr/>
        </p:nvSpPr>
        <p:spPr>
          <a:xfrm>
            <a:off x="5634425" y="1815640"/>
            <a:ext cx="1301913" cy="276999"/>
          </a:xfrm>
          <a:prstGeom prst="rect">
            <a:avLst/>
          </a:prstGeom>
          <a:no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Employeur</a:t>
            </a:r>
          </a:p>
        </p:txBody>
      </p:sp>
      <p:sp>
        <p:nvSpPr>
          <p:cNvPr id="11" name="Rectangle 10">
            <a:extLst>
              <a:ext uri="{FF2B5EF4-FFF2-40B4-BE49-F238E27FC236}">
                <a16:creationId xmlns:a16="http://schemas.microsoft.com/office/drawing/2014/main" id="{2496EEF0-2795-4ABC-A17C-793A3EDEF568}"/>
              </a:ext>
            </a:extLst>
          </p:cNvPr>
          <p:cNvSpPr/>
          <p:nvPr/>
        </p:nvSpPr>
        <p:spPr>
          <a:xfrm>
            <a:off x="845574" y="2329976"/>
            <a:ext cx="7423353" cy="117186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3" name="ZoneTexte 12">
            <a:extLst>
              <a:ext uri="{FF2B5EF4-FFF2-40B4-BE49-F238E27FC236}">
                <a16:creationId xmlns:a16="http://schemas.microsoft.com/office/drawing/2014/main" id="{31779616-D01C-4097-9E99-59219DBE2B7C}"/>
              </a:ext>
            </a:extLst>
          </p:cNvPr>
          <p:cNvSpPr txBox="1"/>
          <p:nvPr/>
        </p:nvSpPr>
        <p:spPr>
          <a:xfrm>
            <a:off x="3491871" y="2436502"/>
            <a:ext cx="1434533" cy="276999"/>
          </a:xfrm>
          <a:prstGeom prst="rect">
            <a:avLst/>
          </a:prstGeom>
          <a:no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Médecin du travail</a:t>
            </a:r>
          </a:p>
        </p:txBody>
      </p:sp>
      <p:sp>
        <p:nvSpPr>
          <p:cNvPr id="15" name="ZoneTexte 14">
            <a:extLst>
              <a:ext uri="{FF2B5EF4-FFF2-40B4-BE49-F238E27FC236}">
                <a16:creationId xmlns:a16="http://schemas.microsoft.com/office/drawing/2014/main" id="{090FB782-2F28-420B-8314-0FFA2E9781E1}"/>
              </a:ext>
            </a:extLst>
          </p:cNvPr>
          <p:cNvSpPr txBox="1"/>
          <p:nvPr/>
        </p:nvSpPr>
        <p:spPr>
          <a:xfrm>
            <a:off x="4385791" y="2861892"/>
            <a:ext cx="3883135" cy="646331"/>
          </a:xfrm>
          <a:prstGeom prst="rect">
            <a:avLst/>
          </a:prstGeom>
          <a:no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Inapte temporairement (décision A) ou définitivement (décision B) + modalités travail adapté  ou autre travail ou éventuellement adaptation du poste de travail</a:t>
            </a:r>
          </a:p>
        </p:txBody>
      </p:sp>
      <p:sp>
        <p:nvSpPr>
          <p:cNvPr id="17" name="ZoneTexte 16">
            <a:extLst>
              <a:ext uri="{FF2B5EF4-FFF2-40B4-BE49-F238E27FC236}">
                <a16:creationId xmlns:a16="http://schemas.microsoft.com/office/drawing/2014/main" id="{B5819676-3C27-4A1F-9100-A4E2A0785B66}"/>
              </a:ext>
            </a:extLst>
          </p:cNvPr>
          <p:cNvSpPr txBox="1"/>
          <p:nvPr/>
        </p:nvSpPr>
        <p:spPr>
          <a:xfrm>
            <a:off x="1005819" y="2997494"/>
            <a:ext cx="2765324" cy="461665"/>
          </a:xfrm>
          <a:prstGeom prst="rect">
            <a:avLst/>
          </a:prstGeom>
          <a:noFill/>
          <a:ln>
            <a:solidFill>
              <a:schemeClr val="tx1"/>
            </a:solidFill>
            <a:prstDash val="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Evaluation de réintégration (actuellement) impossible (décision C)</a:t>
            </a:r>
          </a:p>
        </p:txBody>
      </p:sp>
      <p:sp>
        <p:nvSpPr>
          <p:cNvPr id="18" name="ZoneTexte 17">
            <a:extLst>
              <a:ext uri="{FF2B5EF4-FFF2-40B4-BE49-F238E27FC236}">
                <a16:creationId xmlns:a16="http://schemas.microsoft.com/office/drawing/2014/main" id="{97AE4D0D-FC04-4ADC-BF3A-0D735F19FA55}"/>
              </a:ext>
            </a:extLst>
          </p:cNvPr>
          <p:cNvSpPr txBox="1"/>
          <p:nvPr/>
        </p:nvSpPr>
        <p:spPr>
          <a:xfrm>
            <a:off x="4209138" y="3642087"/>
            <a:ext cx="2653778" cy="276999"/>
          </a:xfrm>
          <a:prstGeom prst="rect">
            <a:avLst/>
          </a:prstGeom>
          <a:noFill/>
          <a:ln w="28575">
            <a:solidFill>
              <a:schemeClr val="accent1">
                <a:lumMod val="60000"/>
                <a:lumOff val="40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5B9BD5">
                    <a:lumMod val="60000"/>
                    <a:lumOff val="40000"/>
                  </a:srgbClr>
                </a:solidFill>
                <a:effectLst/>
                <a:uLnTx/>
                <a:uFillTx/>
                <a:latin typeface="Arial"/>
              </a:rPr>
              <a:t>Concertation </a:t>
            </a:r>
            <a:r>
              <a:rPr kumimoji="0" lang="fr-FR" sz="1200" b="1" i="0" u="none" strike="noStrike" kern="1200" cap="none" spc="0" normalizeH="0" baseline="0" noProof="0" err="1">
                <a:ln>
                  <a:noFill/>
                </a:ln>
                <a:solidFill>
                  <a:srgbClr val="5B9BD5">
                    <a:lumMod val="60000"/>
                    <a:lumOff val="40000"/>
                  </a:srgbClr>
                </a:solidFill>
                <a:effectLst/>
                <a:uLnTx/>
                <a:uFillTx/>
                <a:latin typeface="Arial"/>
              </a:rPr>
              <a:t>MdT</a:t>
            </a:r>
            <a:r>
              <a:rPr kumimoji="0" lang="fr-FR" sz="1200" b="1" i="0" u="none" strike="noStrike" kern="1200" cap="none" spc="0" normalizeH="0" baseline="0" noProof="0">
                <a:ln>
                  <a:noFill/>
                </a:ln>
                <a:solidFill>
                  <a:srgbClr val="5B9BD5">
                    <a:lumMod val="60000"/>
                    <a:lumOff val="40000"/>
                  </a:srgbClr>
                </a:solidFill>
                <a:effectLst/>
                <a:uLnTx/>
                <a:uFillTx/>
                <a:latin typeface="Arial"/>
              </a:rPr>
              <a:t> – </a:t>
            </a:r>
            <a:r>
              <a:rPr kumimoji="0" lang="fr-FR" sz="1200" b="1" i="0" u="none" strike="noStrike" kern="1200" cap="none" spc="0" normalizeH="0" baseline="0" noProof="0" err="1">
                <a:ln>
                  <a:noFill/>
                </a:ln>
                <a:solidFill>
                  <a:srgbClr val="5B9BD5">
                    <a:lumMod val="60000"/>
                    <a:lumOff val="40000"/>
                  </a:srgbClr>
                </a:solidFill>
                <a:effectLst/>
                <a:uLnTx/>
                <a:uFillTx/>
                <a:latin typeface="Arial"/>
              </a:rPr>
              <a:t>Empl</a:t>
            </a:r>
            <a:r>
              <a:rPr kumimoji="0" lang="fr-FR" sz="1200" b="1" i="0" u="none" strike="noStrike" kern="1200" cap="none" spc="0" normalizeH="0" baseline="0" noProof="0">
                <a:ln>
                  <a:noFill/>
                </a:ln>
                <a:solidFill>
                  <a:srgbClr val="5B9BD5">
                    <a:lumMod val="60000"/>
                    <a:lumOff val="40000"/>
                  </a:srgbClr>
                </a:solidFill>
                <a:effectLst/>
                <a:uLnTx/>
                <a:uFillTx/>
                <a:latin typeface="Arial"/>
              </a:rPr>
              <a:t>. – Trav.</a:t>
            </a:r>
          </a:p>
        </p:txBody>
      </p:sp>
      <p:sp>
        <p:nvSpPr>
          <p:cNvPr id="19" name="ZoneTexte 18">
            <a:extLst>
              <a:ext uri="{FF2B5EF4-FFF2-40B4-BE49-F238E27FC236}">
                <a16:creationId xmlns:a16="http://schemas.microsoft.com/office/drawing/2014/main" id="{91E40C7C-8C01-492E-8704-3667ACEED2C4}"/>
              </a:ext>
            </a:extLst>
          </p:cNvPr>
          <p:cNvSpPr txBox="1"/>
          <p:nvPr/>
        </p:nvSpPr>
        <p:spPr>
          <a:xfrm>
            <a:off x="3770670" y="4015682"/>
            <a:ext cx="3092246"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Techniquement possible / Peut être exigé ?</a:t>
            </a:r>
          </a:p>
        </p:txBody>
      </p:sp>
      <p:sp>
        <p:nvSpPr>
          <p:cNvPr id="20" name="ZoneTexte 19">
            <a:extLst>
              <a:ext uri="{FF2B5EF4-FFF2-40B4-BE49-F238E27FC236}">
                <a16:creationId xmlns:a16="http://schemas.microsoft.com/office/drawing/2014/main" id="{9C138C50-4281-41E2-AE97-034D077B22CB}"/>
              </a:ext>
            </a:extLst>
          </p:cNvPr>
          <p:cNvSpPr txBox="1"/>
          <p:nvPr/>
        </p:nvSpPr>
        <p:spPr>
          <a:xfrm>
            <a:off x="2782530" y="4010957"/>
            <a:ext cx="521109" cy="276999"/>
          </a:xfrm>
          <a:prstGeom prst="rect">
            <a:avLst/>
          </a:prstGeom>
          <a:noFill/>
          <a:ln w="28575">
            <a:solidFill>
              <a:schemeClr val="accent1">
                <a:lumMod val="60000"/>
                <a:lumOff val="40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5B9BD5">
                    <a:lumMod val="60000"/>
                    <a:lumOff val="40000"/>
                  </a:srgbClr>
                </a:solidFill>
                <a:effectLst/>
                <a:uLnTx/>
                <a:uFillTx/>
                <a:latin typeface="Arial"/>
              </a:rPr>
              <a:t>Plan</a:t>
            </a:r>
          </a:p>
        </p:txBody>
      </p:sp>
      <p:sp>
        <p:nvSpPr>
          <p:cNvPr id="21" name="ZoneTexte 20">
            <a:extLst>
              <a:ext uri="{FF2B5EF4-FFF2-40B4-BE49-F238E27FC236}">
                <a16:creationId xmlns:a16="http://schemas.microsoft.com/office/drawing/2014/main" id="{BE9162B1-5D7E-4A12-B48F-F6AAE843A8EF}"/>
              </a:ext>
            </a:extLst>
          </p:cNvPr>
          <p:cNvSpPr txBox="1"/>
          <p:nvPr/>
        </p:nvSpPr>
        <p:spPr>
          <a:xfrm>
            <a:off x="2349625" y="4368635"/>
            <a:ext cx="1292618"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Accord trav. ?</a:t>
            </a:r>
          </a:p>
        </p:txBody>
      </p:sp>
      <p:sp>
        <p:nvSpPr>
          <p:cNvPr id="22" name="ZoneTexte 21">
            <a:extLst>
              <a:ext uri="{FF2B5EF4-FFF2-40B4-BE49-F238E27FC236}">
                <a16:creationId xmlns:a16="http://schemas.microsoft.com/office/drawing/2014/main" id="{E6C43E0E-5D22-4851-9DB7-53CC7999606E}"/>
              </a:ext>
            </a:extLst>
          </p:cNvPr>
          <p:cNvSpPr txBox="1"/>
          <p:nvPr/>
        </p:nvSpPr>
        <p:spPr>
          <a:xfrm>
            <a:off x="931413" y="4266309"/>
            <a:ext cx="917728"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Signe pour accord</a:t>
            </a:r>
          </a:p>
        </p:txBody>
      </p:sp>
      <p:sp>
        <p:nvSpPr>
          <p:cNvPr id="23" name="ZoneTexte 22">
            <a:extLst>
              <a:ext uri="{FF2B5EF4-FFF2-40B4-BE49-F238E27FC236}">
                <a16:creationId xmlns:a16="http://schemas.microsoft.com/office/drawing/2014/main" id="{797C5FE2-DF61-46CA-A6B3-1E8261DFDEF6}"/>
              </a:ext>
            </a:extLst>
          </p:cNvPr>
          <p:cNvSpPr txBox="1"/>
          <p:nvPr/>
        </p:nvSpPr>
        <p:spPr>
          <a:xfrm>
            <a:off x="2349625" y="4846446"/>
            <a:ext cx="1292618"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Trav. mentionne raison</a:t>
            </a:r>
          </a:p>
        </p:txBody>
      </p:sp>
      <p:sp>
        <p:nvSpPr>
          <p:cNvPr id="24" name="ZoneTexte 23">
            <a:extLst>
              <a:ext uri="{FF2B5EF4-FFF2-40B4-BE49-F238E27FC236}">
                <a16:creationId xmlns:a16="http://schemas.microsoft.com/office/drawing/2014/main" id="{87725FFD-FCFA-4498-B837-754D120247DE}"/>
              </a:ext>
            </a:extLst>
          </p:cNvPr>
          <p:cNvSpPr txBox="1"/>
          <p:nvPr/>
        </p:nvSpPr>
        <p:spPr>
          <a:xfrm>
            <a:off x="4307984" y="5396331"/>
            <a:ext cx="540774"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err="1">
                <a:ln>
                  <a:noFill/>
                </a:ln>
                <a:solidFill>
                  <a:prstClr val="black"/>
                </a:solidFill>
                <a:effectLst/>
                <a:uLnTx/>
                <a:uFillTx/>
                <a:latin typeface="Arial"/>
              </a:rPr>
              <a:t>MdT</a:t>
            </a:r>
            <a:endParaRPr kumimoji="0" lang="fr-FR" sz="1200" b="0" i="0" u="none" strike="noStrike" kern="1200" cap="none" spc="0" normalizeH="0" baseline="0" noProof="0">
              <a:ln>
                <a:noFill/>
              </a:ln>
              <a:solidFill>
                <a:prstClr val="black"/>
              </a:solidFill>
              <a:effectLst/>
              <a:uLnTx/>
              <a:uFillTx/>
              <a:latin typeface="Arial"/>
            </a:endParaRPr>
          </a:p>
        </p:txBody>
      </p:sp>
      <p:sp>
        <p:nvSpPr>
          <p:cNvPr id="25" name="ZoneTexte 24">
            <a:extLst>
              <a:ext uri="{FF2B5EF4-FFF2-40B4-BE49-F238E27FC236}">
                <a16:creationId xmlns:a16="http://schemas.microsoft.com/office/drawing/2014/main" id="{28D84419-5F6B-4FAB-8030-2E18E38CB826}"/>
              </a:ext>
            </a:extLst>
          </p:cNvPr>
          <p:cNvSpPr txBox="1"/>
          <p:nvPr/>
        </p:nvSpPr>
        <p:spPr>
          <a:xfrm>
            <a:off x="929505" y="5415476"/>
            <a:ext cx="442451"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MC</a:t>
            </a:r>
          </a:p>
        </p:txBody>
      </p:sp>
      <p:sp>
        <p:nvSpPr>
          <p:cNvPr id="26" name="ZoneTexte 25">
            <a:extLst>
              <a:ext uri="{FF2B5EF4-FFF2-40B4-BE49-F238E27FC236}">
                <a16:creationId xmlns:a16="http://schemas.microsoft.com/office/drawing/2014/main" id="{AB1C467B-6933-4070-96EA-C7F1710D7D97}"/>
              </a:ext>
            </a:extLst>
          </p:cNvPr>
          <p:cNvSpPr txBox="1"/>
          <p:nvPr/>
        </p:nvSpPr>
        <p:spPr>
          <a:xfrm>
            <a:off x="1037303" y="5747775"/>
            <a:ext cx="2192914" cy="276999"/>
          </a:xfrm>
          <a:prstGeom prst="rect">
            <a:avLst/>
          </a:prstGeom>
          <a:noFill/>
          <a:ln w="38100">
            <a:solidFill>
              <a:schemeClr val="accent1">
                <a:lumMod val="60000"/>
                <a:lumOff val="40000"/>
              </a:schemeClr>
            </a:solid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5B9BD5">
                    <a:lumMod val="60000"/>
                    <a:lumOff val="40000"/>
                  </a:srgbClr>
                </a:solidFill>
                <a:effectLst/>
                <a:uLnTx/>
                <a:uFillTx/>
                <a:latin typeface="Arial"/>
              </a:rPr>
              <a:t>Trajet réintégration terminé</a:t>
            </a:r>
          </a:p>
        </p:txBody>
      </p:sp>
      <p:sp>
        <p:nvSpPr>
          <p:cNvPr id="27" name="Rectangle 26">
            <a:extLst>
              <a:ext uri="{FF2B5EF4-FFF2-40B4-BE49-F238E27FC236}">
                <a16:creationId xmlns:a16="http://schemas.microsoft.com/office/drawing/2014/main" id="{1F80E310-B8EE-4CC3-ACED-F10B77268FEA}"/>
              </a:ext>
            </a:extLst>
          </p:cNvPr>
          <p:cNvSpPr/>
          <p:nvPr/>
        </p:nvSpPr>
        <p:spPr>
          <a:xfrm>
            <a:off x="845573" y="3547609"/>
            <a:ext cx="7423355" cy="256003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cxnSp>
        <p:nvCxnSpPr>
          <p:cNvPr id="29" name="Connecteur droit avec flèche 28">
            <a:extLst>
              <a:ext uri="{FF2B5EF4-FFF2-40B4-BE49-F238E27FC236}">
                <a16:creationId xmlns:a16="http://schemas.microsoft.com/office/drawing/2014/main" id="{319F5996-16F5-46ED-96B7-25567458D53A}"/>
              </a:ext>
            </a:extLst>
          </p:cNvPr>
          <p:cNvCxnSpPr>
            <a:stCxn id="19" idx="1"/>
            <a:endCxn id="20" idx="3"/>
          </p:cNvCxnSpPr>
          <p:nvPr/>
        </p:nvCxnSpPr>
        <p:spPr>
          <a:xfrm flipH="1" flipV="1">
            <a:off x="3303639" y="4149457"/>
            <a:ext cx="467031" cy="47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ZoneTexte 30">
            <a:extLst>
              <a:ext uri="{FF2B5EF4-FFF2-40B4-BE49-F238E27FC236}">
                <a16:creationId xmlns:a16="http://schemas.microsoft.com/office/drawing/2014/main" id="{FA817B1F-7CD4-4BFE-AEBA-B67595CC0D75}"/>
              </a:ext>
            </a:extLst>
          </p:cNvPr>
          <p:cNvSpPr txBox="1"/>
          <p:nvPr/>
        </p:nvSpPr>
        <p:spPr>
          <a:xfrm>
            <a:off x="3326278" y="3922948"/>
            <a:ext cx="454740" cy="276999"/>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B050"/>
                </a:solidFill>
                <a:effectLst/>
                <a:uLnTx/>
                <a:uFillTx/>
                <a:latin typeface="Arial"/>
              </a:rPr>
              <a:t>oui</a:t>
            </a:r>
          </a:p>
        </p:txBody>
      </p:sp>
      <p:cxnSp>
        <p:nvCxnSpPr>
          <p:cNvPr id="33" name="Connecteur droit avec flèche 32">
            <a:extLst>
              <a:ext uri="{FF2B5EF4-FFF2-40B4-BE49-F238E27FC236}">
                <a16:creationId xmlns:a16="http://schemas.microsoft.com/office/drawing/2014/main" id="{45E262FC-977A-4242-BF3C-87026232BA89}"/>
              </a:ext>
            </a:extLst>
          </p:cNvPr>
          <p:cNvCxnSpPr>
            <a:cxnSpLocks/>
            <a:stCxn id="21" idx="1"/>
          </p:cNvCxnSpPr>
          <p:nvPr/>
        </p:nvCxnSpPr>
        <p:spPr>
          <a:xfrm flipH="1">
            <a:off x="1869402" y="4507135"/>
            <a:ext cx="48022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8328612D-5AD2-46F9-AED1-881BAC40FFC6}"/>
              </a:ext>
            </a:extLst>
          </p:cNvPr>
          <p:cNvSpPr txBox="1"/>
          <p:nvPr/>
        </p:nvSpPr>
        <p:spPr>
          <a:xfrm>
            <a:off x="1849141" y="4241879"/>
            <a:ext cx="555343"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B050"/>
                </a:solidFill>
                <a:effectLst/>
                <a:uLnTx/>
                <a:uFillTx/>
                <a:latin typeface="Arial"/>
              </a:rPr>
              <a:t>oui</a:t>
            </a:r>
          </a:p>
        </p:txBody>
      </p:sp>
      <p:cxnSp>
        <p:nvCxnSpPr>
          <p:cNvPr id="38" name="Connecteur droit avec flèche 37">
            <a:extLst>
              <a:ext uri="{FF2B5EF4-FFF2-40B4-BE49-F238E27FC236}">
                <a16:creationId xmlns:a16="http://schemas.microsoft.com/office/drawing/2014/main" id="{BE17A79D-839F-43D9-85C7-6805E02E726F}"/>
              </a:ext>
            </a:extLst>
          </p:cNvPr>
          <p:cNvCxnSpPr>
            <a:stCxn id="21" idx="2"/>
            <a:endCxn id="23" idx="0"/>
          </p:cNvCxnSpPr>
          <p:nvPr/>
        </p:nvCxnSpPr>
        <p:spPr>
          <a:xfrm>
            <a:off x="2995934" y="4645634"/>
            <a:ext cx="0" cy="20081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ZoneTexte 38">
            <a:extLst>
              <a:ext uri="{FF2B5EF4-FFF2-40B4-BE49-F238E27FC236}">
                <a16:creationId xmlns:a16="http://schemas.microsoft.com/office/drawing/2014/main" id="{3CFDA29B-EF67-4A94-AB43-4B5E3C90984D}"/>
              </a:ext>
            </a:extLst>
          </p:cNvPr>
          <p:cNvSpPr txBox="1"/>
          <p:nvPr/>
        </p:nvSpPr>
        <p:spPr>
          <a:xfrm>
            <a:off x="2974669" y="4596923"/>
            <a:ext cx="75478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a:rPr>
              <a:t>non</a:t>
            </a:r>
          </a:p>
        </p:txBody>
      </p:sp>
      <p:sp>
        <p:nvSpPr>
          <p:cNvPr id="76" name="ZoneTexte 75">
            <a:extLst>
              <a:ext uri="{FF2B5EF4-FFF2-40B4-BE49-F238E27FC236}">
                <a16:creationId xmlns:a16="http://schemas.microsoft.com/office/drawing/2014/main" id="{654FA4B3-7A3D-4353-9C20-D9F94C1C4242}"/>
              </a:ext>
            </a:extLst>
          </p:cNvPr>
          <p:cNvSpPr txBox="1"/>
          <p:nvPr/>
        </p:nvSpPr>
        <p:spPr>
          <a:xfrm>
            <a:off x="4797772" y="4553265"/>
            <a:ext cx="1038042" cy="276999"/>
          </a:xfrm>
          <a:prstGeom prst="rect">
            <a:avLst/>
          </a:prstGeom>
          <a:noFill/>
          <a:ln w="28575">
            <a:solidFill>
              <a:schemeClr val="accent1">
                <a:lumMod val="60000"/>
                <a:lumOff val="40000"/>
              </a:schemeClr>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srgbClr val="5B9BD5">
                    <a:lumMod val="60000"/>
                    <a:lumOff val="40000"/>
                  </a:srgbClr>
                </a:solidFill>
                <a:effectLst/>
                <a:uLnTx/>
                <a:uFillTx/>
                <a:latin typeface="Arial"/>
              </a:rPr>
              <a:t>Pas de plan</a:t>
            </a:r>
          </a:p>
        </p:txBody>
      </p:sp>
      <p:sp>
        <p:nvSpPr>
          <p:cNvPr id="77" name="ZoneTexte 76">
            <a:extLst>
              <a:ext uri="{FF2B5EF4-FFF2-40B4-BE49-F238E27FC236}">
                <a16:creationId xmlns:a16="http://schemas.microsoft.com/office/drawing/2014/main" id="{D066D1B9-290C-4250-B5B8-662329708AAF}"/>
              </a:ext>
            </a:extLst>
          </p:cNvPr>
          <p:cNvSpPr txBox="1"/>
          <p:nvPr/>
        </p:nvSpPr>
        <p:spPr>
          <a:xfrm>
            <a:off x="4803455" y="5002904"/>
            <a:ext cx="1038042"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Rapport</a:t>
            </a:r>
          </a:p>
        </p:txBody>
      </p:sp>
      <p:sp>
        <p:nvSpPr>
          <p:cNvPr id="78" name="ZoneTexte 77">
            <a:extLst>
              <a:ext uri="{FF2B5EF4-FFF2-40B4-BE49-F238E27FC236}">
                <a16:creationId xmlns:a16="http://schemas.microsoft.com/office/drawing/2014/main" id="{C35F63ED-F454-417E-8D6A-D563C10797D5}"/>
              </a:ext>
            </a:extLst>
          </p:cNvPr>
          <p:cNvSpPr txBox="1"/>
          <p:nvPr/>
        </p:nvSpPr>
        <p:spPr>
          <a:xfrm>
            <a:off x="5809998" y="5385303"/>
            <a:ext cx="587141"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Trav.</a:t>
            </a:r>
          </a:p>
        </p:txBody>
      </p:sp>
      <p:sp>
        <p:nvSpPr>
          <p:cNvPr id="79" name="ZoneTexte 78">
            <a:extLst>
              <a:ext uri="{FF2B5EF4-FFF2-40B4-BE49-F238E27FC236}">
                <a16:creationId xmlns:a16="http://schemas.microsoft.com/office/drawing/2014/main" id="{17F7B2D9-8C42-4A7F-B835-0F6A98D2C07D}"/>
              </a:ext>
            </a:extLst>
          </p:cNvPr>
          <p:cNvSpPr txBox="1"/>
          <p:nvPr/>
        </p:nvSpPr>
        <p:spPr>
          <a:xfrm>
            <a:off x="6096000" y="5778409"/>
            <a:ext cx="2108050"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A disposition de l’inspection</a:t>
            </a:r>
          </a:p>
        </p:txBody>
      </p:sp>
      <p:cxnSp>
        <p:nvCxnSpPr>
          <p:cNvPr id="86" name="Connecteur droit avec flèche 85">
            <a:extLst>
              <a:ext uri="{FF2B5EF4-FFF2-40B4-BE49-F238E27FC236}">
                <a16:creationId xmlns:a16="http://schemas.microsoft.com/office/drawing/2014/main" id="{6F7AE8A2-BC37-46FC-9399-481FDC1E6339}"/>
              </a:ext>
            </a:extLst>
          </p:cNvPr>
          <p:cNvCxnSpPr>
            <a:stCxn id="19" idx="2"/>
          </p:cNvCxnSpPr>
          <p:nvPr/>
        </p:nvCxnSpPr>
        <p:spPr>
          <a:xfrm>
            <a:off x="5316793" y="4292681"/>
            <a:ext cx="0" cy="25863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7" name="ZoneTexte 86">
            <a:extLst>
              <a:ext uri="{FF2B5EF4-FFF2-40B4-BE49-F238E27FC236}">
                <a16:creationId xmlns:a16="http://schemas.microsoft.com/office/drawing/2014/main" id="{6D8D4974-9A8D-40DA-81C0-81A7076D8D8C}"/>
              </a:ext>
            </a:extLst>
          </p:cNvPr>
          <p:cNvSpPr txBox="1"/>
          <p:nvPr/>
        </p:nvSpPr>
        <p:spPr>
          <a:xfrm>
            <a:off x="5342609" y="4263508"/>
            <a:ext cx="46738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a:rPr>
              <a:t>non</a:t>
            </a:r>
          </a:p>
        </p:txBody>
      </p:sp>
      <p:cxnSp>
        <p:nvCxnSpPr>
          <p:cNvPr id="89" name="Connecteur droit avec flèche 88">
            <a:extLst>
              <a:ext uri="{FF2B5EF4-FFF2-40B4-BE49-F238E27FC236}">
                <a16:creationId xmlns:a16="http://schemas.microsoft.com/office/drawing/2014/main" id="{2930D729-B72A-47BF-8ADB-B93D5D22CE8E}"/>
              </a:ext>
            </a:extLst>
          </p:cNvPr>
          <p:cNvCxnSpPr>
            <a:stCxn id="76" idx="2"/>
            <a:endCxn id="77" idx="0"/>
          </p:cNvCxnSpPr>
          <p:nvPr/>
        </p:nvCxnSpPr>
        <p:spPr>
          <a:xfrm>
            <a:off x="5316793" y="4830264"/>
            <a:ext cx="5683" cy="17264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Connecteur : en angle 110">
            <a:extLst>
              <a:ext uri="{FF2B5EF4-FFF2-40B4-BE49-F238E27FC236}">
                <a16:creationId xmlns:a16="http://schemas.microsoft.com/office/drawing/2014/main" id="{8E7ED385-D606-4ACF-A782-A86D88B9DEBD}"/>
              </a:ext>
            </a:extLst>
          </p:cNvPr>
          <p:cNvCxnSpPr>
            <a:cxnSpLocks/>
            <a:stCxn id="24" idx="2"/>
            <a:endCxn id="26" idx="3"/>
          </p:cNvCxnSpPr>
          <p:nvPr/>
        </p:nvCxnSpPr>
        <p:spPr>
          <a:xfrm rot="5400000">
            <a:off x="3797822" y="5105725"/>
            <a:ext cx="212945" cy="1348154"/>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Connecteur : en angle 116">
            <a:extLst>
              <a:ext uri="{FF2B5EF4-FFF2-40B4-BE49-F238E27FC236}">
                <a16:creationId xmlns:a16="http://schemas.microsoft.com/office/drawing/2014/main" id="{9524F866-8037-494D-BFC2-0325E855D264}"/>
              </a:ext>
            </a:extLst>
          </p:cNvPr>
          <p:cNvCxnSpPr>
            <a:cxnSpLocks/>
          </p:cNvCxnSpPr>
          <p:nvPr/>
        </p:nvCxnSpPr>
        <p:spPr>
          <a:xfrm rot="16200000" flipH="1">
            <a:off x="3577555" y="4746969"/>
            <a:ext cx="167674" cy="1330916"/>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Connecteur : en angle 123">
            <a:extLst>
              <a:ext uri="{FF2B5EF4-FFF2-40B4-BE49-F238E27FC236}">
                <a16:creationId xmlns:a16="http://schemas.microsoft.com/office/drawing/2014/main" id="{4F8DB566-42D7-4C61-BA9C-E632C0C3E645}"/>
              </a:ext>
            </a:extLst>
          </p:cNvPr>
          <p:cNvCxnSpPr>
            <a:stCxn id="77" idx="3"/>
            <a:endCxn id="78" idx="0"/>
          </p:cNvCxnSpPr>
          <p:nvPr/>
        </p:nvCxnSpPr>
        <p:spPr>
          <a:xfrm>
            <a:off x="5841497" y="5141404"/>
            <a:ext cx="262072" cy="243899"/>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6" name="Connecteur : en angle 125">
            <a:extLst>
              <a:ext uri="{FF2B5EF4-FFF2-40B4-BE49-F238E27FC236}">
                <a16:creationId xmlns:a16="http://schemas.microsoft.com/office/drawing/2014/main" id="{43BC3C42-5A70-48F3-AC21-2F4925E79179}"/>
              </a:ext>
            </a:extLst>
          </p:cNvPr>
          <p:cNvCxnSpPr>
            <a:stCxn id="77" idx="1"/>
          </p:cNvCxnSpPr>
          <p:nvPr/>
        </p:nvCxnSpPr>
        <p:spPr>
          <a:xfrm rot="10800000" flipV="1">
            <a:off x="4578373" y="5141403"/>
            <a:ext cx="225083" cy="243899"/>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Connecteur : en angle 130">
            <a:extLst>
              <a:ext uri="{FF2B5EF4-FFF2-40B4-BE49-F238E27FC236}">
                <a16:creationId xmlns:a16="http://schemas.microsoft.com/office/drawing/2014/main" id="{F747CD3E-0DB5-4777-A0AC-A2D7748FAB18}"/>
              </a:ext>
            </a:extLst>
          </p:cNvPr>
          <p:cNvCxnSpPr>
            <a:cxnSpLocks/>
            <a:stCxn id="35" idx="2"/>
            <a:endCxn id="24" idx="1"/>
          </p:cNvCxnSpPr>
          <p:nvPr/>
        </p:nvCxnSpPr>
        <p:spPr>
          <a:xfrm rot="16200000" flipH="1">
            <a:off x="2709422" y="3936268"/>
            <a:ext cx="1015953" cy="2181171"/>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4" name="Connecteur droit avec flèche 133">
            <a:extLst>
              <a:ext uri="{FF2B5EF4-FFF2-40B4-BE49-F238E27FC236}">
                <a16:creationId xmlns:a16="http://schemas.microsoft.com/office/drawing/2014/main" id="{77E0CBD2-C163-412C-88DA-8D7BDFB3ACEA}"/>
              </a:ext>
            </a:extLst>
          </p:cNvPr>
          <p:cNvCxnSpPr/>
          <p:nvPr/>
        </p:nvCxnSpPr>
        <p:spPr>
          <a:xfrm flipH="1">
            <a:off x="1390277" y="5562729"/>
            <a:ext cx="291156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5AFC7FDE-D412-47FB-AF23-2285A20A48FA}"/>
              </a:ext>
            </a:extLst>
          </p:cNvPr>
          <p:cNvSpPr/>
          <p:nvPr/>
        </p:nvSpPr>
        <p:spPr>
          <a:xfrm>
            <a:off x="8426245" y="1631494"/>
            <a:ext cx="2920181" cy="610262"/>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38" name="ZoneTexte 137">
            <a:extLst>
              <a:ext uri="{FF2B5EF4-FFF2-40B4-BE49-F238E27FC236}">
                <a16:creationId xmlns:a16="http://schemas.microsoft.com/office/drawing/2014/main" id="{6014A957-1AC4-4938-8590-5232C1E698CB}"/>
              </a:ext>
            </a:extLst>
          </p:cNvPr>
          <p:cNvSpPr txBox="1"/>
          <p:nvPr/>
        </p:nvSpPr>
        <p:spPr>
          <a:xfrm>
            <a:off x="8440993" y="1729267"/>
            <a:ext cx="2890684"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ETAPE 1 : DEMANDE</a:t>
            </a:r>
          </a:p>
        </p:txBody>
      </p:sp>
      <p:sp>
        <p:nvSpPr>
          <p:cNvPr id="140" name="Rectangle 139">
            <a:extLst>
              <a:ext uri="{FF2B5EF4-FFF2-40B4-BE49-F238E27FC236}">
                <a16:creationId xmlns:a16="http://schemas.microsoft.com/office/drawing/2014/main" id="{B91BFC4B-DC7E-451B-BF7C-91C15F2BC177}"/>
              </a:ext>
            </a:extLst>
          </p:cNvPr>
          <p:cNvSpPr/>
          <p:nvPr/>
        </p:nvSpPr>
        <p:spPr>
          <a:xfrm>
            <a:off x="8426245" y="2308060"/>
            <a:ext cx="2920181" cy="1139119"/>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a:rPr>
              <a:t>ETAPE 2 : ÉVALUATION DE RÉINTÉGRATION </a:t>
            </a:r>
            <a:r>
              <a:rPr kumimoji="0" lang="fr-FR" sz="1800" b="0" i="0" u="none" strike="noStrike" kern="1200" cap="none" spc="0" normalizeH="0" baseline="0" noProof="0">
                <a:ln>
                  <a:noFill/>
                </a:ln>
                <a:solidFill>
                  <a:prstClr val="white"/>
                </a:solidFill>
                <a:effectLst/>
                <a:uLnTx/>
                <a:uFillTx/>
                <a:latin typeface="Arial"/>
                <a:ea typeface="Arial"/>
                <a:cs typeface="Arial"/>
              </a:rPr>
              <a:t>​</a:t>
            </a:r>
            <a:endParaRPr kumimoji="0" lang="fr-FR" sz="1800" b="0" i="0" u="none" strike="noStrike" kern="1200" cap="none" spc="0" normalizeH="0" baseline="0" noProof="0">
              <a:ln>
                <a:noFill/>
              </a:ln>
              <a:solidFill>
                <a:prstClr val="white"/>
              </a:solidFill>
              <a:effectLst/>
              <a:uLnTx/>
              <a:uFillTx/>
              <a:latin typeface="Arial"/>
            </a:endParaRPr>
          </a:p>
        </p:txBody>
      </p:sp>
      <p:cxnSp>
        <p:nvCxnSpPr>
          <p:cNvPr id="148" name="Connecteur : en angle 147">
            <a:extLst>
              <a:ext uri="{FF2B5EF4-FFF2-40B4-BE49-F238E27FC236}">
                <a16:creationId xmlns:a16="http://schemas.microsoft.com/office/drawing/2014/main" id="{554CBDA4-40D7-443B-B0AD-25E8756A2D02}"/>
              </a:ext>
            </a:extLst>
          </p:cNvPr>
          <p:cNvCxnSpPr>
            <a:stCxn id="10" idx="2"/>
            <a:endCxn id="13" idx="3"/>
          </p:cNvCxnSpPr>
          <p:nvPr/>
        </p:nvCxnSpPr>
        <p:spPr>
          <a:xfrm rot="5400000">
            <a:off x="5364712" y="1654331"/>
            <a:ext cx="482363" cy="1358978"/>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Connecteur : en angle 152">
            <a:extLst>
              <a:ext uri="{FF2B5EF4-FFF2-40B4-BE49-F238E27FC236}">
                <a16:creationId xmlns:a16="http://schemas.microsoft.com/office/drawing/2014/main" id="{2A64AA97-3EA6-4CFB-9CBA-7E4D07DE5113}"/>
              </a:ext>
            </a:extLst>
          </p:cNvPr>
          <p:cNvCxnSpPr>
            <a:cxnSpLocks/>
            <a:stCxn id="13" idx="2"/>
            <a:endCxn id="15" idx="0"/>
          </p:cNvCxnSpPr>
          <p:nvPr/>
        </p:nvCxnSpPr>
        <p:spPr>
          <a:xfrm rot="16200000" flipH="1">
            <a:off x="5194053" y="1728585"/>
            <a:ext cx="148391" cy="2118221"/>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5" name="Connecteur : en angle 154">
            <a:extLst>
              <a:ext uri="{FF2B5EF4-FFF2-40B4-BE49-F238E27FC236}">
                <a16:creationId xmlns:a16="http://schemas.microsoft.com/office/drawing/2014/main" id="{7C3F0D7E-DE3B-4AF4-9788-064731826AAA}"/>
              </a:ext>
            </a:extLst>
          </p:cNvPr>
          <p:cNvCxnSpPr>
            <a:cxnSpLocks/>
            <a:stCxn id="13" idx="2"/>
            <a:endCxn id="17" idx="0"/>
          </p:cNvCxnSpPr>
          <p:nvPr/>
        </p:nvCxnSpPr>
        <p:spPr>
          <a:xfrm rot="5400000">
            <a:off x="3156814" y="1945169"/>
            <a:ext cx="283993" cy="1820657"/>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6" name="Rectangle 155">
            <a:extLst>
              <a:ext uri="{FF2B5EF4-FFF2-40B4-BE49-F238E27FC236}">
                <a16:creationId xmlns:a16="http://schemas.microsoft.com/office/drawing/2014/main" id="{D1432520-A44B-4488-855D-4D88A4F2F555}"/>
              </a:ext>
            </a:extLst>
          </p:cNvPr>
          <p:cNvSpPr/>
          <p:nvPr/>
        </p:nvSpPr>
        <p:spPr>
          <a:xfrm>
            <a:off x="8440993" y="3547609"/>
            <a:ext cx="2920181" cy="2560038"/>
          </a:xfrm>
          <a:prstGeom prst="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157" name="ZoneTexte 156">
            <a:extLst>
              <a:ext uri="{FF2B5EF4-FFF2-40B4-BE49-F238E27FC236}">
                <a16:creationId xmlns:a16="http://schemas.microsoft.com/office/drawing/2014/main" id="{D510DE9E-5096-4351-8C69-46C4C3404A00}"/>
              </a:ext>
            </a:extLst>
          </p:cNvPr>
          <p:cNvSpPr txBox="1"/>
          <p:nvPr/>
        </p:nvSpPr>
        <p:spPr>
          <a:xfrm>
            <a:off x="8440993" y="4321007"/>
            <a:ext cx="293492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prstClr val="white"/>
                </a:solidFill>
                <a:effectLst/>
                <a:uLnTx/>
                <a:uFillTx/>
                <a:latin typeface="Arial"/>
              </a:rPr>
              <a:t>ÉTAPE 3 : PLAN DE RÉINTÉGRATION (RAPPORT)</a:t>
            </a:r>
          </a:p>
        </p:txBody>
      </p:sp>
      <p:cxnSp>
        <p:nvCxnSpPr>
          <p:cNvPr id="40" name="Connecteur : en angle 39">
            <a:extLst>
              <a:ext uri="{FF2B5EF4-FFF2-40B4-BE49-F238E27FC236}">
                <a16:creationId xmlns:a16="http://schemas.microsoft.com/office/drawing/2014/main" id="{B621B532-F6CC-4BFB-9861-88ED6CCA6B5A}"/>
              </a:ext>
            </a:extLst>
          </p:cNvPr>
          <p:cNvCxnSpPr>
            <a:stCxn id="7" idx="2"/>
            <a:endCxn id="13" idx="1"/>
          </p:cNvCxnSpPr>
          <p:nvPr/>
        </p:nvCxnSpPr>
        <p:spPr>
          <a:xfrm rot="16200000" flipH="1">
            <a:off x="2558975" y="1642106"/>
            <a:ext cx="414686" cy="145110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 en angle 31">
            <a:extLst>
              <a:ext uri="{FF2B5EF4-FFF2-40B4-BE49-F238E27FC236}">
                <a16:creationId xmlns:a16="http://schemas.microsoft.com/office/drawing/2014/main" id="{0B78B74A-13FD-4219-95D2-D9B45598DD6F}"/>
              </a:ext>
            </a:extLst>
          </p:cNvPr>
          <p:cNvCxnSpPr>
            <a:stCxn id="17" idx="1"/>
            <a:endCxn id="26" idx="1"/>
          </p:cNvCxnSpPr>
          <p:nvPr/>
        </p:nvCxnSpPr>
        <p:spPr>
          <a:xfrm rot="10800000" flipH="1" flipV="1">
            <a:off x="1005819" y="3228327"/>
            <a:ext cx="31484" cy="2657948"/>
          </a:xfrm>
          <a:prstGeom prst="bentConnector3">
            <a:avLst>
              <a:gd name="adj1" fmla="val -726083"/>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303028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609480" y="1604519"/>
            <a:ext cx="10972440" cy="4609467"/>
          </a:xfrm>
          <a:ln>
            <a:noFill/>
          </a:ln>
        </p:spPr>
        <p:txBody>
          <a:bodyPr/>
          <a:lstStyle/>
          <a:p>
            <a:pPr algn="ctr"/>
            <a:endParaRPr lang="fr-FR" sz="1800" noProof="0"/>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704108" y="11852"/>
            <a:ext cx="10972440" cy="1144800"/>
          </a:xfrm>
        </p:spPr>
        <p:txBody>
          <a:bodyPr/>
          <a:lstStyle/>
          <a:p>
            <a:br>
              <a:rPr lang="fr-FR" sz="2800" b="1" noProof="0">
                <a:latin typeface="Calibri"/>
              </a:rPr>
            </a:br>
            <a:r>
              <a:rPr lang="fr-FR" sz="2800">
                <a:solidFill>
                  <a:srgbClr val="1E699D"/>
                </a:solidFill>
                <a:latin typeface="Calibri"/>
              </a:rPr>
              <a:t>5</a:t>
            </a:r>
            <a:r>
              <a:rPr lang="fr-FR" sz="2800" noProof="0">
                <a:solidFill>
                  <a:srgbClr val="1E699D"/>
                </a:solidFill>
                <a:latin typeface="Calibri"/>
              </a:rPr>
              <a:t>.3.b. Procédure spécifique pour force majeure médicale (= « constatation d’inaptitude définitive »)</a:t>
            </a:r>
          </a:p>
        </p:txBody>
      </p:sp>
      <p:sp>
        <p:nvSpPr>
          <p:cNvPr id="3" name="ZoneTexte 2">
            <a:extLst>
              <a:ext uri="{FF2B5EF4-FFF2-40B4-BE49-F238E27FC236}">
                <a16:creationId xmlns:a16="http://schemas.microsoft.com/office/drawing/2014/main" id="{E9C5D709-75D4-4161-8944-9C0E30F139C8}"/>
              </a:ext>
            </a:extLst>
          </p:cNvPr>
          <p:cNvSpPr txBox="1"/>
          <p:nvPr/>
        </p:nvSpPr>
        <p:spPr>
          <a:xfrm>
            <a:off x="2691369" y="1360283"/>
            <a:ext cx="6828418" cy="600164"/>
          </a:xfrm>
          <a:prstGeom prst="rect">
            <a:avLst/>
          </a:prstGeom>
          <a:solidFill>
            <a:schemeClr val="accent1">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a:ln>
                  <a:noFill/>
                </a:ln>
                <a:solidFill>
                  <a:prstClr val="white"/>
                </a:solidFill>
                <a:effectLst/>
                <a:uLnTx/>
                <a:uFillTx/>
                <a:latin typeface="Arial"/>
              </a:rPr>
              <a:t>DEUX CONDITIONS :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a:ln>
                  <a:noFill/>
                </a:ln>
                <a:solidFill>
                  <a:prstClr val="white"/>
                </a:solidFill>
                <a:effectLst/>
                <a:uLnTx/>
                <a:uFillTx/>
                <a:latin typeface="Arial"/>
              </a:rPr>
              <a:t>TRAVAILLEUR EN ITT DEPUIS ≥ </a:t>
            </a:r>
            <a:r>
              <a:rPr kumimoji="0" lang="fr-FR" sz="1100" b="1" i="0" u="none" strike="noStrike" kern="1200" cap="none" spc="0" normalizeH="0" baseline="0" noProof="0">
                <a:ln>
                  <a:noFill/>
                </a:ln>
                <a:solidFill>
                  <a:prstClr val="white"/>
                </a:solidFill>
                <a:effectLst/>
                <a:highlight>
                  <a:srgbClr val="FFFF00"/>
                </a:highlight>
                <a:uLnTx/>
                <a:uFillTx/>
                <a:latin typeface="Arial"/>
              </a:rPr>
              <a:t>6</a:t>
            </a:r>
            <a:r>
              <a:rPr kumimoji="0" lang="fr-FR" sz="1100" b="1" i="0" u="none" strike="noStrike" kern="1200" cap="none" spc="0" normalizeH="0" baseline="0" noProof="0">
                <a:ln>
                  <a:noFill/>
                </a:ln>
                <a:solidFill>
                  <a:prstClr val="white"/>
                </a:solidFill>
                <a:effectLst/>
                <a:uLnTx/>
                <a:uFillTx/>
                <a:latin typeface="Arial"/>
              </a:rPr>
              <a:t> MOIS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a:ln>
                  <a:noFill/>
                </a:ln>
                <a:solidFill>
                  <a:prstClr val="white"/>
                </a:solidFill>
                <a:effectLst/>
                <a:uLnTx/>
                <a:uFillTx/>
                <a:latin typeface="Arial"/>
              </a:rPr>
              <a:t>PAS DE TRAJET DE REINTEGRATION EN COURS</a:t>
            </a:r>
          </a:p>
        </p:txBody>
      </p:sp>
      <p:sp>
        <p:nvSpPr>
          <p:cNvPr id="5" name="Rectangle : coins arrondis 4">
            <a:extLst>
              <a:ext uri="{FF2B5EF4-FFF2-40B4-BE49-F238E27FC236}">
                <a16:creationId xmlns:a16="http://schemas.microsoft.com/office/drawing/2014/main" id="{6CF20EEC-F803-4737-8D3D-44ABAE7A7B53}"/>
              </a:ext>
            </a:extLst>
          </p:cNvPr>
          <p:cNvSpPr/>
          <p:nvPr/>
        </p:nvSpPr>
        <p:spPr>
          <a:xfrm>
            <a:off x="864702" y="2116216"/>
            <a:ext cx="10446025" cy="563001"/>
          </a:xfrm>
          <a:prstGeom prst="round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6" name="ZoneTexte 5">
            <a:extLst>
              <a:ext uri="{FF2B5EF4-FFF2-40B4-BE49-F238E27FC236}">
                <a16:creationId xmlns:a16="http://schemas.microsoft.com/office/drawing/2014/main" id="{2AEB1D0B-E304-4401-8DBC-433023395E20}"/>
              </a:ext>
            </a:extLst>
          </p:cNvPr>
          <p:cNvSpPr txBox="1"/>
          <p:nvPr/>
        </p:nvSpPr>
        <p:spPr>
          <a:xfrm>
            <a:off x="2082699" y="2178121"/>
            <a:ext cx="1969754"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Patient(e) / travailleur</a:t>
            </a:r>
          </a:p>
        </p:txBody>
      </p:sp>
      <p:sp>
        <p:nvSpPr>
          <p:cNvPr id="7" name="ZoneTexte 6">
            <a:extLst>
              <a:ext uri="{FF2B5EF4-FFF2-40B4-BE49-F238E27FC236}">
                <a16:creationId xmlns:a16="http://schemas.microsoft.com/office/drawing/2014/main" id="{35041CC3-8836-4193-B77F-14DEA4612925}"/>
              </a:ext>
            </a:extLst>
          </p:cNvPr>
          <p:cNvSpPr txBox="1"/>
          <p:nvPr/>
        </p:nvSpPr>
        <p:spPr>
          <a:xfrm>
            <a:off x="7914257" y="2193662"/>
            <a:ext cx="1209564"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Employeur</a:t>
            </a:r>
          </a:p>
        </p:txBody>
      </p:sp>
      <p:sp>
        <p:nvSpPr>
          <p:cNvPr id="8" name="ZoneTexte 7">
            <a:extLst>
              <a:ext uri="{FF2B5EF4-FFF2-40B4-BE49-F238E27FC236}">
                <a16:creationId xmlns:a16="http://schemas.microsoft.com/office/drawing/2014/main" id="{2580CC00-3E2A-47B4-89A1-A0F85B0A799F}"/>
              </a:ext>
            </a:extLst>
          </p:cNvPr>
          <p:cNvSpPr txBox="1"/>
          <p:nvPr/>
        </p:nvSpPr>
        <p:spPr>
          <a:xfrm>
            <a:off x="10001774" y="2228439"/>
            <a:ext cx="120956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rial"/>
              </a:rPr>
              <a:t>DEMANDE</a:t>
            </a:r>
          </a:p>
        </p:txBody>
      </p:sp>
      <p:sp>
        <p:nvSpPr>
          <p:cNvPr id="9" name="Rectangle : coins arrondis 8">
            <a:extLst>
              <a:ext uri="{FF2B5EF4-FFF2-40B4-BE49-F238E27FC236}">
                <a16:creationId xmlns:a16="http://schemas.microsoft.com/office/drawing/2014/main" id="{76EC81FF-1A12-4ABD-AECA-694A36E70BC1}"/>
              </a:ext>
            </a:extLst>
          </p:cNvPr>
          <p:cNvSpPr/>
          <p:nvPr/>
        </p:nvSpPr>
        <p:spPr>
          <a:xfrm>
            <a:off x="864701" y="2726808"/>
            <a:ext cx="10446025" cy="2007767"/>
          </a:xfrm>
          <a:prstGeom prst="round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10" name="ZoneTexte 9">
            <a:extLst>
              <a:ext uri="{FF2B5EF4-FFF2-40B4-BE49-F238E27FC236}">
                <a16:creationId xmlns:a16="http://schemas.microsoft.com/office/drawing/2014/main" id="{1BBEC009-9767-4F84-A9D4-27652502CFF1}"/>
              </a:ext>
            </a:extLst>
          </p:cNvPr>
          <p:cNvSpPr txBox="1"/>
          <p:nvPr/>
        </p:nvSpPr>
        <p:spPr>
          <a:xfrm>
            <a:off x="5385351" y="2793616"/>
            <a:ext cx="1421300" cy="281152"/>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Médecin du travail</a:t>
            </a:r>
          </a:p>
        </p:txBody>
      </p:sp>
      <p:sp>
        <p:nvSpPr>
          <p:cNvPr id="11" name="ZoneTexte 10">
            <a:extLst>
              <a:ext uri="{FF2B5EF4-FFF2-40B4-BE49-F238E27FC236}">
                <a16:creationId xmlns:a16="http://schemas.microsoft.com/office/drawing/2014/main" id="{69997D1B-BF22-4243-A9E1-3F11214AC44A}"/>
              </a:ext>
            </a:extLst>
          </p:cNvPr>
          <p:cNvSpPr txBox="1"/>
          <p:nvPr/>
        </p:nvSpPr>
        <p:spPr>
          <a:xfrm>
            <a:off x="2634727" y="3275984"/>
            <a:ext cx="2688277"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Constatation de l’inaptitude définitive à son dernier poste</a:t>
            </a:r>
          </a:p>
        </p:txBody>
      </p:sp>
      <p:sp>
        <p:nvSpPr>
          <p:cNvPr id="14" name="ZoneTexte 13">
            <a:extLst>
              <a:ext uri="{FF2B5EF4-FFF2-40B4-BE49-F238E27FC236}">
                <a16:creationId xmlns:a16="http://schemas.microsoft.com/office/drawing/2014/main" id="{D4839712-95CA-4652-B71A-CA19C5F607E1}"/>
              </a:ext>
            </a:extLst>
          </p:cNvPr>
          <p:cNvSpPr txBox="1"/>
          <p:nvPr/>
        </p:nvSpPr>
        <p:spPr>
          <a:xfrm>
            <a:off x="7395413" y="3284536"/>
            <a:ext cx="1850194" cy="646331"/>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prstClr val="black"/>
                </a:solidFill>
                <a:effectLst/>
                <a:uLnTx/>
                <a:uFillTx/>
                <a:latin typeface="Arial"/>
              </a:rPr>
              <a:t>PAS</a:t>
            </a:r>
            <a:r>
              <a:rPr kumimoji="0" lang="fr-FR" sz="1200" b="0" i="0" u="none" strike="noStrike" kern="1200" cap="none" spc="0" normalizeH="0" baseline="0" noProof="0">
                <a:ln>
                  <a:noFill/>
                </a:ln>
                <a:solidFill>
                  <a:prstClr val="black"/>
                </a:solidFill>
                <a:effectLst/>
                <a:uLnTx/>
                <a:uFillTx/>
                <a:latin typeface="Arial"/>
              </a:rPr>
              <a:t> de constatation d’inaptitude définitive à son dernier poste</a:t>
            </a:r>
          </a:p>
        </p:txBody>
      </p:sp>
      <p:sp>
        <p:nvSpPr>
          <p:cNvPr id="15" name="ZoneTexte 14">
            <a:extLst>
              <a:ext uri="{FF2B5EF4-FFF2-40B4-BE49-F238E27FC236}">
                <a16:creationId xmlns:a16="http://schemas.microsoft.com/office/drawing/2014/main" id="{EAFEC7A6-C5DF-484C-B9DF-187DC41FCB2B}"/>
              </a:ext>
            </a:extLst>
          </p:cNvPr>
          <p:cNvSpPr txBox="1"/>
          <p:nvPr/>
        </p:nvSpPr>
        <p:spPr>
          <a:xfrm>
            <a:off x="9519787" y="3501136"/>
            <a:ext cx="173271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rial"/>
              </a:rPr>
              <a:t>CONSULTATION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rial"/>
              </a:rPr>
              <a:t>MEDICALE</a:t>
            </a:r>
          </a:p>
        </p:txBody>
      </p:sp>
      <p:sp>
        <p:nvSpPr>
          <p:cNvPr id="17" name="ZoneTexte 16">
            <a:extLst>
              <a:ext uri="{FF2B5EF4-FFF2-40B4-BE49-F238E27FC236}">
                <a16:creationId xmlns:a16="http://schemas.microsoft.com/office/drawing/2014/main" id="{94F0551B-A060-4E3A-A70E-492D225A7AE2}"/>
              </a:ext>
            </a:extLst>
          </p:cNvPr>
          <p:cNvSpPr txBox="1"/>
          <p:nvPr/>
        </p:nvSpPr>
        <p:spPr>
          <a:xfrm>
            <a:off x="1261695" y="4037117"/>
            <a:ext cx="2688277"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Le travailleur demande un examen du travail adapté/autre travail</a:t>
            </a:r>
          </a:p>
        </p:txBody>
      </p:sp>
      <p:cxnSp>
        <p:nvCxnSpPr>
          <p:cNvPr id="21" name="Connecteur : en angle 20">
            <a:extLst>
              <a:ext uri="{FF2B5EF4-FFF2-40B4-BE49-F238E27FC236}">
                <a16:creationId xmlns:a16="http://schemas.microsoft.com/office/drawing/2014/main" id="{CE640199-E075-463C-B8A0-B7E56628C1BD}"/>
              </a:ext>
            </a:extLst>
          </p:cNvPr>
          <p:cNvCxnSpPr>
            <a:stCxn id="6" idx="2"/>
            <a:endCxn id="10" idx="1"/>
          </p:cNvCxnSpPr>
          <p:nvPr/>
        </p:nvCxnSpPr>
        <p:spPr>
          <a:xfrm rot="16200000" flipH="1">
            <a:off x="3986927" y="1535768"/>
            <a:ext cx="479072" cy="2317775"/>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3" name="Connecteur : en angle 22">
            <a:extLst>
              <a:ext uri="{FF2B5EF4-FFF2-40B4-BE49-F238E27FC236}">
                <a16:creationId xmlns:a16="http://schemas.microsoft.com/office/drawing/2014/main" id="{4AD9BE96-01D9-473B-A666-9932AFAD1A69}"/>
              </a:ext>
            </a:extLst>
          </p:cNvPr>
          <p:cNvCxnSpPr>
            <a:stCxn id="7" idx="2"/>
            <a:endCxn id="10" idx="3"/>
          </p:cNvCxnSpPr>
          <p:nvPr/>
        </p:nvCxnSpPr>
        <p:spPr>
          <a:xfrm rot="5400000">
            <a:off x="7431080" y="1846232"/>
            <a:ext cx="463531" cy="1712388"/>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25" name="Connecteur : en angle 24">
            <a:extLst>
              <a:ext uri="{FF2B5EF4-FFF2-40B4-BE49-F238E27FC236}">
                <a16:creationId xmlns:a16="http://schemas.microsoft.com/office/drawing/2014/main" id="{180F7937-46C5-4A2D-B28E-33517AD012BE}"/>
              </a:ext>
            </a:extLst>
          </p:cNvPr>
          <p:cNvCxnSpPr>
            <a:stCxn id="10" idx="2"/>
            <a:endCxn id="11" idx="0"/>
          </p:cNvCxnSpPr>
          <p:nvPr/>
        </p:nvCxnSpPr>
        <p:spPr>
          <a:xfrm rot="5400000">
            <a:off x="4936826" y="2116809"/>
            <a:ext cx="201216" cy="2117135"/>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27" name="Connecteur : en angle 26">
            <a:extLst>
              <a:ext uri="{FF2B5EF4-FFF2-40B4-BE49-F238E27FC236}">
                <a16:creationId xmlns:a16="http://schemas.microsoft.com/office/drawing/2014/main" id="{44E7CA6C-C4A3-406F-A088-94BFEF234245}"/>
              </a:ext>
            </a:extLst>
          </p:cNvPr>
          <p:cNvCxnSpPr>
            <a:stCxn id="10" idx="2"/>
            <a:endCxn id="14" idx="0"/>
          </p:cNvCxnSpPr>
          <p:nvPr/>
        </p:nvCxnSpPr>
        <p:spPr>
          <a:xfrm rot="16200000" flipH="1">
            <a:off x="7103371" y="2067397"/>
            <a:ext cx="209768" cy="2224509"/>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32" name="Connecteur droit avec flèche 31">
            <a:extLst>
              <a:ext uri="{FF2B5EF4-FFF2-40B4-BE49-F238E27FC236}">
                <a16:creationId xmlns:a16="http://schemas.microsoft.com/office/drawing/2014/main" id="{3D6D6ACF-F0A0-4446-9973-E5C88E047507}"/>
              </a:ext>
            </a:extLst>
          </p:cNvPr>
          <p:cNvCxnSpPr>
            <a:cxnSpLocks/>
            <a:endCxn id="17" idx="0"/>
          </p:cNvCxnSpPr>
          <p:nvPr/>
        </p:nvCxnSpPr>
        <p:spPr>
          <a:xfrm flipH="1">
            <a:off x="2605834" y="3747891"/>
            <a:ext cx="704322" cy="2892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3" name="Rectangle : coins arrondis 32">
            <a:extLst>
              <a:ext uri="{FF2B5EF4-FFF2-40B4-BE49-F238E27FC236}">
                <a16:creationId xmlns:a16="http://schemas.microsoft.com/office/drawing/2014/main" id="{59706017-E377-45B0-A192-3F78FC8E91E8}"/>
              </a:ext>
            </a:extLst>
          </p:cNvPr>
          <p:cNvSpPr/>
          <p:nvPr/>
        </p:nvSpPr>
        <p:spPr>
          <a:xfrm>
            <a:off x="864700" y="4781603"/>
            <a:ext cx="10446025" cy="1042938"/>
          </a:xfrm>
          <a:prstGeom prst="roundRect">
            <a:avLst/>
          </a:prstGeom>
          <a:ln>
            <a:prstDash val="dash"/>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Arial"/>
            </a:endParaRPr>
          </a:p>
        </p:txBody>
      </p:sp>
      <p:sp>
        <p:nvSpPr>
          <p:cNvPr id="34" name="ZoneTexte 33">
            <a:extLst>
              <a:ext uri="{FF2B5EF4-FFF2-40B4-BE49-F238E27FC236}">
                <a16:creationId xmlns:a16="http://schemas.microsoft.com/office/drawing/2014/main" id="{5286CFBA-C07D-4DAE-823E-64C796542E45}"/>
              </a:ext>
            </a:extLst>
          </p:cNvPr>
          <p:cNvSpPr txBox="1"/>
          <p:nvPr/>
        </p:nvSpPr>
        <p:spPr>
          <a:xfrm>
            <a:off x="9481111" y="4917392"/>
            <a:ext cx="192427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prstClr val="black"/>
                </a:solidFill>
                <a:effectLst/>
                <a:uLnTx/>
                <a:uFillTx/>
                <a:latin typeface="Arial"/>
              </a:rPr>
              <a:t>PLAN DE REINTEGRATION (RAPPORT)</a:t>
            </a:r>
          </a:p>
        </p:txBody>
      </p:sp>
      <p:sp>
        <p:nvSpPr>
          <p:cNvPr id="35" name="ZoneTexte 34">
            <a:extLst>
              <a:ext uri="{FF2B5EF4-FFF2-40B4-BE49-F238E27FC236}">
                <a16:creationId xmlns:a16="http://schemas.microsoft.com/office/drawing/2014/main" id="{94646D01-BB02-4674-B359-AB4AE1E07F19}"/>
              </a:ext>
            </a:extLst>
          </p:cNvPr>
          <p:cNvSpPr txBox="1"/>
          <p:nvPr/>
        </p:nvSpPr>
        <p:spPr>
          <a:xfrm>
            <a:off x="1653053" y="4815413"/>
            <a:ext cx="2829044"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Vérification travail adapté / autre travail par employeur</a:t>
            </a:r>
          </a:p>
        </p:txBody>
      </p:sp>
      <p:sp>
        <p:nvSpPr>
          <p:cNvPr id="36" name="ZoneTexte 35">
            <a:extLst>
              <a:ext uri="{FF2B5EF4-FFF2-40B4-BE49-F238E27FC236}">
                <a16:creationId xmlns:a16="http://schemas.microsoft.com/office/drawing/2014/main" id="{E69A14FF-8DD8-4F1E-9F5A-61881E63B141}"/>
              </a:ext>
            </a:extLst>
          </p:cNvPr>
          <p:cNvSpPr txBox="1"/>
          <p:nvPr/>
        </p:nvSpPr>
        <p:spPr>
          <a:xfrm>
            <a:off x="4894798" y="4825984"/>
            <a:ext cx="2408937"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Rédaction d’un plan et le soumet au travailleur pour accord</a:t>
            </a:r>
          </a:p>
        </p:txBody>
      </p:sp>
      <p:sp>
        <p:nvSpPr>
          <p:cNvPr id="46" name="ZoneTexte 45">
            <a:extLst>
              <a:ext uri="{FF2B5EF4-FFF2-40B4-BE49-F238E27FC236}">
                <a16:creationId xmlns:a16="http://schemas.microsoft.com/office/drawing/2014/main" id="{34D958AA-6009-4501-964A-2E3BB91D56B0}"/>
              </a:ext>
            </a:extLst>
          </p:cNvPr>
          <p:cNvSpPr txBox="1"/>
          <p:nvPr/>
        </p:nvSpPr>
        <p:spPr>
          <a:xfrm>
            <a:off x="1832194" y="5397910"/>
            <a:ext cx="2470761"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Rédaction d’un rapport explicatif</a:t>
            </a:r>
          </a:p>
        </p:txBody>
      </p:sp>
      <p:cxnSp>
        <p:nvCxnSpPr>
          <p:cNvPr id="55" name="Connecteur droit avec flèche 54">
            <a:extLst>
              <a:ext uri="{FF2B5EF4-FFF2-40B4-BE49-F238E27FC236}">
                <a16:creationId xmlns:a16="http://schemas.microsoft.com/office/drawing/2014/main" id="{97E12812-145E-4619-A66D-054BBE844D36}"/>
              </a:ext>
            </a:extLst>
          </p:cNvPr>
          <p:cNvCxnSpPr>
            <a:cxnSpLocks/>
          </p:cNvCxnSpPr>
          <p:nvPr/>
        </p:nvCxnSpPr>
        <p:spPr>
          <a:xfrm>
            <a:off x="4482097" y="5058179"/>
            <a:ext cx="406170" cy="0"/>
          </a:xfrm>
          <a:prstGeom prst="straightConnector1">
            <a:avLst/>
          </a:prstGeom>
          <a:ln w="19050">
            <a:solidFill>
              <a:srgbClr val="00B050"/>
            </a:solidFill>
            <a:tailEnd type="triangle"/>
          </a:ln>
        </p:spPr>
        <p:style>
          <a:lnRef idx="1">
            <a:schemeClr val="accent2"/>
          </a:lnRef>
          <a:fillRef idx="0">
            <a:schemeClr val="accent2"/>
          </a:fillRef>
          <a:effectRef idx="0">
            <a:schemeClr val="accent2"/>
          </a:effectRef>
          <a:fontRef idx="minor">
            <a:schemeClr val="tx1"/>
          </a:fontRef>
        </p:style>
      </p:cxnSp>
      <p:sp>
        <p:nvSpPr>
          <p:cNvPr id="56" name="ZoneTexte 55">
            <a:extLst>
              <a:ext uri="{FF2B5EF4-FFF2-40B4-BE49-F238E27FC236}">
                <a16:creationId xmlns:a16="http://schemas.microsoft.com/office/drawing/2014/main" id="{81F4C492-21BB-4EA2-B56B-F8930C3C8F02}"/>
              </a:ext>
            </a:extLst>
          </p:cNvPr>
          <p:cNvSpPr txBox="1"/>
          <p:nvPr/>
        </p:nvSpPr>
        <p:spPr>
          <a:xfrm>
            <a:off x="4488628" y="4780740"/>
            <a:ext cx="46997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00B050"/>
                </a:solidFill>
                <a:effectLst/>
                <a:uLnTx/>
                <a:uFillTx/>
                <a:latin typeface="Arial"/>
              </a:rPr>
              <a:t>oui</a:t>
            </a:r>
          </a:p>
        </p:txBody>
      </p:sp>
      <p:sp>
        <p:nvSpPr>
          <p:cNvPr id="60" name="ZoneTexte 59">
            <a:extLst>
              <a:ext uri="{FF2B5EF4-FFF2-40B4-BE49-F238E27FC236}">
                <a16:creationId xmlns:a16="http://schemas.microsoft.com/office/drawing/2014/main" id="{0AD394BA-35F6-45C5-A9F7-9BF2CB690EA7}"/>
              </a:ext>
            </a:extLst>
          </p:cNvPr>
          <p:cNvSpPr txBox="1"/>
          <p:nvPr/>
        </p:nvSpPr>
        <p:spPr>
          <a:xfrm>
            <a:off x="3067574" y="5194392"/>
            <a:ext cx="5640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a:rPr>
              <a:t>non</a:t>
            </a:r>
          </a:p>
        </p:txBody>
      </p:sp>
      <p:sp>
        <p:nvSpPr>
          <p:cNvPr id="66" name="ZoneTexte 65">
            <a:extLst>
              <a:ext uri="{FF2B5EF4-FFF2-40B4-BE49-F238E27FC236}">
                <a16:creationId xmlns:a16="http://schemas.microsoft.com/office/drawing/2014/main" id="{F6F1C9C4-2D95-4A52-902C-0604540371B5}"/>
              </a:ext>
            </a:extLst>
          </p:cNvPr>
          <p:cNvSpPr txBox="1"/>
          <p:nvPr/>
        </p:nvSpPr>
        <p:spPr>
          <a:xfrm>
            <a:off x="4762556" y="5397911"/>
            <a:ext cx="2666285" cy="276999"/>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Refus du travailleur avec motivation</a:t>
            </a:r>
          </a:p>
        </p:txBody>
      </p:sp>
      <p:cxnSp>
        <p:nvCxnSpPr>
          <p:cNvPr id="69" name="Connecteur droit avec flèche 68">
            <a:extLst>
              <a:ext uri="{FF2B5EF4-FFF2-40B4-BE49-F238E27FC236}">
                <a16:creationId xmlns:a16="http://schemas.microsoft.com/office/drawing/2014/main" id="{84654E7C-651A-4C25-BFB2-1CAE60C06EDE}"/>
              </a:ext>
            </a:extLst>
          </p:cNvPr>
          <p:cNvCxnSpPr>
            <a:stCxn id="35" idx="2"/>
            <a:endCxn id="46" idx="0"/>
          </p:cNvCxnSpPr>
          <p:nvPr/>
        </p:nvCxnSpPr>
        <p:spPr>
          <a:xfrm>
            <a:off x="3067575" y="5277078"/>
            <a:ext cx="0" cy="1208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3BC1BFB9-7814-4A84-B18A-66FE7A8EC838}"/>
              </a:ext>
            </a:extLst>
          </p:cNvPr>
          <p:cNvCxnSpPr>
            <a:stCxn id="36" idx="2"/>
            <a:endCxn id="66" idx="0"/>
          </p:cNvCxnSpPr>
          <p:nvPr/>
        </p:nvCxnSpPr>
        <p:spPr>
          <a:xfrm flipH="1">
            <a:off x="6095699" y="5287649"/>
            <a:ext cx="3568" cy="11026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3" name="ZoneTexte 72">
            <a:extLst>
              <a:ext uri="{FF2B5EF4-FFF2-40B4-BE49-F238E27FC236}">
                <a16:creationId xmlns:a16="http://schemas.microsoft.com/office/drawing/2014/main" id="{9411F8A5-620E-4166-838D-D89975208878}"/>
              </a:ext>
            </a:extLst>
          </p:cNvPr>
          <p:cNvSpPr txBox="1"/>
          <p:nvPr/>
        </p:nvSpPr>
        <p:spPr>
          <a:xfrm>
            <a:off x="6105798" y="5194393"/>
            <a:ext cx="71552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a:rPr>
              <a:t>non</a:t>
            </a:r>
          </a:p>
        </p:txBody>
      </p:sp>
      <p:sp>
        <p:nvSpPr>
          <p:cNvPr id="75" name="ZoneTexte 74">
            <a:extLst>
              <a:ext uri="{FF2B5EF4-FFF2-40B4-BE49-F238E27FC236}">
                <a16:creationId xmlns:a16="http://schemas.microsoft.com/office/drawing/2014/main" id="{386B115A-E22D-47E0-8F57-5A52ED1A42F4}"/>
              </a:ext>
            </a:extLst>
          </p:cNvPr>
          <p:cNvSpPr txBox="1"/>
          <p:nvPr/>
        </p:nvSpPr>
        <p:spPr>
          <a:xfrm>
            <a:off x="7623880" y="4825984"/>
            <a:ext cx="1938133" cy="461665"/>
          </a:xfrm>
          <a:prstGeom prst="rect">
            <a:avLst/>
          </a:prstGeom>
          <a:solidFill>
            <a:schemeClr val="accent1">
              <a:lumMod val="40000"/>
              <a:lumOff val="60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prstClr val="white"/>
                </a:solidFill>
                <a:effectLst/>
                <a:uLnTx/>
                <a:uFillTx/>
                <a:latin typeface="Arial"/>
              </a:rPr>
              <a:t>Approbation par le travailleur</a:t>
            </a:r>
          </a:p>
        </p:txBody>
      </p:sp>
      <p:cxnSp>
        <p:nvCxnSpPr>
          <p:cNvPr id="79" name="Connecteur droit avec flèche 78">
            <a:extLst>
              <a:ext uri="{FF2B5EF4-FFF2-40B4-BE49-F238E27FC236}">
                <a16:creationId xmlns:a16="http://schemas.microsoft.com/office/drawing/2014/main" id="{CF08D189-ADED-4770-8F6D-F7BF666AA01A}"/>
              </a:ext>
            </a:extLst>
          </p:cNvPr>
          <p:cNvCxnSpPr>
            <a:cxnSpLocks/>
            <a:stCxn id="36" idx="3"/>
            <a:endCxn id="75" idx="1"/>
          </p:cNvCxnSpPr>
          <p:nvPr/>
        </p:nvCxnSpPr>
        <p:spPr>
          <a:xfrm>
            <a:off x="7303735" y="5056817"/>
            <a:ext cx="32014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81" name="Rectangle : coins arrondis 80">
            <a:extLst>
              <a:ext uri="{FF2B5EF4-FFF2-40B4-BE49-F238E27FC236}">
                <a16:creationId xmlns:a16="http://schemas.microsoft.com/office/drawing/2014/main" id="{DF423C38-D60F-4452-B3D3-9B826FE02F77}"/>
              </a:ext>
            </a:extLst>
          </p:cNvPr>
          <p:cNvSpPr/>
          <p:nvPr/>
        </p:nvSpPr>
        <p:spPr>
          <a:xfrm>
            <a:off x="1832194" y="5893905"/>
            <a:ext cx="5596647" cy="250717"/>
          </a:xfrm>
          <a:prstGeom prst="roundRect">
            <a:avLst/>
          </a:prstGeom>
          <a:solidFill>
            <a:schemeClr val="accent1">
              <a:lumMod val="40000"/>
              <a:lumOff val="6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82" name="ZoneTexte 81">
            <a:extLst>
              <a:ext uri="{FF2B5EF4-FFF2-40B4-BE49-F238E27FC236}">
                <a16:creationId xmlns:a16="http://schemas.microsoft.com/office/drawing/2014/main" id="{6841DDE0-EDD1-4AF4-BB65-02A38064A240}"/>
              </a:ext>
            </a:extLst>
          </p:cNvPr>
          <p:cNvSpPr txBox="1"/>
          <p:nvPr/>
        </p:nvSpPr>
        <p:spPr>
          <a:xfrm>
            <a:off x="3256906" y="5890785"/>
            <a:ext cx="2933422"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1" i="0" u="none" strike="noStrike" kern="1200" cap="none" spc="0" normalizeH="0" baseline="0" noProof="0">
                <a:ln>
                  <a:noFill/>
                </a:ln>
                <a:solidFill>
                  <a:prstClr val="white"/>
                </a:solidFill>
                <a:effectLst/>
                <a:uLnTx/>
                <a:uFillTx/>
                <a:latin typeface="Arial"/>
              </a:rPr>
              <a:t>FORCE MAJEURE MEDICALE POSSIBLE</a:t>
            </a:r>
          </a:p>
        </p:txBody>
      </p:sp>
      <p:cxnSp>
        <p:nvCxnSpPr>
          <p:cNvPr id="86" name="Connecteur droit avec flèche 85">
            <a:extLst>
              <a:ext uri="{FF2B5EF4-FFF2-40B4-BE49-F238E27FC236}">
                <a16:creationId xmlns:a16="http://schemas.microsoft.com/office/drawing/2014/main" id="{0DB4DD86-25C2-4DE0-858E-CACE648EAE7A}"/>
              </a:ext>
            </a:extLst>
          </p:cNvPr>
          <p:cNvCxnSpPr>
            <a:stCxn id="46" idx="2"/>
          </p:cNvCxnSpPr>
          <p:nvPr/>
        </p:nvCxnSpPr>
        <p:spPr>
          <a:xfrm flipH="1">
            <a:off x="3067574" y="5674909"/>
            <a:ext cx="1" cy="2189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Connecteur droit avec flèche 87">
            <a:extLst>
              <a:ext uri="{FF2B5EF4-FFF2-40B4-BE49-F238E27FC236}">
                <a16:creationId xmlns:a16="http://schemas.microsoft.com/office/drawing/2014/main" id="{D34F1397-598D-4249-9634-3C0E83D7DE5F}"/>
              </a:ext>
            </a:extLst>
          </p:cNvPr>
          <p:cNvCxnSpPr>
            <a:cxnSpLocks/>
            <a:stCxn id="66" idx="2"/>
          </p:cNvCxnSpPr>
          <p:nvPr/>
        </p:nvCxnSpPr>
        <p:spPr>
          <a:xfrm>
            <a:off x="6095699" y="5674910"/>
            <a:ext cx="6927" cy="19911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 name="ZoneTexte 16">
            <a:extLst>
              <a:ext uri="{FF2B5EF4-FFF2-40B4-BE49-F238E27FC236}">
                <a16:creationId xmlns:a16="http://schemas.microsoft.com/office/drawing/2014/main" id="{07E8B9E8-4C57-4968-D117-004FE52688F9}"/>
              </a:ext>
            </a:extLst>
          </p:cNvPr>
          <p:cNvSpPr txBox="1"/>
          <p:nvPr/>
        </p:nvSpPr>
        <p:spPr>
          <a:xfrm>
            <a:off x="4174489" y="4031299"/>
            <a:ext cx="2946744" cy="461665"/>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a:ln>
                  <a:noFill/>
                </a:ln>
                <a:solidFill>
                  <a:prstClr val="black"/>
                </a:solidFill>
                <a:effectLst/>
                <a:uLnTx/>
                <a:uFillTx/>
                <a:latin typeface="Arial"/>
              </a:rPr>
              <a:t>Le travailleur ne demande pas un examen du travail adapté/autre travail</a:t>
            </a:r>
          </a:p>
        </p:txBody>
      </p:sp>
      <p:cxnSp>
        <p:nvCxnSpPr>
          <p:cNvPr id="19" name="Connecteur droit avec flèche 31">
            <a:extLst>
              <a:ext uri="{FF2B5EF4-FFF2-40B4-BE49-F238E27FC236}">
                <a16:creationId xmlns:a16="http://schemas.microsoft.com/office/drawing/2014/main" id="{64741432-E787-0AA2-C009-FBF9433B6173}"/>
              </a:ext>
            </a:extLst>
          </p:cNvPr>
          <p:cNvCxnSpPr>
            <a:cxnSpLocks/>
            <a:endCxn id="18" idx="0"/>
          </p:cNvCxnSpPr>
          <p:nvPr/>
        </p:nvCxnSpPr>
        <p:spPr>
          <a:xfrm>
            <a:off x="4578645" y="3754408"/>
            <a:ext cx="1069216" cy="2768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8664273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FCB44-289F-F4F8-7B84-A4FF9537E5F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C03CDFC-3800-1DD8-BCDA-4BE737AFA4F2}"/>
              </a:ext>
            </a:extLst>
          </p:cNvPr>
          <p:cNvSpPr>
            <a:spLocks noGrp="1"/>
          </p:cNvSpPr>
          <p:nvPr>
            <p:ph type="title"/>
          </p:nvPr>
        </p:nvSpPr>
        <p:spPr/>
        <p:txBody>
          <a:bodyPr/>
          <a:lstStyle/>
          <a:p>
            <a:r>
              <a:rPr lang="fr-FR" sz="4800" b="1" noProof="0">
                <a:solidFill>
                  <a:srgbClr val="1E699D"/>
                </a:solidFill>
                <a:latin typeface="Futura Medium"/>
                <a:cs typeface="Calibri" panose="020F0502020204030204" pitchFamily="34" charset="0"/>
              </a:rPr>
              <a:t>Mutualités</a:t>
            </a:r>
            <a:endParaRPr lang="fr-FR" sz="6600" noProof="0"/>
          </a:p>
        </p:txBody>
      </p:sp>
      <p:sp>
        <p:nvSpPr>
          <p:cNvPr id="5" name="Tijdelijke aanduiding voor tekst 4">
            <a:extLst>
              <a:ext uri="{FF2B5EF4-FFF2-40B4-BE49-F238E27FC236}">
                <a16:creationId xmlns:a16="http://schemas.microsoft.com/office/drawing/2014/main" id="{EBADCEDC-CC16-E8F6-B499-36AA06FA0D2B}"/>
              </a:ext>
            </a:extLst>
          </p:cNvPr>
          <p:cNvSpPr>
            <a:spLocks noGrp="1"/>
          </p:cNvSpPr>
          <p:nvPr>
            <p:ph type="body" idx="1"/>
          </p:nvPr>
        </p:nvSpPr>
        <p:spPr/>
        <p:txBody>
          <a:bodyPr/>
          <a:lstStyle/>
          <a:p>
            <a:r>
              <a:rPr lang="fr-FR" sz="2800" noProof="0">
                <a:solidFill>
                  <a:srgbClr val="1E699D"/>
                </a:solidFill>
                <a:latin typeface="Futura Medium"/>
                <a:ea typeface="+mj-ea"/>
                <a:cs typeface="Calibri" panose="020F0502020204030204" pitchFamily="34" charset="0"/>
              </a:rPr>
              <a:t>Incapacité de travail &amp; retour au travail</a:t>
            </a:r>
          </a:p>
        </p:txBody>
      </p:sp>
    </p:spTree>
    <p:extLst>
      <p:ext uri="{BB962C8B-B14F-4D97-AF65-F5344CB8AC3E}">
        <p14:creationId xmlns:p14="http://schemas.microsoft.com/office/powerpoint/2010/main" val="21116193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C:\1_Data VBC\5_INAMI &amp; Autres institutions\3_CIN non Méd\CIN Autre\logo_cin.gif">
            <a:extLst>
              <a:ext uri="{FF2B5EF4-FFF2-40B4-BE49-F238E27FC236}">
                <a16:creationId xmlns:a16="http://schemas.microsoft.com/office/drawing/2014/main" id="{BE99177B-BDCD-784A-F0D9-46F32DD75C4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88913" y="3140918"/>
            <a:ext cx="1831103" cy="744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6" descr="C:\1_Data VBC\5_INAMI &amp; Autres institutions\3_CIN non Méd\CIN Autre\MC logo-fr.png">
            <a:extLst>
              <a:ext uri="{FF2B5EF4-FFF2-40B4-BE49-F238E27FC236}">
                <a16:creationId xmlns:a16="http://schemas.microsoft.com/office/drawing/2014/main" id="{1B90B54F-E85A-3B8C-E362-EF2A9E8B5F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5613" y="1371890"/>
            <a:ext cx="1392041" cy="125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8" name="Titre 1">
            <a:extLst>
              <a:ext uri="{FF2B5EF4-FFF2-40B4-BE49-F238E27FC236}">
                <a16:creationId xmlns:a16="http://schemas.microsoft.com/office/drawing/2014/main" id="{1BD047E5-251C-BA3E-7BC7-3227F5B2B67E}"/>
              </a:ext>
            </a:extLst>
          </p:cNvPr>
          <p:cNvSpPr>
            <a:spLocks noGrp="1" noChangeArrowheads="1"/>
          </p:cNvSpPr>
          <p:nvPr>
            <p:ph type="title"/>
          </p:nvPr>
        </p:nvSpPr>
        <p:spPr>
          <a:xfrm>
            <a:off x="509332" y="582543"/>
            <a:ext cx="10972440" cy="1144800"/>
          </a:xfrm>
        </p:spPr>
        <p:txBody>
          <a:bodyPr rtlCol="0">
            <a:noAutofit/>
          </a:bodyPr>
          <a:lstStyle/>
          <a:p>
            <a:pPr defTabSz="457205">
              <a:defRPr/>
            </a:pPr>
            <a:r>
              <a:rPr lang="fr-FR" sz="2800" noProof="0">
                <a:solidFill>
                  <a:srgbClr val="1E699D"/>
                </a:solidFill>
                <a:latin typeface="Calibri"/>
                <a:ea typeface="Calibri"/>
                <a:cs typeface="Calibri"/>
              </a:rPr>
              <a:t>6.1. Paysage mutualiste en Belgique </a:t>
            </a:r>
            <a:br>
              <a:rPr lang="fr-FR" sz="2800" noProof="0">
                <a:solidFill>
                  <a:srgbClr val="1E699D"/>
                </a:solidFill>
                <a:latin typeface="Calibri"/>
                <a:ea typeface="Calibri"/>
                <a:cs typeface="Calibri"/>
              </a:rPr>
            </a:br>
            <a:br>
              <a:rPr lang="fr-FR" sz="2800" noProof="0">
                <a:solidFill>
                  <a:srgbClr val="1E699D"/>
                </a:solidFill>
                <a:latin typeface="Calibri"/>
                <a:ea typeface="Calibri"/>
                <a:cs typeface="Calibri"/>
              </a:rPr>
            </a:br>
            <a:r>
              <a:rPr lang="fr-FR" sz="2800" noProof="0">
                <a:solidFill>
                  <a:srgbClr val="1E699D"/>
                </a:solidFill>
                <a:latin typeface="Calibri"/>
                <a:ea typeface="Calibri"/>
                <a:cs typeface="Calibri"/>
              </a:rPr>
              <a:t>6 mutualités/organismes assureurs (OA): </a:t>
            </a:r>
            <a:endParaRPr lang="fr-FR" sz="2800" noProof="0">
              <a:solidFill>
                <a:srgbClr val="000000"/>
              </a:solidFill>
              <a:latin typeface="Calibri"/>
              <a:ea typeface="Calibri"/>
              <a:cs typeface="Calibri"/>
            </a:endParaRPr>
          </a:p>
          <a:p>
            <a:pPr defTabSz="457205">
              <a:defRPr/>
            </a:pPr>
            <a:endParaRPr lang="fr-FR" sz="2800">
              <a:solidFill>
                <a:srgbClr val="1E699D"/>
              </a:solidFill>
              <a:latin typeface="Futura Medium"/>
            </a:endParaRPr>
          </a:p>
        </p:txBody>
      </p:sp>
      <p:pic>
        <p:nvPicPr>
          <p:cNvPr id="9222" name="Picture 5" descr="N:\Shared Environments\LogosOfficiels_2010_PC\MLOZ\ML_RGB_10.png">
            <a:extLst>
              <a:ext uri="{FF2B5EF4-FFF2-40B4-BE49-F238E27FC236}">
                <a16:creationId xmlns:a16="http://schemas.microsoft.com/office/drawing/2014/main" id="{FD68BA40-C1CD-98D0-3350-4B9389A5EB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9123" y="2827637"/>
            <a:ext cx="1533117" cy="505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7" descr="C:\1_Data VBC\5_INAMI &amp; Autres institutions\3_CIN non Méd\CIN Autre\M Neutres.jpg">
            <a:extLst>
              <a:ext uri="{FF2B5EF4-FFF2-40B4-BE49-F238E27FC236}">
                <a16:creationId xmlns:a16="http://schemas.microsoft.com/office/drawing/2014/main" id="{91A7F2C9-CD54-AE5F-4719-79B8F38B7CC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500" y="1891042"/>
            <a:ext cx="2130529" cy="38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8" descr="C:\1_Data VBC\5_INAMI &amp; Autres institutions\3_CIN non Méd\CIN Autre\M Libérales-fr.png">
            <a:extLst>
              <a:ext uri="{FF2B5EF4-FFF2-40B4-BE49-F238E27FC236}">
                <a16:creationId xmlns:a16="http://schemas.microsoft.com/office/drawing/2014/main" id="{07D620A3-A6A6-FA29-9FB7-A2C47115B70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4601" y="2364792"/>
            <a:ext cx="2254329" cy="64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9" descr="C:\1_Data VBC\5_INAMI &amp; Autres institutions\3_CIN non Méd\CIN Autre\M Socialistes.jpg">
            <a:extLst>
              <a:ext uri="{FF2B5EF4-FFF2-40B4-BE49-F238E27FC236}">
                <a16:creationId xmlns:a16="http://schemas.microsoft.com/office/drawing/2014/main" id="{B1E5E7C2-6890-3C85-0F1B-20B2E5A1995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85682" y="2330268"/>
            <a:ext cx="2807116" cy="423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10" descr="C:\1_Data VBC\5_INAMI &amp; Autres institutions\3_CIN non Méd\CIN Autre\logo_CAAMI_170x75_96dpi.jpg">
            <a:extLst>
              <a:ext uri="{FF2B5EF4-FFF2-40B4-BE49-F238E27FC236}">
                <a16:creationId xmlns:a16="http://schemas.microsoft.com/office/drawing/2014/main" id="{A01C364B-EB03-FE50-1672-597D780A30F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28818" y="3144126"/>
            <a:ext cx="1476975" cy="647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00CB8E6-44E7-5F5C-3951-B3477CCE393D}"/>
              </a:ext>
            </a:extLst>
          </p:cNvPr>
          <p:cNvSpPr txBox="1"/>
          <p:nvPr/>
        </p:nvSpPr>
        <p:spPr>
          <a:xfrm>
            <a:off x="516465" y="1999946"/>
            <a:ext cx="11680574"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fr-FR" sz="2400" b="0" i="0" u="none" strike="noStrike" kern="1200" cap="none" spc="0" normalizeH="0" baseline="0" noProof="0">
                <a:ln>
                  <a:noFill/>
                </a:ln>
                <a:solidFill>
                  <a:srgbClr val="1E699D"/>
                </a:solidFill>
                <a:effectLst/>
                <a:uLnTx/>
                <a:uFillTx/>
                <a:latin typeface="Calibri"/>
              </a:rPr>
              <a:t>Mutualité chrétienne (100)</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fr-FR" sz="2400" b="0" i="0" u="none" strike="noStrike" kern="1200" cap="none" spc="0" normalizeH="0" baseline="0" noProof="0">
                <a:ln>
                  <a:noFill/>
                </a:ln>
                <a:solidFill>
                  <a:srgbClr val="1E699D"/>
                </a:solidFill>
                <a:effectLst/>
                <a:uLnTx/>
                <a:uFillTx/>
                <a:latin typeface="Calibri"/>
              </a:rPr>
              <a:t>Mutualité neutre (200)</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fr-FR" sz="2400" b="0" i="0" u="none" strike="noStrike" kern="1200" cap="none" spc="0" normalizeH="0" baseline="0" noProof="0">
                <a:ln>
                  <a:noFill/>
                </a:ln>
                <a:solidFill>
                  <a:srgbClr val="1E699D"/>
                </a:solidFill>
                <a:effectLst/>
                <a:uLnTx/>
                <a:uFillTx/>
                <a:latin typeface="Calibri"/>
              </a:rPr>
              <a:t>Mutualité socialiste (300)</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fr-FR" sz="2400" b="0" i="0" u="none" strike="noStrike" kern="1200" cap="none" spc="0" normalizeH="0" baseline="0" noProof="0">
                <a:ln>
                  <a:noFill/>
                </a:ln>
                <a:solidFill>
                  <a:srgbClr val="1E699D"/>
                </a:solidFill>
                <a:effectLst/>
                <a:uLnTx/>
                <a:uFillTx/>
                <a:latin typeface="Calibri"/>
              </a:rPr>
              <a:t>Mutualité libérale (400)</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fr-FR" sz="2400" b="0" i="0" u="none" strike="noStrike" kern="1200" cap="none" spc="0" normalizeH="0" baseline="0" noProof="0">
                <a:ln>
                  <a:noFill/>
                </a:ln>
                <a:solidFill>
                  <a:srgbClr val="1E699D"/>
                </a:solidFill>
                <a:effectLst/>
                <a:uLnTx/>
                <a:uFillTx/>
                <a:latin typeface="Calibri"/>
              </a:rPr>
              <a:t>Mutualité libre (500)</a:t>
            </a:r>
          </a:p>
          <a:p>
            <a:pPr marL="285750" marR="0" lvl="0" indent="-285750" algn="l" defTabSz="914400" rtl="0" eaLnBrk="1" fontAlgn="auto" latinLnBrk="0" hangingPunct="1">
              <a:lnSpc>
                <a:spcPct val="100000"/>
              </a:lnSpc>
              <a:spcBef>
                <a:spcPts val="0"/>
              </a:spcBef>
              <a:spcAft>
                <a:spcPts val="0"/>
              </a:spcAft>
              <a:buClrTx/>
              <a:buSzTx/>
              <a:buFont typeface="Calibri"/>
              <a:buChar char="-"/>
              <a:tabLst/>
              <a:defRPr/>
            </a:pPr>
            <a:r>
              <a:rPr kumimoji="0" lang="fr-FR" sz="2400" b="0" i="0" u="none" strike="noStrike" kern="1200" cap="none" spc="0" normalizeH="0" baseline="0" noProof="0">
                <a:ln>
                  <a:noFill/>
                </a:ln>
                <a:solidFill>
                  <a:srgbClr val="1E699D"/>
                </a:solidFill>
                <a:effectLst/>
                <a:uLnTx/>
                <a:uFillTx/>
                <a:latin typeface="Calibri"/>
              </a:rPr>
              <a:t>CAAMI (600)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a:ln>
                  <a:noFill/>
                </a:ln>
                <a:solidFill>
                  <a:srgbClr val="1E699D"/>
                </a:solidFill>
                <a:effectLst/>
                <a:uLnTx/>
                <a:uFillTx/>
                <a:latin typeface="Calibri"/>
              </a:rPr>
              <a:t>    (+</a:t>
            </a:r>
            <a:r>
              <a:rPr kumimoji="0" lang="fr-FR" sz="2400" b="0" i="0" u="none" strike="noStrike" kern="1200" cap="none" spc="0" normalizeH="0" baseline="0" noProof="0">
                <a:ln>
                  <a:noFill/>
                </a:ln>
                <a:solidFill>
                  <a:srgbClr val="1E699D"/>
                </a:solidFill>
                <a:effectLst/>
                <a:uLnTx/>
                <a:uFillTx/>
                <a:latin typeface="Calibri"/>
                <a:ea typeface="+mn-lt"/>
                <a:cs typeface="Arial"/>
              </a:rPr>
              <a:t>Caisse de soins médicaux de HR Rail : aucun rôle dans l'assurance indemnités)</a:t>
            </a:r>
          </a:p>
        </p:txBody>
      </p:sp>
      <p:sp>
        <p:nvSpPr>
          <p:cNvPr id="4" name="TextBox 3">
            <a:extLst>
              <a:ext uri="{FF2B5EF4-FFF2-40B4-BE49-F238E27FC236}">
                <a16:creationId xmlns:a16="http://schemas.microsoft.com/office/drawing/2014/main" id="{D1D9EEB2-3FEF-240D-C991-A84C075A8985}"/>
              </a:ext>
            </a:extLst>
          </p:cNvPr>
          <p:cNvSpPr txBox="1"/>
          <p:nvPr/>
        </p:nvSpPr>
        <p:spPr>
          <a:xfrm>
            <a:off x="726981" y="5224699"/>
            <a:ext cx="8494484" cy="6751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0"/>
              </a:spcAft>
              <a:buClrTx/>
              <a:buSzTx/>
              <a:buFont typeface="Calibri,Sans-Serif"/>
              <a:buChar char="-"/>
              <a:tabLst/>
              <a:defRPr/>
            </a:pPr>
            <a:endParaRPr kumimoji="0" lang="fr-FR" sz="1800" b="0" i="0" u="none" strike="noStrike" kern="1200" cap="none" spc="0" normalizeH="0" baseline="0" noProof="0">
              <a:ln>
                <a:noFill/>
              </a:ln>
              <a:solidFill>
                <a:prstClr val="black"/>
              </a:solidFill>
              <a:effectLst/>
              <a:uLnTx/>
              <a:uFillTx/>
              <a:latin typeface="Arial"/>
              <a:cs typeface="Arial"/>
            </a:endParaRPr>
          </a:p>
          <a:p>
            <a:pPr marL="0" marR="0" lvl="0" indent="0" algn="l" defTabSz="914400" rtl="0" eaLnBrk="1" fontAlgn="auto" latinLnBrk="0" hangingPunct="1">
              <a:lnSpc>
                <a:spcPts val="2325"/>
              </a:lnSpc>
              <a:spcBef>
                <a:spcPts val="0"/>
              </a:spcBef>
              <a:spcAft>
                <a:spcPts val="0"/>
              </a:spcAft>
              <a:buClrTx/>
              <a:buSzTx/>
              <a:buFontTx/>
              <a:buNone/>
              <a:tabLst/>
              <a:defRPr/>
            </a:pPr>
            <a:r>
              <a:rPr kumimoji="0" lang="fr-FR" sz="2400" b="0" i="0" u="none" strike="noStrike" kern="1200" cap="none" spc="0" normalizeH="0" baseline="0" noProof="0">
                <a:ln>
                  <a:noFill/>
                </a:ln>
                <a:solidFill>
                  <a:srgbClr val="1E699D"/>
                </a:solidFill>
                <a:effectLst/>
                <a:uLnTx/>
                <a:uFillTx/>
                <a:latin typeface="Calibri"/>
                <a:cs typeface="Arial"/>
              </a:rPr>
              <a:t>Ces OA sont regroupés dans le Collège </a:t>
            </a:r>
            <a:r>
              <a:rPr kumimoji="0" lang="fr-FR" sz="2400" b="0" i="0" u="none" strike="noStrike" kern="1200" cap="none" spc="0" normalizeH="0" baseline="0" noProof="0" err="1">
                <a:ln>
                  <a:noFill/>
                </a:ln>
                <a:solidFill>
                  <a:srgbClr val="1E699D"/>
                </a:solidFill>
                <a:effectLst/>
                <a:uLnTx/>
                <a:uFillTx/>
                <a:latin typeface="Calibri"/>
                <a:cs typeface="Arial"/>
              </a:rPr>
              <a:t>Intermutualiste</a:t>
            </a:r>
            <a:r>
              <a:rPr kumimoji="0" lang="fr-FR" sz="2400" b="0" i="0" u="none" strike="noStrike" kern="1200" cap="none" spc="0" normalizeH="0" baseline="0" noProof="0">
                <a:ln>
                  <a:noFill/>
                </a:ln>
                <a:solidFill>
                  <a:srgbClr val="1E699D"/>
                </a:solidFill>
                <a:effectLst/>
                <a:uLnTx/>
                <a:uFillTx/>
                <a:latin typeface="Calibri"/>
                <a:cs typeface="Arial"/>
              </a:rPr>
              <a:t> National</a:t>
            </a:r>
          </a:p>
        </p:txBody>
      </p:sp>
    </p:spTree>
    <p:extLst>
      <p:ext uri="{BB962C8B-B14F-4D97-AF65-F5344CB8AC3E}">
        <p14:creationId xmlns:p14="http://schemas.microsoft.com/office/powerpoint/2010/main" val="297757244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34BA4-2AAE-CAFA-E3CF-B442D58D6422}"/>
              </a:ext>
            </a:extLst>
          </p:cNvPr>
          <p:cNvSpPr>
            <a:spLocks noGrp="1"/>
          </p:cNvSpPr>
          <p:nvPr>
            <p:ph type="title"/>
          </p:nvPr>
        </p:nvSpPr>
        <p:spPr/>
        <p:txBody>
          <a:bodyPr/>
          <a:lstStyle/>
          <a:p>
            <a:r>
              <a:rPr lang="fr-FR" sz="2800" noProof="0">
                <a:solidFill>
                  <a:srgbClr val="1E699D"/>
                </a:solidFill>
                <a:latin typeface="Calibri"/>
              </a:rPr>
              <a:t>6.2. Composition de l’équipe multidisciplinaire</a:t>
            </a:r>
          </a:p>
        </p:txBody>
      </p:sp>
      <p:sp>
        <p:nvSpPr>
          <p:cNvPr id="3" name="Espace réservé du texte 2">
            <a:extLst>
              <a:ext uri="{FF2B5EF4-FFF2-40B4-BE49-F238E27FC236}">
                <a16:creationId xmlns:a16="http://schemas.microsoft.com/office/drawing/2014/main" id="{B3EF4519-4480-C4DF-DBCF-F702A99EE02C}"/>
              </a:ext>
            </a:extLst>
          </p:cNvPr>
          <p:cNvSpPr>
            <a:spLocks noGrp="1"/>
          </p:cNvSpPr>
          <p:nvPr>
            <p:ph type="body"/>
          </p:nvPr>
        </p:nvSpPr>
        <p:spPr>
          <a:xfrm>
            <a:off x="567492" y="2009093"/>
            <a:ext cx="11056416" cy="2264327"/>
          </a:xfrm>
        </p:spPr>
        <p:txBody>
          <a:bodyPr/>
          <a:lstStyle/>
          <a:p>
            <a:pPr>
              <a:lnSpc>
                <a:spcPct val="100000"/>
              </a:lnSpc>
            </a:pPr>
            <a:r>
              <a:rPr lang="fr-FR" sz="2000" noProof="0">
                <a:solidFill>
                  <a:srgbClr val="1E699D"/>
                </a:solidFill>
                <a:latin typeface="Calibri" panose="020F0502020204030204" pitchFamily="34" charset="0"/>
                <a:cs typeface="Calibri" panose="020F0502020204030204" pitchFamily="34" charset="0"/>
              </a:rPr>
              <a:t>Dans les organismes assureurs, nous retrouvons :</a:t>
            </a:r>
          </a:p>
          <a:p>
            <a:pPr>
              <a:lnSpc>
                <a:spcPct val="100000"/>
              </a:lnSpc>
            </a:pPr>
            <a:endParaRPr lang="fr-FR"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fr-FR" sz="2000" noProof="0">
                <a:solidFill>
                  <a:srgbClr val="1E699D"/>
                </a:solidFill>
                <a:latin typeface="Calibri" panose="020F0502020204030204" pitchFamily="34" charset="0"/>
                <a:cs typeface="Calibri" panose="020F0502020204030204" pitchFamily="34" charset="0"/>
              </a:rPr>
              <a:t>Des médecins-conseil</a:t>
            </a:r>
            <a:br>
              <a:rPr lang="fr-FR" sz="2000" noProof="0">
                <a:solidFill>
                  <a:srgbClr val="1E699D"/>
                </a:solidFill>
                <a:latin typeface="Calibri" panose="020F0502020204030204" pitchFamily="34" charset="0"/>
                <a:cs typeface="Calibri" panose="020F0502020204030204" pitchFamily="34" charset="0"/>
              </a:rPr>
            </a:br>
            <a:endParaRPr lang="fr-FR"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fr-FR" sz="2000" noProof="0">
                <a:solidFill>
                  <a:srgbClr val="1E699D"/>
                </a:solidFill>
                <a:latin typeface="Calibri" panose="020F0502020204030204" pitchFamily="34" charset="0"/>
                <a:cs typeface="Calibri" panose="020F0502020204030204" pitchFamily="34" charset="0"/>
              </a:rPr>
              <a:t>Des collaborateurs paramédicaux (infirmière, kinésithérapeute, ergothérapeute, psychologue clinicien)</a:t>
            </a:r>
            <a:br>
              <a:rPr lang="fr-FR" sz="2000" noProof="0">
                <a:solidFill>
                  <a:srgbClr val="1E699D"/>
                </a:solidFill>
                <a:latin typeface="Calibri" panose="020F0502020204030204" pitchFamily="34" charset="0"/>
                <a:cs typeface="Calibri" panose="020F0502020204030204" pitchFamily="34" charset="0"/>
              </a:rPr>
            </a:br>
            <a:endParaRPr lang="fr-FR"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fr-FR" sz="2000" noProof="0">
                <a:solidFill>
                  <a:srgbClr val="1E699D"/>
                </a:solidFill>
                <a:latin typeface="Calibri" panose="020F0502020204030204" pitchFamily="34" charset="0"/>
                <a:cs typeface="Calibri" panose="020F0502020204030204" pitchFamily="34" charset="0"/>
              </a:rPr>
              <a:t>Des coordinateurs retour au travail</a:t>
            </a:r>
          </a:p>
          <a:p>
            <a:pPr marL="342900" lvl="1" indent="-342900">
              <a:buClr>
                <a:srgbClr val="92D050"/>
              </a:buClr>
              <a:buFont typeface="Wingdings" panose="05000000000000000000" pitchFamily="2" charset="2"/>
              <a:buChar char="ü"/>
            </a:pPr>
            <a:endParaRPr lang="fr-FR" sz="2000" noProof="0">
              <a:solidFill>
                <a:srgbClr val="1E699D"/>
              </a:solidFill>
              <a:latin typeface="Calibri" panose="020F0502020204030204" pitchFamily="34" charset="0"/>
              <a:cs typeface="Calibri" panose="020F0502020204030204" pitchFamily="34" charset="0"/>
            </a:endParaRPr>
          </a:p>
          <a:p>
            <a:pPr marL="342900" lvl="1" indent="-342900">
              <a:buClr>
                <a:srgbClr val="92D050"/>
              </a:buClr>
              <a:buFont typeface="Wingdings" panose="05000000000000000000" pitchFamily="2" charset="2"/>
              <a:buChar char="ü"/>
            </a:pPr>
            <a:r>
              <a:rPr lang="fr-FR" sz="2000" noProof="0">
                <a:solidFill>
                  <a:srgbClr val="1E699D"/>
                </a:solidFill>
                <a:latin typeface="Calibri" panose="020F0502020204030204" pitchFamily="34" charset="0"/>
                <a:cs typeface="Calibri" panose="020F0502020204030204" pitchFamily="34" charset="0"/>
              </a:rPr>
              <a:t>(Employés administratifs)</a:t>
            </a:r>
          </a:p>
          <a:p>
            <a:pPr>
              <a:lnSpc>
                <a:spcPct val="100000"/>
              </a:lnSpc>
            </a:pPr>
            <a:endParaRPr lang="fr-FR" sz="2000" noProof="0">
              <a:solidFill>
                <a:srgbClr val="1E699D"/>
              </a:solidFill>
              <a:latin typeface="Calibri" panose="020F0502020204030204" pitchFamily="34" charset="0"/>
              <a:cs typeface="Calibri" panose="020F0502020204030204" pitchFamily="34" charset="0"/>
            </a:endParaRPr>
          </a:p>
          <a:p>
            <a:pPr algn="ctr">
              <a:lnSpc>
                <a:spcPct val="100000"/>
              </a:lnSpc>
            </a:pPr>
            <a:r>
              <a:rPr lang="fr-FR" sz="2000" noProof="0">
                <a:solidFill>
                  <a:srgbClr val="1E699D"/>
                </a:solidFill>
                <a:latin typeface="Calibri" panose="020F0502020204030204" pitchFamily="34" charset="0"/>
                <a:cs typeface="Calibri" panose="020F0502020204030204" pitchFamily="34" charset="0"/>
              </a:rPr>
              <a:t>Il est important de savoir qui peut faire quoi </a:t>
            </a:r>
          </a:p>
        </p:txBody>
      </p:sp>
      <p:sp>
        <p:nvSpPr>
          <p:cNvPr id="5" name="Flèche vers le bas 4"/>
          <p:cNvSpPr/>
          <p:nvPr/>
        </p:nvSpPr>
        <p:spPr>
          <a:xfrm>
            <a:off x="5862020" y="4957419"/>
            <a:ext cx="46736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332624888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BA28A90-81A9-461E-877A-E335A7B140ED}"/>
              </a:ext>
            </a:extLst>
          </p:cNvPr>
          <p:cNvSpPr>
            <a:spLocks noGrp="1"/>
          </p:cNvSpPr>
          <p:nvPr>
            <p:ph type="body"/>
          </p:nvPr>
        </p:nvSpPr>
        <p:spPr>
          <a:xfrm>
            <a:off x="1036822" y="1716487"/>
            <a:ext cx="9310826" cy="3372429"/>
          </a:xfrm>
          <a:ln>
            <a:noFill/>
          </a:ln>
        </p:spPr>
        <p:txBody>
          <a:bodyPr/>
          <a:lstStyle/>
          <a:p>
            <a:endParaRPr lang="fr-FR" sz="2000" noProof="0">
              <a:solidFill>
                <a:srgbClr val="1E699D"/>
              </a:solidFill>
              <a:latin typeface="Calibri" panose="020F0502020204030204" pitchFamily="34" charset="0"/>
              <a:cs typeface="Calibri" panose="020F0502020204030204" pitchFamily="34" charset="0"/>
            </a:endParaRPr>
          </a:p>
          <a:p>
            <a:pPr marL="342900" lvl="5" indent="-342900">
              <a:lnSpc>
                <a:spcPct val="150000"/>
              </a:lnSpc>
              <a:buClr>
                <a:srgbClr val="92D050"/>
              </a:buClr>
              <a:buFont typeface="Wingdings" panose="05000000000000000000" pitchFamily="2" charset="2"/>
              <a:buChar char="ü"/>
            </a:pPr>
            <a:r>
              <a:rPr lang="fr-FR" sz="2400" noProof="0">
                <a:solidFill>
                  <a:srgbClr val="1E699D"/>
                </a:solidFill>
                <a:latin typeface="Calibri" panose="020F0502020204030204" pitchFamily="34" charset="0"/>
                <a:cs typeface="Calibri" panose="020F0502020204030204" pitchFamily="34" charset="0"/>
              </a:rPr>
              <a:t>Travaille au sein des OA</a:t>
            </a:r>
          </a:p>
          <a:p>
            <a:pPr marL="342900" lvl="5" indent="-342900">
              <a:lnSpc>
                <a:spcPct val="150000"/>
              </a:lnSpc>
              <a:buClr>
                <a:srgbClr val="92D050"/>
              </a:buClr>
              <a:buFont typeface="Wingdings" panose="05000000000000000000" pitchFamily="2" charset="2"/>
              <a:buChar char="ü"/>
            </a:pPr>
            <a:r>
              <a:rPr lang="fr-FR" sz="2400" noProof="0">
                <a:solidFill>
                  <a:srgbClr val="1E699D"/>
                </a:solidFill>
                <a:latin typeface="Calibri" panose="020F0502020204030204" pitchFamily="34" charset="0"/>
                <a:cs typeface="Calibri" panose="020F0502020204030204" pitchFamily="34" charset="0"/>
              </a:rPr>
              <a:t>Applique la règlementation assurance maladie invalidité et applique les directives de l’INAMI</a:t>
            </a:r>
          </a:p>
          <a:p>
            <a:pPr marL="342900" lvl="5" indent="-342900">
              <a:lnSpc>
                <a:spcPct val="150000"/>
              </a:lnSpc>
              <a:buClr>
                <a:srgbClr val="92D050"/>
              </a:buClr>
              <a:buFont typeface="Wingdings" panose="05000000000000000000" pitchFamily="2" charset="2"/>
              <a:buChar char="ü"/>
            </a:pPr>
            <a:r>
              <a:rPr lang="fr-FR" sz="2400" noProof="0">
                <a:solidFill>
                  <a:srgbClr val="1E699D"/>
                </a:solidFill>
                <a:latin typeface="Calibri" panose="020F0502020204030204" pitchFamily="34" charset="0"/>
                <a:cs typeface="Calibri" panose="020F0502020204030204" pitchFamily="34" charset="0"/>
              </a:rPr>
              <a:t>Invite les patients pour des consultations dans les mutuelles</a:t>
            </a:r>
          </a:p>
          <a:p>
            <a:pPr marL="342900" lvl="5" indent="-342900">
              <a:lnSpc>
                <a:spcPct val="150000"/>
              </a:lnSpc>
              <a:buClr>
                <a:srgbClr val="92D050"/>
              </a:buClr>
              <a:buFont typeface="Wingdings" panose="05000000000000000000" pitchFamily="2" charset="2"/>
              <a:buChar char="ü"/>
            </a:pPr>
            <a:r>
              <a:rPr lang="fr-FR" sz="2400" noProof="0">
                <a:solidFill>
                  <a:srgbClr val="1E699D"/>
                </a:solidFill>
                <a:latin typeface="Calibri" panose="020F0502020204030204" pitchFamily="34" charset="0"/>
                <a:cs typeface="Calibri" panose="020F0502020204030204" pitchFamily="34" charset="0"/>
              </a:rPr>
              <a:t>Il/elle est assermenté</a:t>
            </a:r>
          </a:p>
          <a:p>
            <a:pPr marL="342900" lvl="5" indent="-342900">
              <a:lnSpc>
                <a:spcPct val="150000"/>
              </a:lnSpc>
              <a:buClr>
                <a:srgbClr val="92D050"/>
              </a:buClr>
              <a:buFont typeface="Wingdings" panose="05000000000000000000" pitchFamily="2" charset="2"/>
              <a:buChar char="ü"/>
            </a:pPr>
            <a:r>
              <a:rPr lang="fr-FR" sz="2400" noProof="0">
                <a:solidFill>
                  <a:srgbClr val="1E699D"/>
                </a:solidFill>
                <a:latin typeface="Calibri" panose="020F0502020204030204" pitchFamily="34" charset="0"/>
                <a:cs typeface="Calibri" panose="020F0502020204030204" pitchFamily="34" charset="0"/>
              </a:rPr>
              <a:t>Il/elle est soumis à un statut spécifique et à des missions légales</a:t>
            </a:r>
          </a:p>
        </p:txBody>
      </p:sp>
      <p:sp>
        <p:nvSpPr>
          <p:cNvPr id="12" name="Titre 11">
            <a:extLst>
              <a:ext uri="{FF2B5EF4-FFF2-40B4-BE49-F238E27FC236}">
                <a16:creationId xmlns:a16="http://schemas.microsoft.com/office/drawing/2014/main" id="{E02996AC-4C92-4990-A4BE-77B0EAF805E6}"/>
              </a:ext>
            </a:extLst>
          </p:cNvPr>
          <p:cNvSpPr>
            <a:spLocks noGrp="1"/>
          </p:cNvSpPr>
          <p:nvPr>
            <p:ph type="title"/>
          </p:nvPr>
        </p:nvSpPr>
        <p:spPr>
          <a:xfrm>
            <a:off x="609480" y="273600"/>
            <a:ext cx="8683810" cy="1144800"/>
          </a:xfrm>
        </p:spPr>
        <p:txBody>
          <a:bodyPr/>
          <a:lstStyle/>
          <a:p>
            <a:r>
              <a:rPr lang="fr-FR" sz="2800" noProof="0">
                <a:solidFill>
                  <a:srgbClr val="1E699D"/>
                </a:solidFill>
                <a:ea typeface="+mj-lt"/>
                <a:cs typeface="+mj-lt"/>
              </a:rPr>
              <a:t>6.3.a. Profil du médecin-conseil</a:t>
            </a:r>
            <a:endParaRPr lang="fr-FR" sz="2800" noProof="0">
              <a:solidFill>
                <a:srgbClr val="000000"/>
              </a:solidFill>
              <a:ea typeface="+mj-lt"/>
              <a:cs typeface="+mj-lt"/>
            </a:endParaRPr>
          </a:p>
          <a:p>
            <a:endParaRPr lang="fr-FR" sz="2800">
              <a:solidFill>
                <a:srgbClr val="1E699D"/>
              </a:solidFill>
              <a:latin typeface="Futura Medium"/>
            </a:endParaRPr>
          </a:p>
        </p:txBody>
      </p:sp>
      <p:pic>
        <p:nvPicPr>
          <p:cNvPr id="5" name="Afbeelding 4">
            <a:extLst>
              <a:ext uri="{FF2B5EF4-FFF2-40B4-BE49-F238E27FC236}">
                <a16:creationId xmlns:a16="http://schemas.microsoft.com/office/drawing/2014/main" id="{FC3A9C87-B9EE-76A0-0A8F-2F6545CABD43}"/>
              </a:ext>
            </a:extLst>
          </p:cNvPr>
          <p:cNvPicPr>
            <a:picLocks noChangeAspect="1"/>
          </p:cNvPicPr>
          <p:nvPr/>
        </p:nvPicPr>
        <p:blipFill>
          <a:blip r:embed="rId2"/>
          <a:stretch>
            <a:fillRect/>
          </a:stretch>
        </p:blipFill>
        <p:spPr>
          <a:xfrm>
            <a:off x="10130971" y="273600"/>
            <a:ext cx="1451549" cy="2155332"/>
          </a:xfrm>
          <a:prstGeom prst="rect">
            <a:avLst/>
          </a:prstGeom>
        </p:spPr>
      </p:pic>
    </p:spTree>
    <p:extLst>
      <p:ext uri="{BB962C8B-B14F-4D97-AF65-F5344CB8AC3E}">
        <p14:creationId xmlns:p14="http://schemas.microsoft.com/office/powerpoint/2010/main" val="299579962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CE1262DC-26BC-06C6-1E7A-CA5F0DCAEF78}"/>
              </a:ext>
            </a:extLst>
          </p:cNvPr>
          <p:cNvPicPr>
            <a:picLocks noChangeAspect="1"/>
          </p:cNvPicPr>
          <p:nvPr/>
        </p:nvPicPr>
        <p:blipFill>
          <a:blip r:embed="rId3"/>
          <a:stretch>
            <a:fillRect/>
          </a:stretch>
        </p:blipFill>
        <p:spPr>
          <a:xfrm>
            <a:off x="10631606" y="85859"/>
            <a:ext cx="1464860" cy="2175096"/>
          </a:xfrm>
          <a:prstGeom prst="rect">
            <a:avLst/>
          </a:prstGeom>
        </p:spPr>
      </p:pic>
      <p:sp>
        <p:nvSpPr>
          <p:cNvPr id="5" name="Rechthoek 4">
            <a:extLst>
              <a:ext uri="{FF2B5EF4-FFF2-40B4-BE49-F238E27FC236}">
                <a16:creationId xmlns:a16="http://schemas.microsoft.com/office/drawing/2014/main" id="{294A1353-A464-6071-33F2-B4480374994F}"/>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6148" name="Titre 1">
            <a:extLst>
              <a:ext uri="{FF2B5EF4-FFF2-40B4-BE49-F238E27FC236}">
                <a16:creationId xmlns:a16="http://schemas.microsoft.com/office/drawing/2014/main" id="{1BD047E5-251C-BA3E-7BC7-3227F5B2B67E}"/>
              </a:ext>
            </a:extLst>
          </p:cNvPr>
          <p:cNvSpPr>
            <a:spLocks noGrp="1" noChangeArrowheads="1"/>
          </p:cNvSpPr>
          <p:nvPr>
            <p:ph type="title"/>
          </p:nvPr>
        </p:nvSpPr>
        <p:spPr>
          <a:xfrm>
            <a:off x="509332" y="286434"/>
            <a:ext cx="10972440" cy="1144800"/>
          </a:xfrm>
        </p:spPr>
        <p:txBody>
          <a:bodyPr rtlCol="0">
            <a:noAutofit/>
          </a:bodyPr>
          <a:lstStyle/>
          <a:p>
            <a:pPr defTabSz="457205">
              <a:defRPr/>
            </a:pPr>
            <a:r>
              <a:rPr lang="fr-FR" sz="2800" noProof="0">
                <a:solidFill>
                  <a:srgbClr val="1E699D"/>
                </a:solidFill>
                <a:latin typeface="Calibri"/>
              </a:rPr>
              <a:t>6.3.b. Missions légales du médecin-conseil</a:t>
            </a:r>
            <a:endParaRPr lang="fr-FR" sz="2400" noProof="0">
              <a:solidFill>
                <a:srgbClr val="1E699D"/>
              </a:solidFill>
              <a:latin typeface="Calibri"/>
            </a:endParaRPr>
          </a:p>
        </p:txBody>
      </p:sp>
      <p:graphicFrame>
        <p:nvGraphicFramePr>
          <p:cNvPr id="3" name="Diagramme 3">
            <a:extLst>
              <a:ext uri="{FF2B5EF4-FFF2-40B4-BE49-F238E27FC236}">
                <a16:creationId xmlns:a16="http://schemas.microsoft.com/office/drawing/2014/main" id="{333D25D2-BBAB-C135-08C0-BE3888BB7EE4}"/>
              </a:ext>
            </a:extLst>
          </p:cNvPr>
          <p:cNvGraphicFramePr/>
          <p:nvPr>
            <p:extLst>
              <p:ext uri="{D42A27DB-BD31-4B8C-83A1-F6EECF244321}">
                <p14:modId xmlns:p14="http://schemas.microsoft.com/office/powerpoint/2010/main" val="4262455661"/>
              </p:ext>
            </p:extLst>
          </p:nvPr>
        </p:nvGraphicFramePr>
        <p:xfrm>
          <a:off x="391551" y="1838488"/>
          <a:ext cx="10863366" cy="40227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348911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EAD19CCB-5AAF-0D1F-4730-793DE6EC6786}"/>
              </a:ext>
            </a:extLst>
          </p:cNvPr>
          <p:cNvSpPr>
            <a:spLocks noGrp="1" noRot="1" noMove="1" noResize="1" noEditPoints="1" noAdjustHandles="1" noChangeArrowheads="1" noChangeShapeType="1"/>
          </p:cNvSpPr>
          <p:nvPr/>
        </p:nvSpPr>
        <p:spPr>
          <a:xfrm>
            <a:off x="72736" y="5770740"/>
            <a:ext cx="2192482" cy="987136"/>
          </a:xfrm>
          <a:prstGeom prst="rect">
            <a:avLst/>
          </a:prstGeom>
          <a:solidFill>
            <a:schemeClr val="bg1"/>
          </a:solidFill>
          <a:ln>
            <a:solidFill>
              <a:schemeClr val="bg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Arial"/>
            </a:endParaRPr>
          </a:p>
        </p:txBody>
      </p:sp>
      <p:sp>
        <p:nvSpPr>
          <p:cNvPr id="2" name="Titel 1">
            <a:extLst>
              <a:ext uri="{FF2B5EF4-FFF2-40B4-BE49-F238E27FC236}">
                <a16:creationId xmlns:a16="http://schemas.microsoft.com/office/drawing/2014/main" id="{5D251945-AB3A-E74A-55DF-26AF1C3B2783}"/>
              </a:ext>
            </a:extLst>
          </p:cNvPr>
          <p:cNvSpPr>
            <a:spLocks noGrp="1"/>
          </p:cNvSpPr>
          <p:nvPr>
            <p:ph type="title"/>
          </p:nvPr>
        </p:nvSpPr>
        <p:spPr>
          <a:xfrm>
            <a:off x="609480" y="273600"/>
            <a:ext cx="8022054" cy="1144800"/>
          </a:xfrm>
        </p:spPr>
        <p:txBody>
          <a:bodyPr/>
          <a:lstStyle/>
          <a:p>
            <a:r>
              <a:rPr lang="fr-FR" sz="2800" noProof="0">
                <a:solidFill>
                  <a:srgbClr val="1E699D"/>
                </a:solidFill>
                <a:latin typeface="Calibri"/>
                <a:ea typeface="Calibri"/>
                <a:cs typeface="Calibri"/>
              </a:rPr>
              <a:t>6.4. Missions de l'équipe multidisciplinaire</a:t>
            </a:r>
            <a:endParaRPr lang="fr-FR" sz="2800">
              <a:solidFill>
                <a:srgbClr val="000000"/>
              </a:solidFill>
              <a:latin typeface="Calibri"/>
              <a:ea typeface="Calibri"/>
              <a:cs typeface="Calibri"/>
            </a:endParaRPr>
          </a:p>
          <a:p>
            <a:endParaRPr lang="fr-FR" sz="2800" noProof="0">
              <a:solidFill>
                <a:srgbClr val="1E699D"/>
              </a:solidFill>
              <a:latin typeface="Futura Medium"/>
            </a:endParaRPr>
          </a:p>
        </p:txBody>
      </p:sp>
      <p:sp>
        <p:nvSpPr>
          <p:cNvPr id="3" name="Ondertitel 2">
            <a:extLst>
              <a:ext uri="{FF2B5EF4-FFF2-40B4-BE49-F238E27FC236}">
                <a16:creationId xmlns:a16="http://schemas.microsoft.com/office/drawing/2014/main" id="{45AE1CC4-7FD9-2833-E4D2-08D9FF62DF53}"/>
              </a:ext>
            </a:extLst>
          </p:cNvPr>
          <p:cNvSpPr>
            <a:spLocks noGrp="1"/>
          </p:cNvSpPr>
          <p:nvPr>
            <p:ph type="subTitle"/>
          </p:nvPr>
        </p:nvSpPr>
        <p:spPr>
          <a:xfrm>
            <a:off x="609480" y="2006454"/>
            <a:ext cx="11009324" cy="3977280"/>
          </a:xfrm>
        </p:spPr>
        <p:txBody>
          <a:bodyPr>
            <a:normAutofit fontScale="92500"/>
          </a:bodyPr>
          <a:lstStyle/>
          <a:p>
            <a:r>
              <a:rPr lang="fr-FR" sz="2200" noProof="0">
                <a:solidFill>
                  <a:srgbClr val="1E699D"/>
                </a:solidFill>
                <a:ea typeface="+mj-lt"/>
                <a:cs typeface="+mj-lt"/>
              </a:rPr>
              <a:t>Le collaborateur de l'équipe multidisciplinaire est chargé des missions suivantes :</a:t>
            </a:r>
            <a:endParaRPr lang="fr-FR" noProof="0">
              <a:ea typeface="+mj-lt"/>
              <a:cs typeface="+mj-lt"/>
            </a:endParaRPr>
          </a:p>
          <a:p>
            <a:endParaRPr lang="fr-FR" noProof="0"/>
          </a:p>
          <a:p>
            <a:pPr marL="342900" indent="-342900">
              <a:buFont typeface="Arial"/>
              <a:buChar char="•"/>
            </a:pPr>
            <a:r>
              <a:rPr lang="fr-FR" sz="2200" noProof="0">
                <a:solidFill>
                  <a:srgbClr val="1E699D"/>
                </a:solidFill>
                <a:ea typeface="+mj-lt"/>
                <a:cs typeface="+mj-lt"/>
              </a:rPr>
              <a:t>L'évaluation de l'état d'incapacité de travail, ainsi que l'estimation des capacités résiduelles et la catégorisation correspondante de l'ayant droit reconnu comme inapte au travail, avec, le cas échéant, la fourniture d'explications sur les possibilités de réintégration ;</a:t>
            </a:r>
            <a:endParaRPr lang="fr-FR" noProof="0">
              <a:ea typeface="+mj-lt"/>
              <a:cs typeface="+mj-lt"/>
            </a:endParaRPr>
          </a:p>
          <a:p>
            <a:pPr marL="571500" indent="-571500">
              <a:buFont typeface="Arial"/>
              <a:buChar char="•"/>
            </a:pPr>
            <a:endParaRPr lang="fr-FR" noProof="0"/>
          </a:p>
          <a:p>
            <a:pPr marL="342900" indent="-342900">
              <a:buFont typeface="Arial"/>
              <a:buChar char="•"/>
            </a:pPr>
            <a:r>
              <a:rPr lang="fr-FR" sz="2200" noProof="0">
                <a:solidFill>
                  <a:srgbClr val="1E699D"/>
                </a:solidFill>
                <a:ea typeface="+mj-lt"/>
                <a:cs typeface="+mj-lt"/>
              </a:rPr>
              <a:t>Accorder une prolongation de l'autorisation de reprendre le travail </a:t>
            </a:r>
            <a:r>
              <a:rPr lang="fr-FR" sz="2200">
                <a:solidFill>
                  <a:srgbClr val="1E699D"/>
                </a:solidFill>
                <a:ea typeface="+mj-lt"/>
                <a:cs typeface="+mj-lt"/>
              </a:rPr>
              <a:t>partiellement pendant</a:t>
            </a:r>
            <a:r>
              <a:rPr lang="fr-FR" sz="2200" noProof="0">
                <a:solidFill>
                  <a:srgbClr val="1E699D"/>
                </a:solidFill>
                <a:ea typeface="+mj-lt"/>
                <a:cs typeface="+mj-lt"/>
              </a:rPr>
              <a:t> la période d'incapacité de travail ;</a:t>
            </a:r>
            <a:endParaRPr lang="fr-FR" noProof="0">
              <a:ea typeface="+mj-lt"/>
              <a:cs typeface="+mj-lt"/>
            </a:endParaRPr>
          </a:p>
          <a:p>
            <a:pPr marL="571500" indent="-571500">
              <a:buFont typeface="Arial"/>
              <a:buChar char="•"/>
            </a:pPr>
            <a:endParaRPr lang="fr-FR" noProof="0"/>
          </a:p>
          <a:p>
            <a:pPr marL="342900" indent="-342900">
              <a:buFont typeface="Arial"/>
              <a:buChar char="•"/>
            </a:pPr>
            <a:r>
              <a:rPr lang="fr-FR" sz="2200" noProof="0">
                <a:solidFill>
                  <a:srgbClr val="1E699D"/>
                </a:solidFill>
                <a:ea typeface="+mj-lt"/>
                <a:cs typeface="+mj-lt"/>
              </a:rPr>
              <a:t>Évaluer le caractère indispensable du besoin d'aide d'autrui en vue de l'octroi de l'allocation </a:t>
            </a:r>
            <a:r>
              <a:rPr lang="fr-FR" sz="2200">
                <a:solidFill>
                  <a:srgbClr val="1E699D"/>
                </a:solidFill>
                <a:ea typeface="+mj-lt"/>
                <a:cs typeface="+mj-lt"/>
              </a:rPr>
              <a:t>ATP (aide d'une tierce personne)</a:t>
            </a:r>
            <a:endParaRPr lang="fr-FR" sz="2200" noProof="0">
              <a:solidFill>
                <a:srgbClr val="1E699D"/>
              </a:solidFill>
              <a:cs typeface="Arial"/>
            </a:endParaRPr>
          </a:p>
          <a:p>
            <a:endParaRPr lang="fr-FR" noProof="0"/>
          </a:p>
        </p:txBody>
      </p:sp>
      <p:pic>
        <p:nvPicPr>
          <p:cNvPr id="5" name="Afbeelding 4">
            <a:extLst>
              <a:ext uri="{FF2B5EF4-FFF2-40B4-BE49-F238E27FC236}">
                <a16:creationId xmlns:a16="http://schemas.microsoft.com/office/drawing/2014/main" id="{B7AE4210-D241-481F-C9DE-9954D1C0E791}"/>
              </a:ext>
            </a:extLst>
          </p:cNvPr>
          <p:cNvPicPr>
            <a:picLocks noChangeAspect="1"/>
          </p:cNvPicPr>
          <p:nvPr/>
        </p:nvPicPr>
        <p:blipFill>
          <a:blip r:embed="rId2"/>
          <a:stretch>
            <a:fillRect/>
          </a:stretch>
        </p:blipFill>
        <p:spPr>
          <a:xfrm>
            <a:off x="8927618" y="150376"/>
            <a:ext cx="3190693" cy="1709038"/>
          </a:xfrm>
          <a:prstGeom prst="rect">
            <a:avLst/>
          </a:prstGeom>
        </p:spPr>
      </p:pic>
    </p:spTree>
    <p:extLst>
      <p:ext uri="{BB962C8B-B14F-4D97-AF65-F5344CB8AC3E}">
        <p14:creationId xmlns:p14="http://schemas.microsoft.com/office/powerpoint/2010/main" val="297821685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0E95F7F-5C75-39DD-1887-1A03510141E7}"/>
              </a:ext>
            </a:extLst>
          </p:cNvPr>
          <p:cNvGraphicFramePr>
            <a:graphicFrameLocks noGrp="1"/>
          </p:cNvGraphicFramePr>
          <p:nvPr>
            <p:extLst>
              <p:ext uri="{D42A27DB-BD31-4B8C-83A1-F6EECF244321}">
                <p14:modId xmlns:p14="http://schemas.microsoft.com/office/powerpoint/2010/main" val="22317625"/>
              </p:ext>
            </p:extLst>
          </p:nvPr>
        </p:nvGraphicFramePr>
        <p:xfrm>
          <a:off x="872411" y="3561145"/>
          <a:ext cx="10527109" cy="2048637"/>
        </p:xfrm>
        <a:graphic>
          <a:graphicData uri="http://schemas.openxmlformats.org/drawingml/2006/table">
            <a:tbl>
              <a:tblPr firstRow="1" firstCol="1" bandRow="1">
                <a:tableStyleId>{5C22544A-7EE6-4342-B048-85BDC9FD1C3A}</a:tableStyleId>
              </a:tblPr>
              <a:tblGrid>
                <a:gridCol w="4044404">
                  <a:extLst>
                    <a:ext uri="{9D8B030D-6E8A-4147-A177-3AD203B41FA5}">
                      <a16:colId xmlns:a16="http://schemas.microsoft.com/office/drawing/2014/main" val="2791328329"/>
                    </a:ext>
                  </a:extLst>
                </a:gridCol>
                <a:gridCol w="2289884">
                  <a:extLst>
                    <a:ext uri="{9D8B030D-6E8A-4147-A177-3AD203B41FA5}">
                      <a16:colId xmlns:a16="http://schemas.microsoft.com/office/drawing/2014/main" val="1040151769"/>
                    </a:ext>
                  </a:extLst>
                </a:gridCol>
                <a:gridCol w="4192821">
                  <a:extLst>
                    <a:ext uri="{9D8B030D-6E8A-4147-A177-3AD203B41FA5}">
                      <a16:colId xmlns:a16="http://schemas.microsoft.com/office/drawing/2014/main" val="1840364604"/>
                    </a:ext>
                  </a:extLst>
                </a:gridCol>
              </a:tblGrid>
              <a:tr h="1773751">
                <a:tc>
                  <a:txBody>
                    <a:bodyPr/>
                    <a:lstStyle/>
                    <a:p>
                      <a:pPr marL="1270" indent="-6350" algn="l">
                        <a:lnSpc>
                          <a:spcPct val="107000"/>
                        </a:lnSpc>
                        <a:spcAft>
                          <a:spcPts val="40"/>
                        </a:spcAft>
                      </a:pPr>
                      <a:r>
                        <a:rPr lang="fr-FR" sz="1000" kern="100" noProof="0">
                          <a:effectLst/>
                          <a:latin typeface="+mn-lt"/>
                          <a:cs typeface="Calibri" panose="020F0502020204030204" pitchFamily="34" charset="0"/>
                        </a:rPr>
                        <a:t> </a:t>
                      </a:r>
                      <a:endParaRPr lang="fr-FR" sz="1000" kern="100" noProof="0">
                        <a:solidFill>
                          <a:srgbClr val="000000"/>
                        </a:solidFill>
                        <a:effectLst/>
                        <a:latin typeface="+mn-lt"/>
                        <a:ea typeface="Calibri" panose="020F0502020204030204" pitchFamily="34" charset="0"/>
                        <a:cs typeface="Calibri" panose="020F0502020204030204" pitchFamily="34" charset="0"/>
                      </a:endParaRPr>
                    </a:p>
                  </a:txBody>
                  <a:tcPr marL="38291" marR="34036" marT="17018" marB="0"/>
                </a:tc>
                <a:tc>
                  <a:txBody>
                    <a:bodyPr/>
                    <a:lstStyle/>
                    <a:p>
                      <a:pPr marL="6350" indent="-6350" algn="l">
                        <a:lnSpc>
                          <a:spcPct val="107000"/>
                        </a:lnSpc>
                        <a:spcAft>
                          <a:spcPts val="800"/>
                        </a:spcAft>
                      </a:pPr>
                      <a:r>
                        <a:rPr lang="fr-FR" sz="1000" kern="100" noProof="0">
                          <a:effectLst/>
                          <a:latin typeface="+mn-lt"/>
                          <a:cs typeface="Calibri" panose="020F0502020204030204" pitchFamily="34" charset="0"/>
                        </a:rPr>
                        <a:t> </a:t>
                      </a:r>
                      <a:endParaRPr lang="fr-FR" sz="1000" kern="100" noProof="0">
                        <a:solidFill>
                          <a:srgbClr val="000000"/>
                        </a:solidFill>
                        <a:effectLst/>
                        <a:latin typeface="+mn-lt"/>
                        <a:ea typeface="Calibri" panose="020F0502020204030204" pitchFamily="34" charset="0"/>
                        <a:cs typeface="Calibri" panose="020F0502020204030204" pitchFamily="34" charset="0"/>
                      </a:endParaRPr>
                    </a:p>
                  </a:txBody>
                  <a:tcPr marL="38291" marR="34036" marT="17018" marB="0"/>
                </a:tc>
                <a:tc>
                  <a:txBody>
                    <a:bodyPr/>
                    <a:lstStyle/>
                    <a:p>
                      <a:pPr marL="1270" indent="-6350" algn="ctr">
                        <a:lnSpc>
                          <a:spcPct val="112000"/>
                        </a:lnSpc>
                        <a:spcAft>
                          <a:spcPts val="40"/>
                        </a:spcAft>
                      </a:pPr>
                      <a:r>
                        <a:rPr lang="fr-FR" sz="1400" b="0" kern="100" noProof="0">
                          <a:effectLst/>
                          <a:latin typeface="Calibri" panose="020F0502020204030204" pitchFamily="34" charset="0"/>
                          <a:cs typeface="Calibri" panose="020F0502020204030204" pitchFamily="34" charset="0"/>
                        </a:rPr>
                        <a:t>Seul le médecin-conseil peut décider de mettre fin à l'incapacité de travail  </a:t>
                      </a:r>
                    </a:p>
                    <a:p>
                      <a:pPr marL="6350" marR="7620" indent="-6350" algn="ctr">
                        <a:lnSpc>
                          <a:spcPct val="107000"/>
                        </a:lnSpc>
                        <a:spcAft>
                          <a:spcPts val="40"/>
                        </a:spcAft>
                      </a:pPr>
                      <a:r>
                        <a:rPr lang="fr-FR" sz="1400" b="0" kern="100" noProof="0">
                          <a:effectLst/>
                          <a:latin typeface="Calibri" panose="020F0502020204030204" pitchFamily="34" charset="0"/>
                          <a:cs typeface="Calibri" panose="020F0502020204030204" pitchFamily="34" charset="0"/>
                        </a:rPr>
                        <a:t>-  </a:t>
                      </a:r>
                    </a:p>
                    <a:p>
                      <a:pPr marL="6350" indent="-6350" algn="ctr">
                        <a:lnSpc>
                          <a:spcPct val="99000"/>
                        </a:lnSpc>
                        <a:spcAft>
                          <a:spcPts val="40"/>
                        </a:spcAft>
                      </a:pPr>
                      <a:r>
                        <a:rPr lang="fr-FR" sz="1400" b="0" kern="100" noProof="0">
                          <a:effectLst/>
                          <a:latin typeface="Calibri" panose="020F0502020204030204" pitchFamily="34" charset="0"/>
                          <a:cs typeface="Calibri" panose="020F0502020204030204" pitchFamily="34" charset="0"/>
                        </a:rPr>
                        <a:t>Un collaborateur de l'équipe multidisciplinaire peut formuler une </a:t>
                      </a:r>
                    </a:p>
                    <a:p>
                      <a:pPr marL="6350" marR="9525" indent="-6350" algn="ctr">
                        <a:lnSpc>
                          <a:spcPct val="107000"/>
                        </a:lnSpc>
                        <a:spcAft>
                          <a:spcPts val="40"/>
                        </a:spcAft>
                      </a:pPr>
                      <a:r>
                        <a:rPr lang="fr-FR" sz="1400" b="0" kern="100" noProof="0">
                          <a:effectLst/>
                          <a:latin typeface="Calibri" panose="020F0502020204030204" pitchFamily="34" charset="0"/>
                          <a:cs typeface="Calibri" panose="020F0502020204030204" pitchFamily="34" charset="0"/>
                        </a:rPr>
                        <a:t>proposition de fin </a:t>
                      </a:r>
                    </a:p>
                    <a:p>
                      <a:pPr marL="6350" marR="10160" indent="-6350" algn="ctr">
                        <a:lnSpc>
                          <a:spcPct val="107000"/>
                        </a:lnSpc>
                        <a:spcAft>
                          <a:spcPts val="40"/>
                        </a:spcAft>
                      </a:pPr>
                      <a:r>
                        <a:rPr lang="fr-FR" sz="1400" b="0" kern="100" noProof="0">
                          <a:effectLst/>
                          <a:latin typeface="Calibri" panose="020F0502020204030204" pitchFamily="34" charset="0"/>
                          <a:cs typeface="Calibri" panose="020F0502020204030204" pitchFamily="34" charset="0"/>
                        </a:rPr>
                        <a:t>d'incapacité de travail à </a:t>
                      </a:r>
                    </a:p>
                    <a:p>
                      <a:pPr marL="6350" marR="7620" indent="-6350" algn="ctr">
                        <a:lnSpc>
                          <a:spcPct val="107000"/>
                        </a:lnSpc>
                        <a:spcAft>
                          <a:spcPts val="40"/>
                        </a:spcAft>
                      </a:pPr>
                      <a:r>
                        <a:rPr lang="fr-FR" sz="1400" b="0" kern="100" noProof="0">
                          <a:effectLst/>
                          <a:latin typeface="Calibri" panose="020F0502020204030204" pitchFamily="34" charset="0"/>
                          <a:cs typeface="Calibri" panose="020F0502020204030204" pitchFamily="34" charset="0"/>
                        </a:rPr>
                        <a:t>l'attention du médecin-</a:t>
                      </a:r>
                    </a:p>
                    <a:p>
                      <a:pPr marL="6350" marR="7620" indent="-6350" algn="ctr">
                        <a:lnSpc>
                          <a:spcPct val="107000"/>
                        </a:lnSpc>
                        <a:spcAft>
                          <a:spcPts val="40"/>
                        </a:spcAft>
                      </a:pPr>
                      <a:r>
                        <a:rPr lang="fr-FR" sz="1400" b="0" kern="100" noProof="0">
                          <a:effectLst/>
                          <a:latin typeface="Calibri" panose="020F0502020204030204" pitchFamily="34" charset="0"/>
                          <a:cs typeface="Calibri" panose="020F0502020204030204" pitchFamily="34" charset="0"/>
                        </a:rPr>
                        <a:t>conseil </a:t>
                      </a:r>
                      <a:endParaRPr lang="fr-FR" sz="1400" b="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38291" marR="34036" marT="17018" marB="0"/>
                </a:tc>
                <a:extLst>
                  <a:ext uri="{0D108BD9-81ED-4DB2-BD59-A6C34878D82A}">
                    <a16:rowId xmlns:a16="http://schemas.microsoft.com/office/drawing/2014/main" val="2006630833"/>
                  </a:ext>
                </a:extLst>
              </a:tr>
            </a:tbl>
          </a:graphicData>
        </a:graphic>
      </p:graphicFrame>
      <p:graphicFrame>
        <p:nvGraphicFramePr>
          <p:cNvPr id="4" name="Tableau 3">
            <a:extLst>
              <a:ext uri="{FF2B5EF4-FFF2-40B4-BE49-F238E27FC236}">
                <a16:creationId xmlns:a16="http://schemas.microsoft.com/office/drawing/2014/main" id="{E84C0B95-02BE-D8B6-31F3-B099848FCC15}"/>
              </a:ext>
            </a:extLst>
          </p:cNvPr>
          <p:cNvGraphicFramePr>
            <a:graphicFrameLocks noGrp="1"/>
          </p:cNvGraphicFramePr>
          <p:nvPr>
            <p:extLst>
              <p:ext uri="{D42A27DB-BD31-4B8C-83A1-F6EECF244321}">
                <p14:modId xmlns:p14="http://schemas.microsoft.com/office/powerpoint/2010/main" val="4272592311"/>
              </p:ext>
            </p:extLst>
          </p:nvPr>
        </p:nvGraphicFramePr>
        <p:xfrm>
          <a:off x="872411" y="980028"/>
          <a:ext cx="10527110" cy="2624665"/>
        </p:xfrm>
        <a:graphic>
          <a:graphicData uri="http://schemas.openxmlformats.org/drawingml/2006/table">
            <a:tbl>
              <a:tblPr firstRow="1" firstCol="1" bandRow="1">
                <a:tableStyleId>{5C22544A-7EE6-4342-B048-85BDC9FD1C3A}</a:tableStyleId>
              </a:tblPr>
              <a:tblGrid>
                <a:gridCol w="4055004">
                  <a:extLst>
                    <a:ext uri="{9D8B030D-6E8A-4147-A177-3AD203B41FA5}">
                      <a16:colId xmlns:a16="http://schemas.microsoft.com/office/drawing/2014/main" val="490146221"/>
                    </a:ext>
                  </a:extLst>
                </a:gridCol>
                <a:gridCol w="2291613">
                  <a:extLst>
                    <a:ext uri="{9D8B030D-6E8A-4147-A177-3AD203B41FA5}">
                      <a16:colId xmlns:a16="http://schemas.microsoft.com/office/drawing/2014/main" val="367250495"/>
                    </a:ext>
                  </a:extLst>
                </a:gridCol>
                <a:gridCol w="4180493">
                  <a:extLst>
                    <a:ext uri="{9D8B030D-6E8A-4147-A177-3AD203B41FA5}">
                      <a16:colId xmlns:a16="http://schemas.microsoft.com/office/drawing/2014/main" val="1214781812"/>
                    </a:ext>
                  </a:extLst>
                </a:gridCol>
              </a:tblGrid>
              <a:tr h="569168">
                <a:tc>
                  <a:txBody>
                    <a:bodyPr/>
                    <a:lstStyle/>
                    <a:p>
                      <a:pPr marL="1270" indent="-6350" algn="l">
                        <a:lnSpc>
                          <a:spcPct val="107000"/>
                        </a:lnSpc>
                        <a:spcAft>
                          <a:spcPts val="40"/>
                        </a:spcAft>
                      </a:pPr>
                      <a:r>
                        <a:rPr lang="fr-FR" sz="1200" kern="100" noProof="0">
                          <a:effectLst/>
                        </a:rPr>
                        <a:t>Tâche  </a:t>
                      </a:r>
                      <a:endParaRPr lang="fr-FR" sz="12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fr-FR" sz="1100" kern="100" noProof="0">
                          <a:effectLst/>
                        </a:rPr>
                        <a:t>Compétence exclusive du médecin-conseil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fr-FR" sz="1100" kern="100" noProof="0">
                          <a:effectLst/>
                        </a:rPr>
                        <a:t>Compétence du médecin-conseil et du collaborateur de l'équipe </a:t>
                      </a:r>
                    </a:p>
                    <a:p>
                      <a:pPr marL="6350" marR="19050" indent="-6350" algn="ctr">
                        <a:lnSpc>
                          <a:spcPct val="107000"/>
                        </a:lnSpc>
                        <a:spcAft>
                          <a:spcPts val="40"/>
                        </a:spcAft>
                      </a:pPr>
                      <a:r>
                        <a:rPr lang="fr-FR" sz="1100" kern="100" noProof="0">
                          <a:effectLst/>
                        </a:rPr>
                        <a:t>multidisciplinaire </a:t>
                      </a:r>
                    </a:p>
                    <a:p>
                      <a:pPr marL="11430" indent="-6350" algn="ctr">
                        <a:lnSpc>
                          <a:spcPct val="107000"/>
                        </a:lnSpc>
                        <a:spcAft>
                          <a:spcPts val="40"/>
                        </a:spcAft>
                      </a:pPr>
                      <a:r>
                        <a:rPr lang="fr-FR" sz="1100" kern="100" noProof="0">
                          <a:effectLst/>
                        </a:rPr>
                        <a:t>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extLst>
                  <a:ext uri="{0D108BD9-81ED-4DB2-BD59-A6C34878D82A}">
                    <a16:rowId xmlns:a16="http://schemas.microsoft.com/office/drawing/2014/main" val="429490748"/>
                  </a:ext>
                </a:extLst>
              </a:tr>
              <a:tr h="815538">
                <a:tc>
                  <a:txBody>
                    <a:bodyPr/>
                    <a:lstStyle/>
                    <a:p>
                      <a:pPr marL="1270" indent="-6350" algn="l">
                        <a:lnSpc>
                          <a:spcPct val="107000"/>
                        </a:lnSpc>
                        <a:spcAft>
                          <a:spcPts val="40"/>
                        </a:spcAft>
                      </a:pPr>
                      <a:r>
                        <a:rPr lang="fr-FR" sz="1400" kern="100" noProof="0">
                          <a:effectLst/>
                          <a:latin typeface="Calibri" panose="020F0502020204030204" pitchFamily="34" charset="0"/>
                          <a:cs typeface="Calibri" panose="020F0502020204030204" pitchFamily="34" charset="0"/>
                        </a:rPr>
                        <a:t>Accepter ou refuser la </a:t>
                      </a:r>
                    </a:p>
                    <a:p>
                      <a:pPr marL="1270" indent="-6350" algn="l">
                        <a:lnSpc>
                          <a:spcPct val="107000"/>
                        </a:lnSpc>
                        <a:spcAft>
                          <a:spcPts val="40"/>
                        </a:spcAft>
                      </a:pPr>
                      <a:r>
                        <a:rPr lang="fr-FR" sz="1400" kern="100" noProof="0">
                          <a:effectLst/>
                          <a:latin typeface="Calibri" panose="020F0502020204030204" pitchFamily="34" charset="0"/>
                          <a:cs typeface="Calibri" panose="020F0502020204030204" pitchFamily="34" charset="0"/>
                        </a:rPr>
                        <a:t>reconnaissance de l’incapacité de travail après réception du certificat d’incapacité de travail </a:t>
                      </a:r>
                      <a:endParaRPr lang="fr-FR" sz="14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marR="20320" indent="-6350" algn="ctr">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X  </a:t>
                      </a:r>
                    </a:p>
                    <a:p>
                      <a:pPr marL="12065" indent="-6350" algn="ctr">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extLst>
                  <a:ext uri="{0D108BD9-81ED-4DB2-BD59-A6C34878D82A}">
                    <a16:rowId xmlns:a16="http://schemas.microsoft.com/office/drawing/2014/main" val="704100765"/>
                  </a:ext>
                </a:extLst>
              </a:tr>
              <a:tr h="619962">
                <a:tc>
                  <a:txBody>
                    <a:bodyPr/>
                    <a:lstStyle/>
                    <a:p>
                      <a:pPr marL="1270" marR="8890" indent="-6350" algn="l">
                        <a:lnSpc>
                          <a:spcPct val="107000"/>
                        </a:lnSpc>
                        <a:spcAft>
                          <a:spcPts val="40"/>
                        </a:spcAft>
                      </a:pPr>
                      <a:r>
                        <a:rPr lang="fr-FR" sz="1400" kern="100" noProof="0">
                          <a:effectLst/>
                          <a:latin typeface="Calibri" panose="020F0502020204030204" pitchFamily="34" charset="0"/>
                          <a:cs typeface="Calibri" panose="020F0502020204030204" pitchFamily="34" charset="0"/>
                        </a:rPr>
                        <a:t>Déterminer la fin de l’incapacité de travail lors de l’incapacité primaire et de l’invalidité </a:t>
                      </a:r>
                      <a:endParaRPr lang="fr-FR" sz="14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marR="20320" indent="-6350" algn="ctr">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X  </a:t>
                      </a:r>
                    </a:p>
                    <a:p>
                      <a:pPr marL="6350" indent="-6350" algn="l">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extLst>
                  <a:ext uri="{0D108BD9-81ED-4DB2-BD59-A6C34878D82A}">
                    <a16:rowId xmlns:a16="http://schemas.microsoft.com/office/drawing/2014/main" val="2462196653"/>
                  </a:ext>
                </a:extLst>
              </a:tr>
              <a:tr h="424384">
                <a:tc>
                  <a:txBody>
                    <a:bodyPr/>
                    <a:lstStyle/>
                    <a:p>
                      <a:pPr marL="1270" indent="-6350" algn="l">
                        <a:lnSpc>
                          <a:spcPct val="107000"/>
                        </a:lnSpc>
                        <a:spcAft>
                          <a:spcPts val="40"/>
                        </a:spcAft>
                      </a:pPr>
                      <a:r>
                        <a:rPr lang="fr-FR" sz="1400" kern="100" noProof="0">
                          <a:effectLst/>
                          <a:latin typeface="Calibri" panose="020F0502020204030204" pitchFamily="34" charset="0"/>
                          <a:cs typeface="Calibri" panose="020F0502020204030204" pitchFamily="34" charset="0"/>
                        </a:rPr>
                        <a:t>Contacts avant la fin du 4</a:t>
                      </a:r>
                      <a:r>
                        <a:rPr lang="fr-FR" sz="1400" kern="100" baseline="30000" noProof="0">
                          <a:effectLst/>
                          <a:latin typeface="Calibri" panose="020F0502020204030204" pitchFamily="34" charset="0"/>
                          <a:cs typeface="Calibri" panose="020F0502020204030204" pitchFamily="34" charset="0"/>
                        </a:rPr>
                        <a:t>e</a:t>
                      </a:r>
                      <a:r>
                        <a:rPr lang="fr-FR" sz="1400" kern="100" noProof="0">
                          <a:effectLst/>
                          <a:latin typeface="Calibri" panose="020F0502020204030204" pitchFamily="34" charset="0"/>
                          <a:cs typeface="Calibri" panose="020F0502020204030204" pitchFamily="34" charset="0"/>
                        </a:rPr>
                        <a:t> mois de l'incapacité de travail </a:t>
                      </a:r>
                      <a:endParaRPr lang="fr-FR" sz="1400" kern="100" noProof="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indent="-6350" algn="l">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tc>
                  <a:txBody>
                    <a:bodyPr/>
                    <a:lstStyle/>
                    <a:p>
                      <a:pPr marL="6350" marR="20955" indent="-6350" algn="ctr">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X  </a:t>
                      </a:r>
                    </a:p>
                    <a:p>
                      <a:pPr marL="11430" indent="-6350" algn="ctr">
                        <a:lnSpc>
                          <a:spcPct val="107000"/>
                        </a:lnSpc>
                        <a:spcAft>
                          <a:spcPts val="40"/>
                        </a:spcAft>
                      </a:pPr>
                      <a:r>
                        <a:rPr lang="fr-FR" sz="1200" kern="100" noProof="0">
                          <a:solidFill>
                            <a:schemeClr val="tx1">
                              <a:lumMod val="65000"/>
                              <a:lumOff val="35000"/>
                            </a:schemeClr>
                          </a:solidFill>
                          <a:effectLst/>
                          <a:latin typeface="Calibri" panose="020F0502020204030204" pitchFamily="34" charset="0"/>
                          <a:cs typeface="Calibri" panose="020F0502020204030204" pitchFamily="34" charset="0"/>
                        </a:rPr>
                        <a:t> </a:t>
                      </a:r>
                      <a:endParaRPr lang="fr-FR" sz="1200" kern="100" noProof="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68580" marR="48895" marT="30480" marB="0"/>
                </a:tc>
                <a:extLst>
                  <a:ext uri="{0D108BD9-81ED-4DB2-BD59-A6C34878D82A}">
                    <a16:rowId xmlns:a16="http://schemas.microsoft.com/office/drawing/2014/main" val="3909117423"/>
                  </a:ext>
                </a:extLst>
              </a:tr>
            </a:tbl>
          </a:graphicData>
        </a:graphic>
      </p:graphicFrame>
      <p:sp>
        <p:nvSpPr>
          <p:cNvPr id="5" name="Titre 1">
            <a:extLst>
              <a:ext uri="{FF2B5EF4-FFF2-40B4-BE49-F238E27FC236}">
                <a16:creationId xmlns:a16="http://schemas.microsoft.com/office/drawing/2014/main" id="{55A34BA4-2AAE-CAFA-E3CF-B442D58D6422}"/>
              </a:ext>
            </a:extLst>
          </p:cNvPr>
          <p:cNvSpPr txBox="1">
            <a:spLocks/>
          </p:cNvSpPr>
          <p:nvPr/>
        </p:nvSpPr>
        <p:spPr>
          <a:xfrm>
            <a:off x="609480" y="273600"/>
            <a:ext cx="10972440" cy="114480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0" i="0" u="none" strike="noStrike" kern="1200" cap="none" spc="0" normalizeH="0" baseline="0" noProof="0">
                <a:ln>
                  <a:noFill/>
                </a:ln>
                <a:solidFill>
                  <a:srgbClr val="1E699D"/>
                </a:solidFill>
                <a:effectLst/>
                <a:uLnTx/>
                <a:uFillTx/>
                <a:latin typeface="Calibri"/>
              </a:rPr>
              <a:t>6.4.a. L’équipe multidisciplinaire : qui fait quoi ? </a:t>
            </a:r>
            <a:endParaRPr lang="fr-FR" sz="2800" b="0" i="0" u="none" strike="noStrike" kern="1200" cap="none" spc="0" normalizeH="0" baseline="0" noProof="0">
              <a:ln>
                <a:noFill/>
              </a:ln>
              <a:solidFill>
                <a:srgbClr val="1E699D"/>
              </a:solidFill>
              <a:effectLst/>
              <a:uLnTx/>
              <a:uFillTx/>
              <a:latin typeface="Calibri"/>
            </a:endParaRPr>
          </a:p>
        </p:txBody>
      </p:sp>
    </p:spTree>
    <p:extLst>
      <p:ext uri="{BB962C8B-B14F-4D97-AF65-F5344CB8AC3E}">
        <p14:creationId xmlns:p14="http://schemas.microsoft.com/office/powerpoint/2010/main" val="12721244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40E95F7F-5C75-39DD-1887-1A03510141E7}"/>
              </a:ext>
            </a:extLst>
          </p:cNvPr>
          <p:cNvGraphicFramePr>
            <a:graphicFrameLocks noGrp="1"/>
          </p:cNvGraphicFramePr>
          <p:nvPr>
            <p:extLst>
              <p:ext uri="{D42A27DB-BD31-4B8C-83A1-F6EECF244321}">
                <p14:modId xmlns:p14="http://schemas.microsoft.com/office/powerpoint/2010/main" val="579674663"/>
              </p:ext>
            </p:extLst>
          </p:nvPr>
        </p:nvGraphicFramePr>
        <p:xfrm>
          <a:off x="1078301" y="1538377"/>
          <a:ext cx="10595338" cy="5089872"/>
        </p:xfrm>
        <a:graphic>
          <a:graphicData uri="http://schemas.openxmlformats.org/drawingml/2006/table">
            <a:tbl>
              <a:tblPr firstRow="1" firstCol="1" bandRow="1">
                <a:tableStyleId>{5C22544A-7EE6-4342-B048-85BDC9FD1C3A}</a:tableStyleId>
              </a:tblPr>
              <a:tblGrid>
                <a:gridCol w="4145307">
                  <a:extLst>
                    <a:ext uri="{9D8B030D-6E8A-4147-A177-3AD203B41FA5}">
                      <a16:colId xmlns:a16="http://schemas.microsoft.com/office/drawing/2014/main" val="2791328329"/>
                    </a:ext>
                  </a:extLst>
                </a:gridCol>
                <a:gridCol w="2251375">
                  <a:extLst>
                    <a:ext uri="{9D8B030D-6E8A-4147-A177-3AD203B41FA5}">
                      <a16:colId xmlns:a16="http://schemas.microsoft.com/office/drawing/2014/main" val="1040151769"/>
                    </a:ext>
                  </a:extLst>
                </a:gridCol>
                <a:gridCol w="4198656">
                  <a:extLst>
                    <a:ext uri="{9D8B030D-6E8A-4147-A177-3AD203B41FA5}">
                      <a16:colId xmlns:a16="http://schemas.microsoft.com/office/drawing/2014/main" val="1840364604"/>
                    </a:ext>
                  </a:extLst>
                </a:gridCol>
              </a:tblGrid>
              <a:tr h="256420">
                <a:tc>
                  <a:txBody>
                    <a:bodyPr/>
                    <a:lstStyle/>
                    <a:p>
                      <a:pPr marL="1270" indent="-6350" algn="just">
                        <a:lnSpc>
                          <a:spcPct val="107000"/>
                        </a:lnSpc>
                        <a:spcAft>
                          <a:spcPts val="40"/>
                        </a:spcAft>
                      </a:pPr>
                      <a:r>
                        <a:rPr lang="fr-FR" sz="1400" kern="100" noProof="0">
                          <a:effectLst/>
                          <a:latin typeface="Calibri"/>
                          <a:cs typeface="Calibri"/>
                        </a:rPr>
                        <a:t>Catégoriser au cours du 4</a:t>
                      </a:r>
                      <a:r>
                        <a:rPr lang="fr-FR" sz="1400" kern="100" baseline="30000" noProof="0">
                          <a:effectLst/>
                          <a:latin typeface="Calibri"/>
                          <a:cs typeface="Calibri"/>
                        </a:rPr>
                        <a:t>e</a:t>
                      </a:r>
                      <a:r>
                        <a:rPr lang="fr-FR" sz="1400" kern="100" noProof="0">
                          <a:effectLst/>
                          <a:latin typeface="Calibri"/>
                          <a:cs typeface="Calibri"/>
                        </a:rPr>
                        <a:t> mois d'incapacité de travail </a:t>
                      </a:r>
                      <a:endParaRPr lang="fr-FR" sz="1400" kern="100" noProof="0">
                        <a:solidFill>
                          <a:srgbClr val="000000"/>
                        </a:solidFill>
                        <a:effectLst/>
                        <a:latin typeface="Calibri"/>
                        <a:ea typeface="Calibri" panose="020F0502020204030204" pitchFamily="34" charset="0"/>
                        <a:cs typeface="Calibri"/>
                      </a:endParaRPr>
                    </a:p>
                  </a:txBody>
                  <a:tcPr marL="38291" marR="34036" marT="17018" marB="0"/>
                </a:tc>
                <a:tc>
                  <a:txBody>
                    <a:bodyPr/>
                    <a:lstStyle/>
                    <a:p>
                      <a:pPr marL="6350" indent="-6350" algn="l">
                        <a:lnSpc>
                          <a:spcPct val="107000"/>
                        </a:lnSpc>
                        <a:spcAft>
                          <a:spcPts val="40"/>
                        </a:spcAft>
                      </a:pPr>
                      <a:r>
                        <a:rPr lang="fr-FR" sz="1200" kern="100" noProof="0">
                          <a:effectLst/>
                          <a:latin typeface="Calibri"/>
                          <a:cs typeface="Calibri"/>
                        </a:rPr>
                        <a:t> </a:t>
                      </a:r>
                      <a:endParaRPr lang="fr-FR" sz="1200" kern="100" noProof="0">
                        <a:solidFill>
                          <a:srgbClr val="000000"/>
                        </a:solidFill>
                        <a:effectLst/>
                        <a:latin typeface="Calibri"/>
                        <a:ea typeface="Calibri" panose="020F0502020204030204" pitchFamily="34" charset="0"/>
                        <a:cs typeface="Calibri"/>
                      </a:endParaRPr>
                    </a:p>
                  </a:txBody>
                  <a:tcPr marL="38291" marR="34036" marT="17018" marB="0"/>
                </a:tc>
                <a:tc>
                  <a:txBody>
                    <a:bodyPr/>
                    <a:lstStyle/>
                    <a:p>
                      <a:pPr marL="6350" marR="8255" indent="-6350" algn="ctr">
                        <a:lnSpc>
                          <a:spcPct val="107000"/>
                        </a:lnSpc>
                        <a:spcAft>
                          <a:spcPts val="40"/>
                        </a:spcAft>
                      </a:pPr>
                      <a:r>
                        <a:rPr lang="fr-FR" sz="1200" kern="100" noProof="0">
                          <a:effectLst/>
                          <a:latin typeface="Calibri"/>
                          <a:cs typeface="Calibri"/>
                        </a:rPr>
                        <a:t>X  </a:t>
                      </a:r>
                      <a:endParaRPr lang="fr-FR" sz="1200" kern="100" noProof="0">
                        <a:solidFill>
                          <a:srgbClr val="000000"/>
                        </a:solidFill>
                        <a:effectLst/>
                        <a:latin typeface="Calibri"/>
                        <a:ea typeface="Calibri" panose="020F0502020204030204" pitchFamily="34" charset="0"/>
                        <a:cs typeface="Calibri"/>
                      </a:endParaRPr>
                    </a:p>
                  </a:txBody>
                  <a:tcPr marL="38291" marR="34036" marT="17018" marB="0"/>
                </a:tc>
                <a:extLst>
                  <a:ext uri="{0D108BD9-81ED-4DB2-BD59-A6C34878D82A}">
                    <a16:rowId xmlns:a16="http://schemas.microsoft.com/office/drawing/2014/main" val="3657424882"/>
                  </a:ext>
                </a:extLst>
              </a:tr>
              <a:tr h="461557">
                <a:tc>
                  <a:txBody>
                    <a:bodyPr/>
                    <a:lstStyle/>
                    <a:p>
                      <a:pPr marL="1270" indent="-6350" algn="l">
                        <a:lnSpc>
                          <a:spcPct val="107000"/>
                        </a:lnSpc>
                        <a:spcAft>
                          <a:spcPts val="40"/>
                        </a:spcAft>
                      </a:pPr>
                      <a:r>
                        <a:rPr lang="fr-FR" sz="1400" kern="100" noProof="0">
                          <a:effectLst/>
                          <a:latin typeface="Calibri"/>
                          <a:cs typeface="Calibri"/>
                        </a:rPr>
                        <a:t>Validation de la catégorie 2 après catégorisation par un collaborateur de l'équipe multidisciplinaire </a:t>
                      </a:r>
                      <a:endParaRPr lang="fr-FR" sz="1400" kern="100" noProof="0">
                        <a:solidFill>
                          <a:srgbClr val="000000"/>
                        </a:solidFill>
                        <a:effectLst/>
                        <a:latin typeface="Calibri"/>
                        <a:ea typeface="Calibri" panose="020F0502020204030204" pitchFamily="34" charset="0"/>
                        <a:cs typeface="Calibri"/>
                      </a:endParaRPr>
                    </a:p>
                  </a:txBody>
                  <a:tcPr marL="38291" marR="34036" marT="17018" marB="0"/>
                </a:tc>
                <a:tc>
                  <a:txBody>
                    <a:bodyPr/>
                    <a:lstStyle/>
                    <a:p>
                      <a:pPr marL="6350" marR="7620" indent="-6350" algn="ctr">
                        <a:lnSpc>
                          <a:spcPct val="107000"/>
                        </a:lnSpc>
                        <a:spcAft>
                          <a:spcPts val="40"/>
                        </a:spcAft>
                      </a:pPr>
                      <a:r>
                        <a:rPr lang="fr-FR" sz="1200" kern="100" noProof="0">
                          <a:solidFill>
                            <a:schemeClr val="tx1">
                              <a:lumMod val="65000"/>
                              <a:lumOff val="35000"/>
                            </a:schemeClr>
                          </a:solidFill>
                          <a:effectLst/>
                          <a:latin typeface="Calibri"/>
                          <a:cs typeface="Calibri"/>
                        </a:rPr>
                        <a:t>X  </a:t>
                      </a:r>
                      <a:endParaRPr lang="fr-FR" sz="1200" kern="100" noProof="0">
                        <a:solidFill>
                          <a:schemeClr val="tx1">
                            <a:lumMod val="65000"/>
                            <a:lumOff val="35000"/>
                          </a:schemeClr>
                        </a:solidFill>
                        <a:effectLst/>
                        <a:latin typeface="Calibri"/>
                        <a:ea typeface="Calibri" panose="020F0502020204030204" pitchFamily="34" charset="0"/>
                        <a:cs typeface="Calibri"/>
                      </a:endParaRPr>
                    </a:p>
                  </a:txBody>
                  <a:tcPr marL="38291" marR="34036" marT="17018" marB="0"/>
                </a:tc>
                <a:tc>
                  <a:txBody>
                    <a:bodyPr/>
                    <a:lstStyle/>
                    <a:p>
                      <a:pPr marL="23495" indent="-6350" algn="ctr">
                        <a:lnSpc>
                          <a:spcPct val="107000"/>
                        </a:lnSpc>
                        <a:spcAft>
                          <a:spcPts val="40"/>
                        </a:spcAft>
                      </a:pPr>
                      <a:r>
                        <a:rPr lang="fr-FR" sz="1200" kern="100" noProof="0">
                          <a:effectLst/>
                          <a:latin typeface="Calibri"/>
                          <a:cs typeface="Calibri"/>
                        </a:rPr>
                        <a:t> </a:t>
                      </a:r>
                      <a:endParaRPr lang="fr-FR" sz="1200" kern="100" noProof="0">
                        <a:solidFill>
                          <a:srgbClr val="000000"/>
                        </a:solidFill>
                        <a:effectLst/>
                        <a:latin typeface="Calibri"/>
                        <a:ea typeface="Calibri" panose="020F0502020204030204" pitchFamily="34" charset="0"/>
                        <a:cs typeface="Calibri"/>
                      </a:endParaRPr>
                    </a:p>
                  </a:txBody>
                  <a:tcPr marL="38291" marR="34036" marT="17018" marB="0"/>
                </a:tc>
                <a:extLst>
                  <a:ext uri="{0D108BD9-81ED-4DB2-BD59-A6C34878D82A}">
                    <a16:rowId xmlns:a16="http://schemas.microsoft.com/office/drawing/2014/main" val="2676585685"/>
                  </a:ext>
                </a:extLst>
              </a:tr>
              <a:tr h="1589809">
                <a:tc>
                  <a:txBody>
                    <a:bodyPr/>
                    <a:lstStyle/>
                    <a:p>
                      <a:pPr marL="1270" indent="-6350" algn="l">
                        <a:lnSpc>
                          <a:spcPct val="107000"/>
                        </a:lnSpc>
                        <a:spcAft>
                          <a:spcPts val="40"/>
                        </a:spcAft>
                      </a:pPr>
                      <a:r>
                        <a:rPr lang="fr-FR" sz="1400" kern="100" noProof="0">
                          <a:effectLst/>
                          <a:latin typeface="Calibri"/>
                          <a:cs typeface="Calibri"/>
                        </a:rPr>
                        <a:t>Contacts dans le courant du 7</a:t>
                      </a:r>
                      <a:r>
                        <a:rPr lang="fr-FR" sz="1400" kern="100" baseline="30000" noProof="0">
                          <a:effectLst/>
                          <a:latin typeface="Calibri"/>
                          <a:cs typeface="Calibri"/>
                        </a:rPr>
                        <a:t>e</a:t>
                      </a:r>
                      <a:r>
                        <a:rPr lang="fr-FR" sz="1400" kern="100" noProof="0">
                          <a:effectLst/>
                          <a:latin typeface="Calibri"/>
                          <a:cs typeface="Calibri"/>
                        </a:rPr>
                        <a:t> mois </a:t>
                      </a:r>
                    </a:p>
                    <a:p>
                      <a:pPr marL="1270" indent="-6350" algn="l">
                        <a:lnSpc>
                          <a:spcPct val="107000"/>
                        </a:lnSpc>
                        <a:spcAft>
                          <a:spcPts val="40"/>
                        </a:spcAft>
                      </a:pPr>
                      <a:r>
                        <a:rPr lang="fr-FR" sz="1400" kern="100" noProof="0">
                          <a:effectLst/>
                          <a:latin typeface="Calibri"/>
                          <a:cs typeface="Calibri"/>
                        </a:rPr>
                        <a:t>d'incapacité de travail </a:t>
                      </a:r>
                    </a:p>
                    <a:p>
                      <a:pPr marL="1270" indent="-6350" algn="l">
                        <a:lnSpc>
                          <a:spcPct val="107000"/>
                        </a:lnSpc>
                        <a:spcAft>
                          <a:spcPts val="40"/>
                        </a:spcAft>
                      </a:pPr>
                      <a:r>
                        <a:rPr lang="fr-FR" sz="1400" kern="100" noProof="0">
                          <a:effectLst/>
                          <a:latin typeface="Calibri"/>
                          <a:cs typeface="Calibri"/>
                        </a:rPr>
                        <a:t> </a:t>
                      </a:r>
                      <a:endParaRPr lang="fr-FR" sz="1400" kern="100" noProof="0">
                        <a:solidFill>
                          <a:srgbClr val="000000"/>
                        </a:solidFill>
                        <a:effectLst/>
                        <a:latin typeface="Calibri"/>
                        <a:ea typeface="Calibri" panose="020F0502020204030204" pitchFamily="34" charset="0"/>
                        <a:cs typeface="Calibri"/>
                      </a:endParaRPr>
                    </a:p>
                  </a:txBody>
                  <a:tcPr marL="38291" marR="34036" marT="17018" marB="0"/>
                </a:tc>
                <a:tc>
                  <a:txBody>
                    <a:bodyPr/>
                    <a:lstStyle/>
                    <a:p>
                      <a:pPr marL="6350" indent="-6350" algn="l">
                        <a:lnSpc>
                          <a:spcPct val="107000"/>
                        </a:lnSpc>
                        <a:spcAft>
                          <a:spcPts val="40"/>
                        </a:spcAft>
                      </a:pPr>
                      <a:r>
                        <a:rPr lang="fr-FR" sz="1200" kern="100" noProof="0">
                          <a:effectLst/>
                          <a:latin typeface="Calibri"/>
                          <a:cs typeface="Calibri"/>
                        </a:rPr>
                        <a:t> </a:t>
                      </a:r>
                      <a:endParaRPr lang="fr-FR" sz="1200" kern="100" noProof="0">
                        <a:solidFill>
                          <a:srgbClr val="000000"/>
                        </a:solidFill>
                        <a:effectLst/>
                        <a:latin typeface="Calibri"/>
                        <a:ea typeface="Calibri" panose="020F0502020204030204" pitchFamily="34" charset="0"/>
                        <a:cs typeface="Calibri"/>
                      </a:endParaRPr>
                    </a:p>
                  </a:txBody>
                  <a:tcPr marL="38291" marR="34036" marT="17018" marB="0"/>
                </a:tc>
                <a:tc>
                  <a:txBody>
                    <a:bodyPr/>
                    <a:lstStyle/>
                    <a:p>
                      <a:pPr marL="6350" marR="8255" indent="-6350" algn="ctr">
                        <a:lnSpc>
                          <a:spcPct val="107000"/>
                        </a:lnSpc>
                        <a:spcAft>
                          <a:spcPts val="40"/>
                        </a:spcAft>
                      </a:pPr>
                      <a:r>
                        <a:rPr lang="fr-FR" sz="1300" kern="100" noProof="0">
                          <a:solidFill>
                            <a:schemeClr val="tx1">
                              <a:lumMod val="65000"/>
                              <a:lumOff val="35000"/>
                            </a:schemeClr>
                          </a:solidFill>
                          <a:effectLst/>
                          <a:latin typeface="Calibri"/>
                          <a:cs typeface="Calibri"/>
                        </a:rPr>
                        <a:t>X  </a:t>
                      </a:r>
                    </a:p>
                    <a:p>
                      <a:pPr marL="23495" indent="-6350" algn="ctr">
                        <a:lnSpc>
                          <a:spcPct val="107000"/>
                        </a:lnSpc>
                        <a:spcAft>
                          <a:spcPts val="40"/>
                        </a:spcAft>
                      </a:pPr>
                      <a:r>
                        <a:rPr lang="fr-FR" sz="1300" kern="100" noProof="0">
                          <a:solidFill>
                            <a:schemeClr val="tx1">
                              <a:lumMod val="65000"/>
                              <a:lumOff val="35000"/>
                            </a:schemeClr>
                          </a:solidFill>
                          <a:effectLst/>
                          <a:latin typeface="Calibri"/>
                          <a:cs typeface="Calibri"/>
                        </a:rPr>
                        <a:t> </a:t>
                      </a:r>
                    </a:p>
                    <a:p>
                      <a:pPr marL="1270" indent="-6350" algn="ctr">
                        <a:lnSpc>
                          <a:spcPct val="99000"/>
                        </a:lnSpc>
                        <a:spcAft>
                          <a:spcPts val="40"/>
                        </a:spcAft>
                      </a:pPr>
                      <a:r>
                        <a:rPr lang="fr-FR" sz="1300" kern="100" noProof="0">
                          <a:solidFill>
                            <a:schemeClr val="tx1">
                              <a:lumMod val="65000"/>
                              <a:lumOff val="35000"/>
                            </a:schemeClr>
                          </a:solidFill>
                          <a:effectLst/>
                          <a:latin typeface="Calibri"/>
                          <a:cs typeface="Calibri"/>
                        </a:rPr>
                        <a:t>Seul le médecin-conseil peut décider de mettre fin à l'incapacité de travail  </a:t>
                      </a:r>
                    </a:p>
                    <a:p>
                      <a:pPr marL="6350" marR="7620" indent="-6350" algn="ctr">
                        <a:lnSpc>
                          <a:spcPct val="107000"/>
                        </a:lnSpc>
                        <a:spcAft>
                          <a:spcPts val="40"/>
                        </a:spcAft>
                      </a:pPr>
                      <a:r>
                        <a:rPr lang="fr-FR" sz="1300" kern="100" noProof="0">
                          <a:solidFill>
                            <a:schemeClr val="tx1">
                              <a:lumMod val="65000"/>
                              <a:lumOff val="35000"/>
                            </a:schemeClr>
                          </a:solidFill>
                          <a:effectLst/>
                          <a:latin typeface="Calibri"/>
                          <a:cs typeface="Calibri"/>
                        </a:rPr>
                        <a:t>-  </a:t>
                      </a:r>
                    </a:p>
                    <a:p>
                      <a:pPr marL="6350" indent="-6350" algn="ctr">
                        <a:lnSpc>
                          <a:spcPct val="99000"/>
                        </a:lnSpc>
                        <a:spcAft>
                          <a:spcPts val="40"/>
                        </a:spcAft>
                      </a:pPr>
                      <a:r>
                        <a:rPr lang="fr-FR" sz="1300" kern="100" noProof="0">
                          <a:solidFill>
                            <a:schemeClr val="tx1">
                              <a:lumMod val="65000"/>
                              <a:lumOff val="35000"/>
                            </a:schemeClr>
                          </a:solidFill>
                          <a:effectLst/>
                          <a:latin typeface="Calibri"/>
                          <a:cs typeface="Calibri"/>
                        </a:rPr>
                        <a:t>Un collaborateur de l'équipe multidisciplinaire peut formuler une proposition de fin d'incapacité de travail à  l'attention du médecin- conseil </a:t>
                      </a:r>
                      <a:endParaRPr lang="fr-FR" sz="1300" kern="100" noProof="0">
                        <a:solidFill>
                          <a:schemeClr val="tx1">
                            <a:lumMod val="65000"/>
                            <a:lumOff val="35000"/>
                          </a:schemeClr>
                        </a:solidFill>
                        <a:effectLst/>
                        <a:latin typeface="Calibri"/>
                        <a:ea typeface="Calibri"/>
                        <a:cs typeface="Calibri"/>
                      </a:endParaRPr>
                    </a:p>
                  </a:txBody>
                  <a:tcPr marL="38291" marR="34036" marT="17018" marB="0"/>
                </a:tc>
                <a:extLst>
                  <a:ext uri="{0D108BD9-81ED-4DB2-BD59-A6C34878D82A}">
                    <a16:rowId xmlns:a16="http://schemas.microsoft.com/office/drawing/2014/main" val="783652214"/>
                  </a:ext>
                </a:extLst>
              </a:tr>
              <a:tr h="1230820">
                <a:tc>
                  <a:txBody>
                    <a:bodyPr/>
                    <a:lstStyle/>
                    <a:p>
                      <a:pPr marL="1270" indent="-6350" algn="l">
                        <a:lnSpc>
                          <a:spcPct val="107000"/>
                        </a:lnSpc>
                        <a:spcAft>
                          <a:spcPts val="40"/>
                        </a:spcAft>
                      </a:pPr>
                      <a:r>
                        <a:rPr lang="fr-FR" sz="1400" kern="100" noProof="0">
                          <a:effectLst/>
                          <a:latin typeface="Calibri"/>
                          <a:cs typeface="Calibri"/>
                        </a:rPr>
                        <a:t>Proposition d'entrée en invalidité </a:t>
                      </a:r>
                    </a:p>
                    <a:p>
                      <a:pPr marL="1270" indent="-6350" algn="l">
                        <a:lnSpc>
                          <a:spcPct val="107000"/>
                        </a:lnSpc>
                        <a:spcAft>
                          <a:spcPts val="40"/>
                        </a:spcAft>
                      </a:pPr>
                      <a:r>
                        <a:rPr lang="fr-FR" sz="1400" kern="100" noProof="0">
                          <a:effectLst/>
                          <a:latin typeface="Calibri"/>
                          <a:cs typeface="Calibri"/>
                        </a:rPr>
                        <a:t> </a:t>
                      </a:r>
                      <a:endParaRPr lang="fr-FR" sz="1400" kern="100" noProof="0">
                        <a:solidFill>
                          <a:srgbClr val="000000"/>
                        </a:solidFill>
                        <a:effectLst/>
                        <a:latin typeface="Calibri"/>
                        <a:ea typeface="Calibri" panose="020F0502020204030204" pitchFamily="34" charset="0"/>
                        <a:cs typeface="Calibri"/>
                      </a:endParaRPr>
                    </a:p>
                  </a:txBody>
                  <a:tcPr marL="38291" marR="34036" marT="17018" marB="0"/>
                </a:tc>
                <a:tc>
                  <a:txBody>
                    <a:bodyPr/>
                    <a:lstStyle/>
                    <a:p>
                      <a:pPr marL="6350" indent="-6350" algn="l">
                        <a:lnSpc>
                          <a:spcPct val="107000"/>
                        </a:lnSpc>
                        <a:spcAft>
                          <a:spcPts val="40"/>
                        </a:spcAft>
                      </a:pPr>
                      <a:r>
                        <a:rPr lang="fr-FR" sz="1200" kern="100" noProof="0">
                          <a:effectLst/>
                          <a:latin typeface="Calibri"/>
                          <a:cs typeface="Calibri"/>
                        </a:rPr>
                        <a:t> </a:t>
                      </a:r>
                      <a:endParaRPr lang="fr-FR" sz="1200" kern="100" noProof="0">
                        <a:solidFill>
                          <a:srgbClr val="000000"/>
                        </a:solidFill>
                        <a:effectLst/>
                        <a:latin typeface="Calibri"/>
                        <a:ea typeface="Calibri" panose="020F0502020204030204" pitchFamily="34" charset="0"/>
                        <a:cs typeface="Calibri"/>
                      </a:endParaRPr>
                    </a:p>
                  </a:txBody>
                  <a:tcPr marL="38291" marR="34036" marT="17018" marB="0"/>
                </a:tc>
                <a:tc>
                  <a:txBody>
                    <a:bodyPr/>
                    <a:lstStyle/>
                    <a:p>
                      <a:pPr marL="6350" marR="8255" indent="-6350" algn="ctr">
                        <a:lnSpc>
                          <a:spcPct val="107000"/>
                        </a:lnSpc>
                        <a:spcAft>
                          <a:spcPts val="40"/>
                        </a:spcAft>
                      </a:pPr>
                      <a:r>
                        <a:rPr lang="fr-FR" sz="1300" kern="100" noProof="0">
                          <a:solidFill>
                            <a:schemeClr val="tx1">
                              <a:lumMod val="65000"/>
                              <a:lumOff val="35000"/>
                            </a:schemeClr>
                          </a:solidFill>
                          <a:effectLst/>
                          <a:latin typeface="Calibri"/>
                          <a:cs typeface="Calibri"/>
                        </a:rPr>
                        <a:t>X  </a:t>
                      </a:r>
                    </a:p>
                    <a:p>
                      <a:pPr marL="23495" indent="-6350" algn="ctr">
                        <a:lnSpc>
                          <a:spcPct val="107000"/>
                        </a:lnSpc>
                        <a:spcAft>
                          <a:spcPts val="40"/>
                        </a:spcAft>
                      </a:pPr>
                      <a:r>
                        <a:rPr lang="fr-FR" sz="1300" kern="100" noProof="0">
                          <a:solidFill>
                            <a:schemeClr val="tx1">
                              <a:lumMod val="65000"/>
                              <a:lumOff val="35000"/>
                            </a:schemeClr>
                          </a:solidFill>
                          <a:effectLst/>
                          <a:latin typeface="Calibri"/>
                          <a:cs typeface="Calibri"/>
                        </a:rPr>
                        <a:t> </a:t>
                      </a:r>
                    </a:p>
                    <a:p>
                      <a:pPr marL="6350" indent="-6350" algn="l">
                        <a:lnSpc>
                          <a:spcPct val="99000"/>
                        </a:lnSpc>
                        <a:spcAft>
                          <a:spcPts val="40"/>
                        </a:spcAft>
                      </a:pPr>
                      <a:r>
                        <a:rPr lang="fr-FR" sz="1300" kern="100" noProof="0">
                          <a:solidFill>
                            <a:schemeClr val="tx1">
                              <a:lumMod val="65000"/>
                              <a:lumOff val="35000"/>
                            </a:schemeClr>
                          </a:solidFill>
                          <a:effectLst/>
                          <a:latin typeface="Calibri"/>
                          <a:cs typeface="Calibri"/>
                        </a:rPr>
                        <a:t>Condition : le contact d'entrée en invalidité ne peut avoir lieu avec le collaborateur de l'équipe multidisciplinaire que si le contact a eu lieu avec le médecin-conseil au cours </a:t>
                      </a:r>
                    </a:p>
                    <a:p>
                      <a:pPr marL="41275" indent="-6350" algn="l">
                        <a:lnSpc>
                          <a:spcPct val="107000"/>
                        </a:lnSpc>
                        <a:spcAft>
                          <a:spcPts val="40"/>
                        </a:spcAft>
                      </a:pPr>
                      <a:r>
                        <a:rPr lang="fr-FR" sz="1300" kern="100" noProof="0">
                          <a:solidFill>
                            <a:schemeClr val="tx1">
                              <a:lumMod val="65000"/>
                              <a:lumOff val="35000"/>
                            </a:schemeClr>
                          </a:solidFill>
                          <a:effectLst/>
                          <a:latin typeface="Calibri"/>
                          <a:cs typeface="Calibri"/>
                        </a:rPr>
                        <a:t>du 7</a:t>
                      </a:r>
                      <a:r>
                        <a:rPr lang="fr-FR" sz="1300" kern="100" baseline="30000" noProof="0">
                          <a:solidFill>
                            <a:schemeClr val="tx1">
                              <a:lumMod val="65000"/>
                              <a:lumOff val="35000"/>
                            </a:schemeClr>
                          </a:solidFill>
                          <a:effectLst/>
                          <a:latin typeface="Calibri"/>
                          <a:cs typeface="Calibri"/>
                        </a:rPr>
                        <a:t>e</a:t>
                      </a:r>
                      <a:r>
                        <a:rPr lang="fr-FR" sz="1300" kern="100" noProof="0">
                          <a:solidFill>
                            <a:schemeClr val="tx1">
                              <a:lumMod val="65000"/>
                              <a:lumOff val="35000"/>
                            </a:schemeClr>
                          </a:solidFill>
                          <a:effectLst/>
                          <a:latin typeface="Calibri"/>
                          <a:cs typeface="Calibri"/>
                        </a:rPr>
                        <a:t> mois d'incapacité de travail  </a:t>
                      </a:r>
                      <a:endParaRPr lang="fr-FR" sz="1300" kern="100" noProof="0">
                        <a:solidFill>
                          <a:schemeClr val="tx1">
                            <a:lumMod val="65000"/>
                            <a:lumOff val="35000"/>
                          </a:schemeClr>
                        </a:solidFill>
                        <a:effectLst/>
                        <a:latin typeface="Calibri"/>
                        <a:ea typeface="Calibri" panose="020F0502020204030204" pitchFamily="34" charset="0"/>
                        <a:cs typeface="Calibri"/>
                      </a:endParaRPr>
                    </a:p>
                  </a:txBody>
                  <a:tcPr marL="38291" marR="34036" marT="17018" marB="0"/>
                </a:tc>
                <a:extLst>
                  <a:ext uri="{0D108BD9-81ED-4DB2-BD59-A6C34878D82A}">
                    <a16:rowId xmlns:a16="http://schemas.microsoft.com/office/drawing/2014/main" val="2472927213"/>
                  </a:ext>
                </a:extLst>
              </a:tr>
              <a:tr h="1504336">
                <a:tc>
                  <a:txBody>
                    <a:bodyPr/>
                    <a:lstStyle/>
                    <a:p>
                      <a:pPr lvl="0" algn="l">
                        <a:lnSpc>
                          <a:spcPct val="100000"/>
                        </a:lnSpc>
                        <a:spcBef>
                          <a:spcPts val="0"/>
                        </a:spcBef>
                        <a:spcAft>
                          <a:spcPts val="0"/>
                        </a:spcAft>
                        <a:buNone/>
                      </a:pPr>
                      <a:r>
                        <a:rPr lang="fr-FR" sz="1400" b="0" i="0" u="none" strike="noStrike" kern="100" noProof="0">
                          <a:effectLst/>
                        </a:rPr>
                        <a:t>Proposition de première prolongation d'invalidité</a:t>
                      </a:r>
                      <a:endParaRPr lang="fr-FR" noProof="0"/>
                    </a:p>
                  </a:txBody>
                  <a:tcPr marL="38290" marR="34035" marT="17017" marB="0"/>
                </a:tc>
                <a:tc>
                  <a:txBody>
                    <a:bodyPr/>
                    <a:lstStyle/>
                    <a:p>
                      <a:pPr marL="6350" lvl="0" indent="-6350" algn="l">
                        <a:lnSpc>
                          <a:spcPct val="107000"/>
                        </a:lnSpc>
                        <a:spcAft>
                          <a:spcPts val="40"/>
                        </a:spcAft>
                        <a:buNone/>
                      </a:pPr>
                      <a:r>
                        <a:rPr lang="fr-FR" sz="1200" kern="100" noProof="0">
                          <a:effectLst/>
                          <a:latin typeface="Calibri"/>
                          <a:cs typeface="Calibri"/>
                        </a:rPr>
                        <a:t>x</a:t>
                      </a:r>
                    </a:p>
                  </a:txBody>
                  <a:tcPr marL="38290" marR="34035" marT="17017" marB="0"/>
                </a:tc>
                <a:tc>
                  <a:txBody>
                    <a:bodyPr/>
                    <a:lstStyle/>
                    <a:p>
                      <a:pPr lvl="0" algn="l">
                        <a:lnSpc>
                          <a:spcPct val="100000"/>
                        </a:lnSpc>
                        <a:spcBef>
                          <a:spcPts val="0"/>
                        </a:spcBef>
                        <a:spcAft>
                          <a:spcPts val="0"/>
                        </a:spcAft>
                        <a:buNone/>
                      </a:pPr>
                      <a:r>
                        <a:rPr lang="fr-FR" sz="1400" b="0" i="0" u="none" strike="noStrike" kern="100" noProof="0">
                          <a:solidFill>
                            <a:schemeClr val="bg2">
                              <a:lumMod val="76000"/>
                            </a:schemeClr>
                          </a:solidFill>
                          <a:effectLst/>
                          <a:latin typeface="Arial"/>
                        </a:rPr>
                        <a:t>Condition : lors d'une première prolongation d'invalidité, le contact doit avoir lieu avec le médecin-conseil si, lors de la survenance de l'invalidité, le contact a eu lieu avec le collaborateur de l'équipe multidisciplinaire </a:t>
                      </a:r>
                      <a:endParaRPr lang="fr-FR" sz="1400" b="1" i="0" u="none" strike="noStrike" kern="100" noProof="0">
                        <a:solidFill>
                          <a:schemeClr val="bg2">
                            <a:lumMod val="76000"/>
                          </a:schemeClr>
                        </a:solidFill>
                        <a:effectLst/>
                        <a:latin typeface="Arial"/>
                      </a:endParaRPr>
                    </a:p>
                  </a:txBody>
                  <a:tcPr marL="38290" marR="34035" marT="17017" marB="0"/>
                </a:tc>
                <a:extLst>
                  <a:ext uri="{0D108BD9-81ED-4DB2-BD59-A6C34878D82A}">
                    <a16:rowId xmlns:a16="http://schemas.microsoft.com/office/drawing/2014/main" val="2507763936"/>
                  </a:ext>
                </a:extLst>
              </a:tr>
            </a:tbl>
          </a:graphicData>
        </a:graphic>
      </p:graphicFrame>
      <p:graphicFrame>
        <p:nvGraphicFramePr>
          <p:cNvPr id="4" name="Tableau 3">
            <a:extLst>
              <a:ext uri="{FF2B5EF4-FFF2-40B4-BE49-F238E27FC236}">
                <a16:creationId xmlns:a16="http://schemas.microsoft.com/office/drawing/2014/main" id="{E84C0B95-02BE-D8B6-31F3-B099848FCC15}"/>
              </a:ext>
            </a:extLst>
          </p:cNvPr>
          <p:cNvGraphicFramePr>
            <a:graphicFrameLocks noGrp="1"/>
          </p:cNvGraphicFramePr>
          <p:nvPr>
            <p:extLst>
              <p:ext uri="{D42A27DB-BD31-4B8C-83A1-F6EECF244321}">
                <p14:modId xmlns:p14="http://schemas.microsoft.com/office/powerpoint/2010/main" val="9399894"/>
              </p:ext>
            </p:extLst>
          </p:nvPr>
        </p:nvGraphicFramePr>
        <p:xfrm>
          <a:off x="1063924" y="776377"/>
          <a:ext cx="10613488" cy="725648"/>
        </p:xfrm>
        <a:graphic>
          <a:graphicData uri="http://schemas.openxmlformats.org/drawingml/2006/table">
            <a:tbl>
              <a:tblPr firstRow="1" firstCol="1" bandRow="1">
                <a:tableStyleId>{5C22544A-7EE6-4342-B048-85BDC9FD1C3A}</a:tableStyleId>
              </a:tblPr>
              <a:tblGrid>
                <a:gridCol w="4166364">
                  <a:extLst>
                    <a:ext uri="{9D8B030D-6E8A-4147-A177-3AD203B41FA5}">
                      <a16:colId xmlns:a16="http://schemas.microsoft.com/office/drawing/2014/main" val="490146221"/>
                    </a:ext>
                  </a:extLst>
                </a:gridCol>
                <a:gridCol w="2232328">
                  <a:extLst>
                    <a:ext uri="{9D8B030D-6E8A-4147-A177-3AD203B41FA5}">
                      <a16:colId xmlns:a16="http://schemas.microsoft.com/office/drawing/2014/main" val="367250495"/>
                    </a:ext>
                  </a:extLst>
                </a:gridCol>
                <a:gridCol w="4214796">
                  <a:extLst>
                    <a:ext uri="{9D8B030D-6E8A-4147-A177-3AD203B41FA5}">
                      <a16:colId xmlns:a16="http://schemas.microsoft.com/office/drawing/2014/main" val="1214781812"/>
                    </a:ext>
                  </a:extLst>
                </a:gridCol>
              </a:tblGrid>
              <a:tr h="725648">
                <a:tc>
                  <a:txBody>
                    <a:bodyPr/>
                    <a:lstStyle/>
                    <a:p>
                      <a:pPr marL="1270" indent="-6350" algn="l">
                        <a:lnSpc>
                          <a:spcPct val="107000"/>
                        </a:lnSpc>
                        <a:spcAft>
                          <a:spcPts val="40"/>
                        </a:spcAft>
                      </a:pPr>
                      <a:r>
                        <a:rPr lang="fr-FR" sz="1100" kern="100" noProof="0">
                          <a:effectLst/>
                        </a:rPr>
                        <a:t>Tâche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107000"/>
                        </a:lnSpc>
                        <a:spcAft>
                          <a:spcPts val="40"/>
                        </a:spcAft>
                      </a:pPr>
                      <a:r>
                        <a:rPr lang="fr-FR" sz="1100" kern="100" noProof="0">
                          <a:effectLst/>
                        </a:rPr>
                        <a:t>Compétence exclusive du médecin-conseil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tc>
                  <a:txBody>
                    <a:bodyPr/>
                    <a:lstStyle/>
                    <a:p>
                      <a:pPr marL="6350" indent="-6350" algn="ctr">
                        <a:lnSpc>
                          <a:spcPct val="99000"/>
                        </a:lnSpc>
                        <a:spcAft>
                          <a:spcPts val="40"/>
                        </a:spcAft>
                      </a:pPr>
                      <a:r>
                        <a:rPr lang="fr-FR" sz="1100" kern="100" noProof="0">
                          <a:effectLst/>
                        </a:rPr>
                        <a:t>Compétence du médecin-conseil et du collaborateur de l'équipe </a:t>
                      </a:r>
                    </a:p>
                    <a:p>
                      <a:pPr marL="6350" marR="19050" indent="-6350" algn="ctr">
                        <a:lnSpc>
                          <a:spcPct val="107000"/>
                        </a:lnSpc>
                        <a:spcAft>
                          <a:spcPts val="40"/>
                        </a:spcAft>
                      </a:pPr>
                      <a:r>
                        <a:rPr lang="fr-FR" sz="1100" kern="100" noProof="0">
                          <a:effectLst/>
                        </a:rPr>
                        <a:t>multidisciplinaire </a:t>
                      </a:r>
                    </a:p>
                    <a:p>
                      <a:pPr marL="11430" indent="-6350" algn="ctr">
                        <a:lnSpc>
                          <a:spcPct val="107000"/>
                        </a:lnSpc>
                        <a:spcAft>
                          <a:spcPts val="40"/>
                        </a:spcAft>
                      </a:pPr>
                      <a:r>
                        <a:rPr lang="fr-FR" sz="1100" kern="100" noProof="0">
                          <a:effectLst/>
                        </a:rPr>
                        <a:t> </a:t>
                      </a:r>
                      <a:endParaRPr lang="fr-FR" sz="1100" kern="100" noProof="0">
                        <a:solidFill>
                          <a:srgbClr val="000000"/>
                        </a:solidFill>
                        <a:effectLst/>
                        <a:latin typeface="Calibri" panose="020F0502020204030204" pitchFamily="34" charset="0"/>
                        <a:ea typeface="Calibri" panose="020F0502020204030204" pitchFamily="34" charset="0"/>
                      </a:endParaRPr>
                    </a:p>
                  </a:txBody>
                  <a:tcPr marL="68580" marR="48895" marT="30480" marB="0"/>
                </a:tc>
                <a:extLst>
                  <a:ext uri="{0D108BD9-81ED-4DB2-BD59-A6C34878D82A}">
                    <a16:rowId xmlns:a16="http://schemas.microsoft.com/office/drawing/2014/main" val="429490748"/>
                  </a:ext>
                </a:extLst>
              </a:tr>
            </a:tbl>
          </a:graphicData>
        </a:graphic>
      </p:graphicFrame>
      <p:sp>
        <p:nvSpPr>
          <p:cNvPr id="5" name="Titre 1">
            <a:extLst>
              <a:ext uri="{FF2B5EF4-FFF2-40B4-BE49-F238E27FC236}">
                <a16:creationId xmlns:a16="http://schemas.microsoft.com/office/drawing/2014/main" id="{55A34BA4-2AAE-CAFA-E3CF-B442D58D6422}"/>
              </a:ext>
            </a:extLst>
          </p:cNvPr>
          <p:cNvSpPr txBox="1">
            <a:spLocks/>
          </p:cNvSpPr>
          <p:nvPr/>
        </p:nvSpPr>
        <p:spPr>
          <a:xfrm>
            <a:off x="701199" y="167625"/>
            <a:ext cx="10972440" cy="114480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800" b="0" i="0" u="none" strike="noStrike" kern="1200" cap="none" spc="0" normalizeH="0" baseline="0" noProof="0">
                <a:ln>
                  <a:noFill/>
                </a:ln>
                <a:solidFill>
                  <a:srgbClr val="1E699D"/>
                </a:solidFill>
                <a:effectLst/>
                <a:uLnTx/>
                <a:uFillTx/>
                <a:latin typeface="Calibri"/>
              </a:rPr>
              <a:t>6.4.a. L’équipe multidisciplinaire : qui fait quoi ? </a:t>
            </a:r>
            <a:endParaRPr lang="fr-FR" sz="2800" b="0" i="0" u="none" strike="noStrike" kern="1200" cap="none" spc="0" normalizeH="0" baseline="0" noProof="0">
              <a:ln>
                <a:noFill/>
              </a:ln>
              <a:solidFill>
                <a:srgbClr val="1E699D"/>
              </a:solidFill>
              <a:effectLst/>
              <a:uLnTx/>
              <a:uFillTx/>
              <a:latin typeface="Calibri"/>
            </a:endParaRPr>
          </a:p>
        </p:txBody>
      </p:sp>
    </p:spTree>
    <p:extLst>
      <p:ext uri="{BB962C8B-B14F-4D97-AF65-F5344CB8AC3E}">
        <p14:creationId xmlns:p14="http://schemas.microsoft.com/office/powerpoint/2010/main" val="210139096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3.xml><?xml version="1.0" encoding="utf-8"?>
<a:theme xmlns:a="http://schemas.openxmlformats.org/drawingml/2006/main" name="2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4.xml><?xml version="1.0" encoding="utf-8"?>
<a:theme xmlns:a="http://schemas.openxmlformats.org/drawingml/2006/main" name="1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5.xml><?xml version="1.0" encoding="utf-8"?>
<a:theme xmlns:a="http://schemas.openxmlformats.org/drawingml/2006/main" name="3_SSMG (2)">
  <a:themeElements>
    <a:clrScheme name="Personnalisée 2">
      <a:dk1>
        <a:srgbClr val="1E699D"/>
      </a:dk1>
      <a:lt1>
        <a:srgbClr val="FFFFFF"/>
      </a:lt1>
      <a:dk2>
        <a:srgbClr val="92D050"/>
      </a:dk2>
      <a:lt2>
        <a:srgbClr val="FFC000"/>
      </a:lt2>
      <a:accent1>
        <a:srgbClr val="40AFFF"/>
      </a:accent1>
      <a:accent2>
        <a:srgbClr val="92D050"/>
      </a:accent2>
      <a:accent3>
        <a:srgbClr val="002060"/>
      </a:accent3>
      <a:accent4>
        <a:srgbClr val="FF0000"/>
      </a:accent4>
      <a:accent5>
        <a:srgbClr val="00B0F0"/>
      </a:accent5>
      <a:accent6>
        <a:srgbClr val="FFFF00"/>
      </a:accent6>
      <a:hlink>
        <a:srgbClr val="FFC000"/>
      </a:hlink>
      <a:folHlink>
        <a:srgbClr val="FB9318"/>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 CNMM171120" id="{CE3CB04A-7301-4548-8ABF-D464FF51047D}" vid="{6A8814C7-D3A0-304C-8E15-6F5E0460531C}"/>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Chroma">
  <a:themeElements>
    <a:clrScheme name="Chroma">
      <a:dk1>
        <a:srgbClr val="131313"/>
      </a:dk1>
      <a:lt1>
        <a:sysClr val="window" lastClr="FFFFFF"/>
      </a:lt1>
      <a:dk2>
        <a:srgbClr val="0C233A"/>
      </a:dk2>
      <a:lt2>
        <a:srgbClr val="F5FAFD"/>
      </a:lt2>
      <a:accent1>
        <a:srgbClr val="4485DC"/>
      </a:accent1>
      <a:accent2>
        <a:srgbClr val="25AAD5"/>
      </a:accent2>
      <a:accent3>
        <a:srgbClr val="5BBEAC"/>
      </a:accent3>
      <a:accent4>
        <a:srgbClr val="6666E2"/>
      </a:accent4>
      <a:accent5>
        <a:srgbClr val="66C26C"/>
      </a:accent5>
      <a:accent6>
        <a:srgbClr val="10CF9B"/>
      </a:accent6>
      <a:hlink>
        <a:srgbClr val="4485DC"/>
      </a:hlink>
      <a:folHlink>
        <a:srgbClr val="25AAD5"/>
      </a:folHlink>
    </a:clrScheme>
    <a:fontScheme name="Custom 2">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roma" id="{DC2B181E-9B25-4FFB-A269-A81149E37B96}" vid="{FD28A279-D9A1-4F6C-9122-D382EE67827A}"/>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C928FA916506A428DD8EAAF15B10A6A" ma:contentTypeVersion="11" ma:contentTypeDescription="Create a new document." ma:contentTypeScope="" ma:versionID="30e7c3413e0314ca00d91ceccd251994">
  <xsd:schema xmlns:xsd="http://www.w3.org/2001/XMLSchema" xmlns:xs="http://www.w3.org/2001/XMLSchema" xmlns:p="http://schemas.microsoft.com/office/2006/metadata/properties" xmlns:ns2="cf83245a-01d9-4485-b032-fd054b795d5d" targetNamespace="http://schemas.microsoft.com/office/2006/metadata/properties" ma:root="true" ma:fieldsID="dcc5d645a295aef86b5b9ef0b69ceea3" ns2:_="">
    <xsd:import namespace="cf83245a-01d9-4485-b032-fd054b795d5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Treatedby" minOccurs="0"/>
                <xsd:element ref="ns2:MediaServiceDateTaken" minOccurs="0"/>
                <xsd:element ref="ns2:lcf76f155ced4ddcb4097134ff3c332f" minOccurs="0"/>
                <xsd:element ref="ns2:MediaServiceOCR" minOccurs="0"/>
                <xsd:element ref="ns2:MediaServiceGenerationTime" minOccurs="0"/>
                <xsd:element ref="ns2:MediaServiceEventHashCode" minOccurs="0"/>
                <xsd:element ref="ns2:TODO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83245a-01d9-4485-b032-fd054b795d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Treatedby" ma:index="11" nillable="true" ma:displayName="Treated by" ma:format="Dropdown" ma:list="UserInfo" ma:SharePointGroup="0" ma:internalName="Treatedby">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DateTaken" ma:index="12" nillable="true" ma:displayName="MediaServiceDateTaken" ma:hidden="true" ma:indexed="true" ma:internalName="MediaServiceDateTaken"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3677b756-bb6c-42c0-a500-a3c5d40b597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TODOBY" ma:index="18" nillable="true" ma:displayName="TO DO BY" ma:default="Communication" ma:format="Dropdown" ma:internalName="TODOBY">
      <xsd:simpleType>
        <xsd:restriction base="dms:Choice">
          <xsd:enumeration value="Communication"/>
          <xsd:enumeration value="Smals"/>
          <xsd:enumeration value="Smals Form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f83245a-01d9-4485-b032-fd054b795d5d">
      <Terms xmlns="http://schemas.microsoft.com/office/infopath/2007/PartnerControls"/>
    </lcf76f155ced4ddcb4097134ff3c332f>
    <TODOBY xmlns="cf83245a-01d9-4485-b032-fd054b795d5d">Communication</TODOBY>
    <Treatedby xmlns="cf83245a-01d9-4485-b032-fd054b795d5d">
      <UserInfo>
        <DisplayName/>
        <AccountId xsi:nil="true"/>
        <AccountType/>
      </UserInfo>
    </Treatedby>
  </documentManagement>
</p:properties>
</file>

<file path=customXml/itemProps1.xml><?xml version="1.0" encoding="utf-8"?>
<ds:datastoreItem xmlns:ds="http://schemas.openxmlformats.org/officeDocument/2006/customXml" ds:itemID="{02C855E8-2794-4CD0-AA1E-5157E9CCE4AE}">
  <ds:schemaRefs>
    <ds:schemaRef ds:uri="http://schemas.microsoft.com/sharepoint/v3/contenttype/forms"/>
  </ds:schemaRefs>
</ds:datastoreItem>
</file>

<file path=customXml/itemProps2.xml><?xml version="1.0" encoding="utf-8"?>
<ds:datastoreItem xmlns:ds="http://schemas.openxmlformats.org/officeDocument/2006/customXml" ds:itemID="{12E1467B-5343-479F-A6D7-3F705A4B5D52}"/>
</file>

<file path=customXml/itemProps3.xml><?xml version="1.0" encoding="utf-8"?>
<ds:datastoreItem xmlns:ds="http://schemas.openxmlformats.org/officeDocument/2006/customXml" ds:itemID="{86DF4C9A-8EBB-4BD9-9A79-63791DF20F21}">
  <ds:schemaRefs>
    <ds:schemaRef ds:uri="42c13385-f510-451d-960b-1d98edc2e7b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66c008a4-b565-49a9-93c9-c1e64cad2e11}" enabled="0" method="" siteId="{66c008a4-b565-49a9-93c9-c1e64cad2e11}"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153</Slides>
  <Notes>88</Notes>
  <HiddenSlides>0</HiddenSlides>
  <ScaleCrop>false</ScaleCrop>
  <HeadingPairs>
    <vt:vector size="4" baseType="variant">
      <vt:variant>
        <vt:lpstr>Theme</vt:lpstr>
      </vt:variant>
      <vt:variant>
        <vt:i4>7</vt:i4>
      </vt:variant>
      <vt:variant>
        <vt:lpstr>Slide Titles</vt:lpstr>
      </vt:variant>
      <vt:variant>
        <vt:i4>153</vt:i4>
      </vt:variant>
    </vt:vector>
  </HeadingPairs>
  <TitlesOfParts>
    <vt:vector size="160" baseType="lpstr">
      <vt:lpstr>Thème Office</vt:lpstr>
      <vt:lpstr>SSMG (2)</vt:lpstr>
      <vt:lpstr>2_SSMG (2)</vt:lpstr>
      <vt:lpstr>1_SSMG (2)</vt:lpstr>
      <vt:lpstr>3_SSMG (2)</vt:lpstr>
      <vt:lpstr>Office Theme</vt:lpstr>
      <vt:lpstr>Chroma</vt:lpstr>
      <vt:lpstr>PowerPoint Presentation</vt:lpstr>
      <vt:lpstr>Projet Stress Travail et Première Ligne</vt:lpstr>
      <vt:lpstr>I, II, III. Santé mentale et Travail</vt:lpstr>
      <vt:lpstr>IV. Travail et Réintégration</vt:lpstr>
      <vt:lpstr>Introduction</vt:lpstr>
      <vt:lpstr>1. Objectifs du projet Stress, travail et première ligne</vt:lpstr>
      <vt:lpstr>2. Chiffres sur la santé mentale et l’incapacité de travail en Belgique </vt:lpstr>
      <vt:lpstr>3. Santé mentale : définition </vt:lpstr>
      <vt:lpstr>3. Santé mentale : troubles psychiques</vt:lpstr>
      <vt:lpstr>3. Santé mentale : enjeux</vt:lpstr>
      <vt:lpstr>3. Santé mentale : modèle à double continuum (Keyes, 2005) </vt:lpstr>
      <vt:lpstr>4. Relation entre santé mentale et travail </vt:lpstr>
      <vt:lpstr>5.1. Les évolutions du monde du travail</vt:lpstr>
      <vt:lpstr>5.2. Les évolutions du monde du travail</vt:lpstr>
      <vt:lpstr>5.3. Les évolutions du monde du travail</vt:lpstr>
      <vt:lpstr>7. Alors que devons-nous faire ?</vt:lpstr>
      <vt:lpstr>PowerPoint Presentation</vt:lpstr>
      <vt:lpstr>PowerPoint Presentation</vt:lpstr>
      <vt:lpstr>8. Pourquoi interroger le lieu de travail lors d'une consultation ?</vt:lpstr>
      <vt:lpstr>II. Clarification des concepts</vt:lpstr>
      <vt:lpstr>1.1. Risques psychosociaux au travail : définition</vt:lpstr>
      <vt:lpstr>1.2. Risques psychosociaux (RPS) : origine des dangers</vt:lpstr>
      <vt:lpstr>2. Problèmes fréquents de santé mentale liés au travail : </vt:lpstr>
      <vt:lpstr>2.1. Stress, stress aigu et chronique, stress lié au travail </vt:lpstr>
      <vt:lpstr>PowerPoint Presentation</vt:lpstr>
      <vt:lpstr>PowerPoint Presentation</vt:lpstr>
      <vt:lpstr>PowerPoint Presentation</vt:lpstr>
      <vt:lpstr>2.1.d. Système nerveux autonome</vt:lpstr>
      <vt:lpstr>PowerPoint Presentation</vt:lpstr>
      <vt:lpstr>PowerPoint Presentation</vt:lpstr>
      <vt:lpstr>La fenêtre de tolérance: Dr Dan Siegel</vt:lpstr>
      <vt:lpstr>PowerPoint Presentation</vt:lpstr>
      <vt:lpstr>2.2. Burnout</vt:lpstr>
      <vt:lpstr>PowerPoint Presentation</vt:lpstr>
      <vt:lpstr>2.2.b. Stades du burnout</vt:lpstr>
      <vt:lpstr>Stades du burnout : stade 0</vt:lpstr>
      <vt:lpstr>Stades du burnout : stade 1</vt:lpstr>
      <vt:lpstr>Stades du burnout : stade 2</vt:lpstr>
      <vt:lpstr>Stades du burnout : stade 3</vt:lpstr>
      <vt:lpstr>2.2.c. Points à prendre en considération</vt:lpstr>
      <vt:lpstr>3. Diagnostic différentiel : bore-out / burn-out / dépression </vt:lpstr>
      <vt:lpstr>III. Comment aborder les problèmes de santé mentale et les problèmes liés au travail lors des consultations de la prévention primaire à la prévention tertiaire ?  </vt:lpstr>
      <vt:lpstr> Les incontournables?</vt:lpstr>
      <vt:lpstr>1.1. L'approche systémique en psychologie</vt:lpstr>
      <vt:lpstr>1.1. L'approche systémique en psychologie </vt:lpstr>
      <vt:lpstr>1.2. Multidisciplinarité : Les avantages de la collaboration entre professionnels de la santé autour de la personne</vt:lpstr>
      <vt:lpstr>1.3. Le cadre de la collaboration entre médecin généraliste et psychologue </vt:lpstr>
      <vt:lpstr>2. Que peut-on faire en prévention primaire, prévention secondaire et tertiaire?</vt:lpstr>
      <vt:lpstr>2.1. Prévention secondaire </vt:lpstr>
      <vt:lpstr>2.2. L’importance d’une vision systémique</vt:lpstr>
      <vt:lpstr>2.3. Prévention tertiaire</vt:lpstr>
      <vt:lpstr>2.4. L’attitude de base</vt:lpstr>
      <vt:lpstr>2.5. Aborder le travail ouvertement</vt:lpstr>
      <vt:lpstr>2.5.a. Entendu en consultation </vt:lpstr>
      <vt:lpstr>2.5.b. Fiche de conversation : Consultation chez le médecin généraliste ou psychologue de première ligne avec une personne présentant des problèmes liés au stress et au travail</vt:lpstr>
      <vt:lpstr>2.5.b. Fiche de conversation : Consultation chez le médecin généraliste ou psychologue de première ligne avec une personne présentant des problèmes liés au stress et au travail</vt:lpstr>
      <vt:lpstr>2.6.a. Suivi par le médecin généraliste</vt:lpstr>
      <vt:lpstr>2.6. Suivi médecin généraliste - psychologue – autres professionnels</vt:lpstr>
      <vt:lpstr>2.6.b. Exemple d' accompagnement par un psychologue de première ligne</vt:lpstr>
      <vt:lpstr>2.6.c. Autres professionnels (de soins - de travail)</vt:lpstr>
      <vt:lpstr>PowerPoint Presentation</vt:lpstr>
      <vt:lpstr>PowerPoint Presentation</vt:lpstr>
      <vt:lpstr>3.2. Incapacité de travail : points d'attention</vt:lpstr>
      <vt:lpstr>3.3. Retour au travail : points d'attention</vt:lpstr>
      <vt:lpstr>PowerPoint Presentation</vt:lpstr>
      <vt:lpstr>PowerPoint Presentation</vt:lpstr>
      <vt:lpstr>5. Messages clés</vt:lpstr>
      <vt:lpstr>6. Ressources –  Santé mentale (liste non-exhaustive)</vt:lpstr>
      <vt:lpstr>6. Ressources - Burnout, Travail et Réintégration au travail (liste non-exhaustive)</vt:lpstr>
      <vt:lpstr>IV. Travail et Réintégration</vt:lpstr>
      <vt:lpstr>IV. Travail et Réintégration</vt:lpstr>
      <vt:lpstr>Service de prévention </vt:lpstr>
      <vt:lpstr>PowerPoint Presentation</vt:lpstr>
      <vt:lpstr>1.2. (Re)mise en perspective : les acteurs et leurs missions</vt:lpstr>
      <vt:lpstr> 1.2. (Re)mise en perspective : les acteurs et leurs missions </vt:lpstr>
      <vt:lpstr> 1.3. Nouveauté pour les médecins : la plateforme TRIO  </vt:lpstr>
      <vt:lpstr>2.Le médecin du travail  2.1. Mission</vt:lpstr>
      <vt:lpstr>2.2. Ce qu’il faut savoir</vt:lpstr>
      <vt:lpstr>PowerPoint Presentation</vt:lpstr>
      <vt:lpstr>PowerPoint Presentation</vt:lpstr>
      <vt:lpstr>3.2. Risques psychosociaux : quel est le rôle du médecin ou psychologue ?</vt:lpstr>
      <vt:lpstr> 3.3. Messages à retenir concernant les risques psychosociaux</vt:lpstr>
      <vt:lpstr>4. Deux exemples prévention primaire et/ou secondaire </vt:lpstr>
      <vt:lpstr>4.2. Prévention des troubles mentaux liés au travail chez les travailleurs indépendants</vt:lpstr>
      <vt:lpstr>5. Le retour au travail</vt:lpstr>
      <vt:lpstr> 5. Le retour au travail … trois cas de figure</vt:lpstr>
      <vt:lpstr>PowerPoint Presentation</vt:lpstr>
      <vt:lpstr>5.2. Le retour au travail … à son dernier ou à un autre poste de travail … AVEC adaptation(s) (informel) </vt:lpstr>
      <vt:lpstr> 5.2.b. Messages à retenir : adaptation du poste de travail </vt:lpstr>
      <vt:lpstr> 5.3.a. Trajet de réintégration (= voie formelle)  </vt:lpstr>
      <vt:lpstr> 5.3.b. Procédure spécifique pour force majeure médicale (= « constatation d’inaptitude définitive »)</vt:lpstr>
      <vt:lpstr>Mutualités</vt:lpstr>
      <vt:lpstr>6.1. Paysage mutualiste en Belgique   6 mutualités/organismes assureurs (OA):  </vt:lpstr>
      <vt:lpstr>6.2. Composition de l’équipe multidisciplinaire</vt:lpstr>
      <vt:lpstr>6.3.a. Profil du médecin-conseil </vt:lpstr>
      <vt:lpstr>6.3.b. Missions légales du médecin-conseil</vt:lpstr>
      <vt:lpstr>6.4. Missions de l'équipe multidisciplinaire </vt:lpstr>
      <vt:lpstr>PowerPoint Presentation</vt:lpstr>
      <vt:lpstr>PowerPoint Presentation</vt:lpstr>
      <vt:lpstr>PowerPoint Presentation</vt:lpstr>
      <vt:lpstr>PowerPoint Presentation</vt:lpstr>
      <vt:lpstr>6.5.a. Rôle du coordinateur retour au travail </vt:lpstr>
      <vt:lpstr>6.5.b. Quand et comment contacter le coordinateur retour au travail ? </vt:lpstr>
      <vt:lpstr>7. Histoire d’une incapacité de travail : chronologie </vt:lpstr>
      <vt:lpstr>7. Histoire d’une incapacité de travail : étape 1 </vt:lpstr>
      <vt:lpstr>7. Histoire d’une incapacité de travail : étape 1  </vt:lpstr>
      <vt:lpstr>7. Histoire d’une incapacité de travail : étape 1  </vt:lpstr>
      <vt:lpstr>7. Histoire d’une incapacité de travail : étape 1  </vt:lpstr>
      <vt:lpstr>7. Histoire d’une incapacité de travail : étape 2 </vt:lpstr>
      <vt:lpstr>7. Histoire d’une incapacité de travail : étape 3 </vt:lpstr>
      <vt:lpstr>7. Histoire d’une incapacité de travail : étape 4</vt:lpstr>
      <vt:lpstr>7. Histoire d’une incapacité de travail : étape 5 </vt:lpstr>
      <vt:lpstr>7. Histoire d’une incapacité de travail : étape 6</vt:lpstr>
      <vt:lpstr>7. Histoire d’une incapacité de travail : étape 7 </vt:lpstr>
      <vt:lpstr>7.a. Notion de présomption légale d’incapacité de travail : </vt:lpstr>
      <vt:lpstr>7. Préparation d’un dossier d’invalidité (plus d’un an d’incapacité) - étape 8</vt:lpstr>
      <vt:lpstr>8. Suivi de l’invalidité : étape 9</vt:lpstr>
      <vt:lpstr>9. Leviers de réinsertion socio-professionnelle </vt:lpstr>
      <vt:lpstr>9.1. Fin de la reconnaissance de l'incapacité de travail par le médecin-conseil </vt:lpstr>
      <vt:lpstr>PowerPoint Presentation</vt:lpstr>
      <vt:lpstr>9.2.b. Travail autorisé chez le travailleur indépendant  </vt:lpstr>
      <vt:lpstr>9.3.  Bénévolat</vt:lpstr>
      <vt:lpstr>9.4. Trajets retour au travail  </vt:lpstr>
      <vt:lpstr>9.4. Trajets retour au travail </vt:lpstr>
      <vt:lpstr>PowerPoint Presentation</vt:lpstr>
      <vt:lpstr>PowerPoint Presentation</vt:lpstr>
      <vt:lpstr>9.4.b. Types de trajets dans le cadre de réinsertion socioprofessionnelle (formation)</vt:lpstr>
      <vt:lpstr>9.4.C. Progression d’un trajet</vt:lpstr>
      <vt:lpstr>9.4.d. Partenaires impliqués - Haute Commission du Conseil médical d'invalidité</vt:lpstr>
      <vt:lpstr>9.4.e. Gestion des dossiers </vt:lpstr>
      <vt:lpstr>9.4.f. Critères de décision CSCMI</vt:lpstr>
      <vt:lpstr>9.4.g. Décision défavorable CSCMI</vt:lpstr>
      <vt:lpstr>10.1. Comment contacter le Service Médecin-conseil </vt:lpstr>
      <vt:lpstr>10.2. De quoi le médecin-conseil a-t-il besoin ? </vt:lpstr>
      <vt:lpstr>10.3. Potentiel de travail</vt:lpstr>
      <vt:lpstr>10.4. Le certificat électronique d'incapacité de travail</vt:lpstr>
      <vt:lpstr>10.5. Limitation de la durée prescrite sur le certificat d’incapacité de travail</vt:lpstr>
      <vt:lpstr>11. Services régionaux d’emploi </vt:lpstr>
      <vt:lpstr>PowerPoint Presentation</vt:lpstr>
      <vt:lpstr>11.1. Forem</vt:lpstr>
      <vt:lpstr>11.2. Actiris</vt:lpstr>
      <vt:lpstr>12. Quelques exemples concernant le retour au travail (prévention tertiaire)  12.1. Individual Placement and Support (IPS)</vt:lpstr>
      <vt:lpstr>12.2.  Centres de revalidation psychosociale et coachs professionnels en santé mentale</vt:lpstr>
      <vt:lpstr>12.3. Fonds Retour au Travail</vt:lpstr>
      <vt:lpstr>13. Retour au travail : quels défis pour les professionnels concernés ?</vt:lpstr>
      <vt:lpstr>PowerPoint Presentation</vt:lpstr>
      <vt:lpstr>PowerPoint Presentation</vt:lpstr>
      <vt:lpstr>Merci pour votre attention !</vt:lpstr>
      <vt:lpstr>Liste des références</vt:lpstr>
      <vt:lpstr>Liste de références</vt:lpstr>
      <vt:lpstr>Liste des références</vt:lpstr>
      <vt:lpstr>Liste des références</vt:lpstr>
      <vt:lpstr>Liste des références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STL Stress-Travail &amp; 1ère ligne</dc:title>
  <dc:creator>Lenovo</dc:creator>
  <cp:revision>28</cp:revision>
  <cp:lastPrinted>2025-05-09T12:45:20Z</cp:lastPrinted>
  <dcterms:created xsi:type="dcterms:W3CDTF">2025-03-23T17:16:04Z</dcterms:created>
  <dcterms:modified xsi:type="dcterms:W3CDTF">2026-05-11T09:17:47Z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0x0101009C928FA916506A428DD8EAAF15B10A6A</vt:lpwstr>
  </property>
  <property fmtid="{D5CDD505-2E9C-101B-9397-08002B2CF9AE}" pid="3" name="xd_ProgID">
    <vt:lpwstr/>
  </property>
  <property fmtid="{D5CDD505-2E9C-101B-9397-08002B2CF9AE}" pid="4" name="MediaServiceImageTags">
    <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bool>false</vt:bool>
  </property>
</Properties>
</file>